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8" r:id="rId3"/>
    <p:sldId id="257" r:id="rId4"/>
    <p:sldId id="269" r:id="rId5"/>
    <p:sldId id="264" r:id="rId6"/>
    <p:sldId id="265" r:id="rId7"/>
    <p:sldId id="263" r:id="rId8"/>
    <p:sldId id="259" r:id="rId9"/>
    <p:sldId id="260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94" autoAdjust="0"/>
  </p:normalViewPr>
  <p:slideViewPr>
    <p:cSldViewPr>
      <p:cViewPr varScale="1">
        <p:scale>
          <a:sx n="46" d="100"/>
          <a:sy n="46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FC97B-D401-4096-B47E-246B048F102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66771-2697-4334-BC32-528103EFAC7E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https://www.youtube.com/watch?v=6ZDSBF5xtoo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vi-V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Cine a auzit vreodată aşa ceva? Cine a văzut vreodată aşa ceva? Se poate naşte oare o ţară într'o zi? Se naşte un neam aşa dintr'o dată? Abia au apucat-o muncile, şi fiica Sionului şi-a şi născut fiii!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6771-2697-4334-BC32-528103EFAC7E}" type="slidenum">
              <a:rPr lang="ro-RO" smtClean="0"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b="0" baseline="30000" dirty="0" smtClean="0"/>
              <a:t>1 </a:t>
            </a:r>
            <a:r>
              <a:rPr lang="vi-VN" b="0" dirty="0" smtClean="0"/>
              <a:t>Fraţilor, nu vreau să nu ştiţi că părinţii noştri toţi au fost supt nor, toţi au trecut prin mare,</a:t>
            </a:r>
          </a:p>
          <a:p>
            <a:r>
              <a:rPr lang="ro-RO" b="0" baseline="30000" dirty="0" smtClean="0"/>
              <a:t>2 </a:t>
            </a:r>
            <a:r>
              <a:rPr lang="ro-RO" b="0" dirty="0" smtClean="0"/>
              <a:t>toţi au fost botezaţi în nor şi în mare, pentru Moise;</a:t>
            </a:r>
          </a:p>
          <a:p>
            <a:r>
              <a:rPr lang="vi-VN" b="0" baseline="30000" dirty="0" smtClean="0"/>
              <a:t>3 </a:t>
            </a:r>
            <a:r>
              <a:rPr lang="vi-VN" b="0" dirty="0" smtClean="0"/>
              <a:t>toţi au mîncat aceeaş mîncare duhovnicească,</a:t>
            </a:r>
          </a:p>
          <a:p>
            <a:r>
              <a:rPr lang="vi-VN" b="0" baseline="30000" dirty="0" smtClean="0"/>
              <a:t>4 </a:t>
            </a:r>
            <a:r>
              <a:rPr lang="vi-VN" b="0" dirty="0" smtClean="0"/>
              <a:t>şi toţi au băut aceeaş băutură duhovnicească, pentrucă beau dintr'o stîncă duhovnicească ce venea după ei; şi stînca era Hristos.</a:t>
            </a:r>
          </a:p>
          <a:p>
            <a:r>
              <a:rPr lang="vi-VN" b="0" baseline="30000" dirty="0" smtClean="0"/>
              <a:t>5 </a:t>
            </a:r>
            <a:r>
              <a:rPr lang="vi-VN" b="0" dirty="0" smtClean="0"/>
              <a:t>Totuş cei mai mulţi dintre ei, n'au fost plăcuţi lui Dumnezeu, căci au pierit în pustie.</a:t>
            </a:r>
          </a:p>
          <a:p>
            <a:r>
              <a:rPr lang="vi-VN" b="0" baseline="30000" dirty="0" smtClean="0"/>
              <a:t>6 </a:t>
            </a:r>
            <a:r>
              <a:rPr lang="vi-VN" b="0" dirty="0" smtClean="0"/>
              <a:t>Şi aceste lucruri s'au întîmplat ca să ne slujească nouă drept pilde, pentruca să nu poftim după lucruri rele, cum au poftit ei.</a:t>
            </a:r>
          </a:p>
          <a:p>
            <a:r>
              <a:rPr lang="vi-VN" b="0" baseline="30000" dirty="0" smtClean="0"/>
              <a:t>7 </a:t>
            </a:r>
            <a:r>
              <a:rPr lang="vi-VN" b="0" dirty="0" smtClean="0"/>
              <a:t>Să nu fiţi închinători la idoli, ca unii dintre ei, după cum este scris: „Poporul a şezut să mănînce şi să bea; şi s'au sculat să joace.”</a:t>
            </a:r>
          </a:p>
          <a:p>
            <a:r>
              <a:rPr lang="vi-VN" b="0" baseline="30000" dirty="0" smtClean="0"/>
              <a:t>8 </a:t>
            </a:r>
            <a:r>
              <a:rPr lang="vi-VN" b="0" dirty="0" smtClean="0"/>
              <a:t>Să nu curvim, cum au făcut unii din ei, aşa că într-o singură zi au căzut douăzeci şi trei de mii.</a:t>
            </a:r>
          </a:p>
          <a:p>
            <a:r>
              <a:rPr lang="vi-VN" b="0" baseline="30000" dirty="0" smtClean="0"/>
              <a:t>9 </a:t>
            </a:r>
            <a:r>
              <a:rPr lang="vi-VN" b="0" dirty="0" smtClean="0"/>
              <a:t>Să nu ispitim pe Domnul, cum L-au ispitit unii din ei, cari au pierit prin şerpi.</a:t>
            </a:r>
          </a:p>
          <a:p>
            <a:r>
              <a:rPr lang="vi-VN" b="0" baseline="30000" dirty="0" smtClean="0"/>
              <a:t>10 </a:t>
            </a:r>
            <a:r>
              <a:rPr lang="vi-VN" b="0" dirty="0" smtClean="0"/>
              <a:t>Să nu cîrtiţi, cum au cîrtit unii din ei, cari au fost nimiciţi de Nimicitorul.</a:t>
            </a:r>
          </a:p>
          <a:p>
            <a:r>
              <a:rPr lang="vi-VN" b="0" baseline="30000" dirty="0" smtClean="0"/>
              <a:t>11 </a:t>
            </a:r>
            <a:r>
              <a:rPr lang="vi-VN" b="0" dirty="0" smtClean="0"/>
              <a:t>Aceste lucruri li s'au întîmplat ca să ne slujească drept pilde, şi au fost scrise pentru învăţătura noastră, peste cari au venit sfîrşiturile veacurilor.</a:t>
            </a:r>
          </a:p>
          <a:p>
            <a:r>
              <a:rPr lang="vi-VN" b="0" baseline="30000" dirty="0" smtClean="0"/>
              <a:t>12 </a:t>
            </a:r>
            <a:r>
              <a:rPr lang="vi-VN" b="0" dirty="0" smtClean="0"/>
              <a:t>Astfel dar, cine crede că stă în picioare, să ia seama să nu cadă.</a:t>
            </a:r>
          </a:p>
          <a:p>
            <a:r>
              <a:rPr lang="vi-VN" b="0" baseline="30000" dirty="0" smtClean="0"/>
              <a:t>13 </a:t>
            </a:r>
            <a:r>
              <a:rPr lang="vi-VN" b="0" dirty="0" smtClean="0"/>
              <a:t>u v'a ajuns nici o ispită, care să nu fi fost potrivită cu puterea omenească. Şi Dumnezeu, care este credincios, nu va îngădui să fiţi ispitiţi peste puterile voastre; ci, împreună cu ispita, a pregătit şi mijlocul să ieşiţi din ea, ca s'o puteţi răbda.</a:t>
            </a:r>
          </a:p>
          <a:p>
            <a:r>
              <a:rPr lang="ro-RO" b="0" baseline="30000" dirty="0" smtClean="0"/>
              <a:t>14 </a:t>
            </a:r>
            <a:r>
              <a:rPr lang="ro-RO" b="0" dirty="0" smtClean="0"/>
              <a:t>De aceea, prea iubiţii mei, fugiţi de închinarea la idoli.</a:t>
            </a:r>
          </a:p>
          <a:p>
            <a:endParaRPr lang="ro-RO" b="0" dirty="0" smtClean="0"/>
          </a:p>
          <a:p>
            <a:r>
              <a:rPr lang="vi-VN" b="0" baseline="30000" dirty="0" smtClean="0"/>
              <a:t>1 </a:t>
            </a:r>
            <a:r>
              <a:rPr lang="vi-VN" b="0" dirty="0" smtClean="0"/>
              <a:t>Fraţilor, nu vreau să nu ştiţi că părinţii noştri toţi au fost supt nor, toţi au trecut prin mare,</a:t>
            </a:r>
          </a:p>
          <a:p>
            <a:r>
              <a:rPr lang="ro-RO" b="0" baseline="30000" dirty="0" smtClean="0"/>
              <a:t>2 </a:t>
            </a:r>
            <a:r>
              <a:rPr lang="ro-RO" b="0" dirty="0" smtClean="0"/>
              <a:t>toţi au fost botezaţi în nor şi în mare, pentru Moise;</a:t>
            </a:r>
          </a:p>
          <a:p>
            <a:r>
              <a:rPr lang="vi-VN" b="0" baseline="30000" dirty="0" smtClean="0"/>
              <a:t>3 </a:t>
            </a:r>
            <a:r>
              <a:rPr lang="vi-VN" b="0" dirty="0" smtClean="0"/>
              <a:t>toţi au mîncat aceeaş mîncare duhovnicească,</a:t>
            </a:r>
          </a:p>
          <a:p>
            <a:r>
              <a:rPr lang="vi-VN" b="0" baseline="30000" dirty="0" smtClean="0"/>
              <a:t>4 </a:t>
            </a:r>
            <a:r>
              <a:rPr lang="vi-VN" b="0" dirty="0" smtClean="0"/>
              <a:t>şi toţi au băut aceeaş băutură duhovnicească, pentrucă beau dintr'o stîncă duhovnicească ce venea după ei; şi stînca era Hristos.</a:t>
            </a:r>
          </a:p>
          <a:p>
            <a:r>
              <a:rPr lang="vi-VN" b="0" baseline="30000" dirty="0" smtClean="0"/>
              <a:t>5 </a:t>
            </a:r>
            <a:r>
              <a:rPr lang="vi-VN" b="0" dirty="0" smtClean="0"/>
              <a:t>Totuş cei mai mulţi dintre ei, n'au fost plăcuţi lui Dumnezeu, căci au pierit în pustie.</a:t>
            </a:r>
          </a:p>
          <a:p>
            <a:r>
              <a:rPr lang="vi-VN" b="0" baseline="30000" dirty="0" smtClean="0"/>
              <a:t>6 </a:t>
            </a:r>
            <a:r>
              <a:rPr lang="vi-VN" b="0" dirty="0" smtClean="0"/>
              <a:t>Şi aceste lucruri s'au întîmplat ca să ne slujească nouă drept pilde, pentruca să nu poftim după lucruri rele, cum au poftit ei.</a:t>
            </a:r>
          </a:p>
          <a:p>
            <a:r>
              <a:rPr lang="vi-VN" b="0" baseline="30000" dirty="0" smtClean="0"/>
              <a:t>7 </a:t>
            </a:r>
            <a:r>
              <a:rPr lang="vi-VN" b="0" dirty="0" smtClean="0"/>
              <a:t>Să nu fiţi închinători la idoli, ca unii dintre ei, după cum este scris: „Poporul a şezut să mănînce şi să bea; şi s'au sculat să joace.”</a:t>
            </a:r>
          </a:p>
          <a:p>
            <a:r>
              <a:rPr lang="vi-VN" b="0" baseline="30000" dirty="0" smtClean="0"/>
              <a:t>8 </a:t>
            </a:r>
            <a:r>
              <a:rPr lang="vi-VN" b="0" dirty="0" smtClean="0"/>
              <a:t>Să nu curvim, cum au făcut unii din ei, aşa că într-o singură zi au căzut douăzeci şi trei de mii.</a:t>
            </a:r>
          </a:p>
          <a:p>
            <a:r>
              <a:rPr lang="vi-VN" b="0" baseline="30000" dirty="0" smtClean="0"/>
              <a:t>9 </a:t>
            </a:r>
            <a:r>
              <a:rPr lang="vi-VN" b="0" dirty="0" smtClean="0"/>
              <a:t>Să nu ispitim pe Domnul, cum L-au ispitit unii din ei, cari au pierit prin şerpi.</a:t>
            </a:r>
          </a:p>
          <a:p>
            <a:r>
              <a:rPr lang="vi-VN" b="0" baseline="30000" dirty="0" smtClean="0"/>
              <a:t>10 </a:t>
            </a:r>
            <a:r>
              <a:rPr lang="vi-VN" b="0" dirty="0" smtClean="0"/>
              <a:t>Să nu cîrtiţi, cum au cîrtit unii din ei, cari au fost nimiciţi de Nimicitorul.</a:t>
            </a:r>
          </a:p>
          <a:p>
            <a:r>
              <a:rPr lang="vi-VN" b="0" baseline="30000" dirty="0" smtClean="0"/>
              <a:t>11 </a:t>
            </a:r>
            <a:r>
              <a:rPr lang="vi-VN" b="0" dirty="0" smtClean="0"/>
              <a:t>Aceste lucruri li s'au întîmplat ca să ne slujească drept pilde, şi au fost scrise pentru învăţătura noastră, peste cari au venit sfîrşiturile veacurilor.</a:t>
            </a:r>
          </a:p>
          <a:p>
            <a:r>
              <a:rPr lang="vi-VN" b="0" baseline="30000" dirty="0" smtClean="0"/>
              <a:t>12 </a:t>
            </a:r>
            <a:r>
              <a:rPr lang="vi-VN" b="0" dirty="0" smtClean="0"/>
              <a:t>Astfel dar, cine crede că stă în picioare, să ia seama să nu cadă.</a:t>
            </a:r>
          </a:p>
          <a:p>
            <a:r>
              <a:rPr lang="vi-VN" b="0" baseline="30000" dirty="0" smtClean="0"/>
              <a:t>13 </a:t>
            </a:r>
            <a:r>
              <a:rPr lang="vi-VN" b="0" dirty="0" smtClean="0"/>
              <a:t>u v'a ajuns nici o ispită, care să nu fi fost potrivită cu puterea omenească. Şi Dumnezeu, care este credincios, nu va îngădui să fiţi ispitiţi peste puterile voastre; ci, împreună cu ispita, a pregătit şi mijlocul să ieşiţi din ea, ca s'o puteţi răbda.</a:t>
            </a:r>
          </a:p>
          <a:p>
            <a:r>
              <a:rPr lang="ro-RO" b="0" baseline="30000" dirty="0" smtClean="0"/>
              <a:t>14 </a:t>
            </a:r>
            <a:r>
              <a:rPr lang="ro-RO" b="0" dirty="0" smtClean="0"/>
              <a:t>De aceea, prea iubiţii mei, fugiţi de închinarea la idoli.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Fraţilor, nu vreau să nu ştiţi că părinţii noştri toţi au fost supt nor, toţi au trecut prin mare,</a:t>
            </a:r>
          </a:p>
          <a:p>
            <a:pPr rtl="0"/>
            <a:r>
              <a:rPr lang="ro-RO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ro-RO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 au fost botezaţi în nor şi în mare, pentru Moise;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 au mîncat aceeaş mîncare duhovnicească,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 toţi au băut aceeaş băutură duhovnicească, pentrucă beau dintr'o stîncă duhovnicească ce venea după ei; şi stînca era Hristos.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Totuş cei mai mulţi dintre ei, n'au fost plăcuţi lui Dumnezeu, căci au pierit în pustie.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 aceste lucruri s'au întîmplat ca să ne slujească nouă drept pilde, pentruca să nu poftim după lucruri rele, cum au poftit ei.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nu fiţi închinători la idoli, ca unii dintre ei, după cum este scris: „Poporul a şezut să mănînce şi să bea; şi s'au sculat să joace.”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nu curvim, cum au făcut unii din ei, aşa că într-o singură zi au căzut douăzeci şi trei de mii.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nu ispitim pe Domnul, cum L-au ispitit unii din ei, cari au pierit prin şerpi.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nu cîrtiţi, cum au cîrtit unii din ei, cari au fost nimiciţi de Nimicitorul.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Aceste lucruri li s'au întîmplat ca să ne slujească drept pilde, şi au fost scrise pentru învăţătura noastră, peste cari au venit sfîrşiturile veacurilor.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 dar, cine crede că stă în picioare, să ia seama să nu cadă.</a:t>
            </a:r>
          </a:p>
          <a:p>
            <a:pPr rtl="0"/>
            <a:r>
              <a:rPr lang="vi-VN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</a:t>
            </a:r>
            <a:r>
              <a:rPr lang="vi-V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v'a ajuns nici o ispită, care să nu fi fost potrivită cu puterea omenească. Şi Dumnezeu, care este credincios, nu va îngădui să fiţi ispitiţi peste puterile voastre; ci, împreună cu ispita, a pregătit şi mijlocul să ieşiţi din ea, ca s'o puteţi răbda.</a:t>
            </a:r>
          </a:p>
          <a:p>
            <a:pPr rtl="0"/>
            <a:r>
              <a:rPr lang="ro-RO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ro-RO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aceea, prea iubiţii mei, fugiţi de închinarea la idoli.</a:t>
            </a:r>
          </a:p>
          <a:p>
            <a:endParaRPr lang="ro-RO" b="0" dirty="0" smtClean="0"/>
          </a:p>
          <a:p>
            <a:endParaRPr lang="ro-RO" b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6771-2697-4334-BC32-528103EFAC7E}" type="slidenum">
              <a:rPr lang="ro-RO" smtClean="0"/>
              <a:t>8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G4123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πλεονέκτης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pleonektes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-on-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'-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holding (desiring) more, i.e. eager for gain (avaricious, hence a defrauder)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6771-2697-4334-BC32-528103EFAC7E}" type="slidenum">
              <a:rPr lang="ro-RO" smtClean="0"/>
              <a:t>9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H7665 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שָׁבַר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shabar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shaw-bar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v.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to burst (literally or figuratively)</a:t>
            </a: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 primitive </a:t>
            </a:r>
            <a:r>
              <a:rPr lang="ro-R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rtl="0"/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KJV: break (down, off, in pieces, up), broken((-hearted)), bring to the birth, crush, destroy, hurt, quench, X quite, tear, view (by mistake for H7663). </a:t>
            </a: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H7663 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שָׂבַר שָׁבַר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sabar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saw-bar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(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erroneously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shabar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(Nehemiah 2) v.</a:t>
            </a:r>
          </a:p>
          <a:p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scrutinize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(a examina, a controla)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(by implication, of watching) to expect (with hope and patience)</a:t>
            </a:r>
            <a:r>
              <a:rPr lang="ro-RO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(a aștepta cu  speranță și răbdare )</a:t>
            </a:r>
            <a:endParaRPr lang="en-US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 primitive </a:t>
            </a:r>
            <a:r>
              <a:rPr lang="ro-R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rtl="0"/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KJV: hope, tarry, view, wait. </a:t>
            </a:r>
            <a:endParaRPr lang="ro-RO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H3467 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יָשַׁע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yasha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 (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yaw-shah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v.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(properly) to be open, wide or free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(by implication) to be safe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causatively, to free or succor</a:t>
            </a: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 primitive </a:t>
            </a:r>
            <a:r>
              <a:rPr lang="ro-R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rtl="0"/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KJV: X at all, avenging, defend, deliver(-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help, preserve, rescue, be safe, bring (having) salvation, save(-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iour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get victory. </a:t>
            </a:r>
          </a:p>
          <a:p>
            <a:pPr rtl="0"/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[?]</a:t>
            </a:r>
          </a:p>
          <a:p>
            <a:pPr rtl="0"/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H1793 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דַּכָּא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dakka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(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dak-kaw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adj.</a:t>
            </a:r>
          </a:p>
          <a:p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crushed</a:t>
            </a:r>
            <a:endParaRPr lang="ro-RO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o-RO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literally</a:t>
            </a:r>
            <a:r>
              <a:rPr lang="ro-RO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o-RO" sz="20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powder</a:t>
            </a:r>
            <a:endParaRPr lang="ro-RO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o-RO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figuratively</a:t>
            </a:r>
            <a:r>
              <a:rPr lang="ro-RO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o-RO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contrite</a:t>
            </a:r>
            <a:endParaRPr lang="ro-RO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o-R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H1792]</a:t>
            </a:r>
          </a:p>
          <a:p>
            <a:pPr rtl="0"/>
            <a:r>
              <a:rPr lang="ro-RO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KJV: </a:t>
            </a:r>
            <a:r>
              <a:rPr lang="ro-RO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contrite</a:t>
            </a:r>
            <a:r>
              <a:rPr lang="ro-RO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destruction</a:t>
            </a:r>
            <a:r>
              <a:rPr lang="ro-RO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he-I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6771-2697-4334-BC32-528103EFAC7E}" type="slidenum">
              <a:rPr lang="ro-RO" smtClean="0"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Îmi pusesem nădejdea în Domnul, şi El S'a plecat spre mine, mi-a ascultat strigătele.</a:t>
            </a:r>
          </a:p>
          <a:p>
            <a:pPr>
              <a:buNone/>
            </a:pPr>
            <a:r>
              <a:rPr lang="vi-VN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M'a scos din groapa pieirii, din fundul mocirlei; mi-a pus picioarele pe stîncă, şi mi-a întărit paşii.</a:t>
            </a:r>
          </a:p>
          <a:p>
            <a:pPr>
              <a:buNone/>
            </a:pPr>
            <a:r>
              <a:rPr lang="vi-VN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Mi-a pus în gură o cîntare nouă, o laudă pentru Dumnezeul nostru. Mulţi au văzut lucrul acesta, s'au temut, şi s'au încrezut în Domnul.</a:t>
            </a:r>
          </a:p>
          <a:p>
            <a:pPr>
              <a:buNone/>
            </a:pPr>
            <a:r>
              <a:rPr lang="vi-VN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Ferice de omul, care îşi pune încrederea în Domnul, şi care nu se îndreaptă spre cei trufaşi şi mincinoşi!</a:t>
            </a:r>
            <a:endParaRPr lang="ro-RO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o-R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</a:t>
            </a:r>
            <a:r>
              <a:rPr lang="ro-R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40)</a:t>
            </a:r>
            <a:endParaRPr lang="vi-VN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6771-2697-4334-BC32-528103EFAC7E}" type="slidenum">
              <a:rPr lang="ro-RO" smtClean="0"/>
              <a:t>11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Îmi pusesem nădejdea în Domnul, şi El S'a plecat spre mine, mi-a ascultat strigătele.</a:t>
            </a:r>
          </a:p>
          <a:p>
            <a:pPr>
              <a:buNone/>
            </a:pPr>
            <a:r>
              <a:rPr lang="vi-VN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M'a scos din groapa pieirii, din fundul mocirlei; mi-a pus picioarele pe stîncă, şi mi-a întărit paşii.</a:t>
            </a:r>
          </a:p>
          <a:p>
            <a:pPr>
              <a:buNone/>
            </a:pPr>
            <a:r>
              <a:rPr lang="vi-VN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Mi-a pus în gură o cîntare nouă, o laudă pentru Dumnezeul nostru. Mulţi au văzut lucrul acesta, s'au temut, şi s'au încrezut în Domnul.</a:t>
            </a:r>
          </a:p>
          <a:p>
            <a:pPr>
              <a:buNone/>
            </a:pPr>
            <a:r>
              <a:rPr lang="vi-VN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vi-V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Ferice de omul, care îşi pune încrederea în Domnul, şi care nu se îndreaptă spre cei trufaşi şi mincinoşi!</a:t>
            </a:r>
            <a:endParaRPr lang="ro-RO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o-R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</a:t>
            </a:r>
            <a:r>
              <a:rPr lang="ro-R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40)</a:t>
            </a:r>
          </a:p>
          <a:p>
            <a:pPr rtl="0"/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Zech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12:10 [VDC])</a:t>
            </a:r>
          </a:p>
          <a:p>
            <a:pPr rtl="0"/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 voi turna peste casa lui David şi peste locuitorii Ierusalimului, un duh de îndurare şi de rugăciune, şi îşi vor întoarce privirile spre Mine, pe care L-au străpuns. Îl vor plînge cum plînge cineva pe singurul lui fiu, şi -L vor plînge amarnic, cum plînge cineva pe un întîi născut.</a:t>
            </a:r>
            <a:endParaRPr lang="vi-VN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ro-RO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ro-RO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vi-VN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6771-2697-4334-BC32-528103EFAC7E}" type="slidenum">
              <a:rPr lang="ro-RO" smtClean="0"/>
              <a:t>12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5136-F428-4683-B340-BB13D666ADAE}" type="datetimeFigureOut">
              <a:rPr lang="ro-RO" smtClean="0"/>
              <a:t>24.01.2015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36C0-4310-4903-952B-D4F7C67C5FC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art.com/images/products/regular/12062000/12062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80290" cy="11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-9939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Ez. 21</a:t>
            </a:r>
          </a:p>
          <a:p>
            <a:pPr algn="ctr"/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Vindecare</a:t>
            </a:r>
            <a:r>
              <a:rPr lang="ro-R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escatologic</a:t>
            </a:r>
            <a:r>
              <a:rPr lang="ro-R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ro-R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o-R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poporului ales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496" y="2060848"/>
            <a:ext cx="9108504" cy="87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08520" y="1556792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1556792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408" y="1412776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1556792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9952" y="1556792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0109" y="1556792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0" y="4437112"/>
            <a:ext cx="9144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36512" y="3933056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9469" y="3933056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3933056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4168" y="3933056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10269" y="3933056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45712" y="1994649"/>
            <a:ext cx="510203" cy="93063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36512" y="2060848"/>
            <a:ext cx="107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Egipt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3485251" y="1779446"/>
            <a:ext cx="510203" cy="13610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16200000">
            <a:off x="2551166" y="-94781"/>
            <a:ext cx="510203" cy="28052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5577038" y="1127818"/>
            <a:ext cx="510203" cy="26642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7669880" y="1777426"/>
            <a:ext cx="510203" cy="13650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2657641" y="3687176"/>
            <a:ext cx="510203" cy="28741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5304577" y="4280599"/>
            <a:ext cx="510203" cy="16873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16200000">
            <a:off x="2768727" y="2135930"/>
            <a:ext cx="510203" cy="30963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442501" y="4534164"/>
            <a:ext cx="510203" cy="11801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1796728" y="1523752"/>
            <a:ext cx="510203" cy="187242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5885" y="2060848"/>
            <a:ext cx="222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 generație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6944" y="2060848"/>
            <a:ext cx="1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II-a Gen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5656" y="1268760"/>
            <a:ext cx="264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Pustiul Arabiei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6180" y="2060848"/>
            <a:ext cx="200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Țara Promisă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42443" y="2060848"/>
            <a:ext cx="143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Gen. lui Ez.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6" y="4365104"/>
            <a:ext cx="1365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Egiptul Popoarelor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36450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Pustiul Popoarelor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8647" y="4365104"/>
            <a:ext cx="194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Generațiile </a:t>
            </a: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apocaliptice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2163" y="4365104"/>
            <a:ext cx="179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Judecata prin Anticrist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5400000">
            <a:off x="7341234" y="4044142"/>
            <a:ext cx="510203" cy="21602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51338" y="4365104"/>
            <a:ext cx="129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Israelul </a:t>
            </a: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vindecat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43608" y="2001141"/>
            <a:ext cx="0" cy="923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4593" y="2852936"/>
            <a:ext cx="18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Primul exod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400575" y="4437112"/>
            <a:ext cx="9220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9512" y="5589240"/>
            <a:ext cx="2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 II lea Exod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8673382" y="2060848"/>
            <a:ext cx="3074" cy="920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56177" y="2924944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Primul exil în Babilon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444208" y="4437112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63105" y="5301208"/>
            <a:ext cx="338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II lea exil în Babilonul Popoarelor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8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Domnul restaurează … o inimă zdrobită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32448"/>
          </a:xfrm>
        </p:spPr>
        <p:txBody>
          <a:bodyPr>
            <a:noAutofit/>
          </a:bodyPr>
          <a:lstStyle/>
          <a:p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Domnul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este aproape </a:t>
            </a:r>
            <a:r>
              <a:rPr lang="ro-RO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karov</a:t>
            </a:r>
            <a:r>
              <a:rPr lang="ro-RO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cei cu 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inima 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înfrântă</a:t>
            </a:r>
            <a:r>
              <a:rPr lang="ro-RO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i="1" dirty="0" err="1" smtClean="0">
                <a:latin typeface="Times New Roman" pitchFamily="18" charset="0"/>
                <a:cs typeface="Times New Roman" pitchFamily="18" charset="0"/>
              </a:rPr>
              <a:t>shabar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Times New Roman" pitchFamily="18" charset="0"/>
                <a:cs typeface="Times New Roman" pitchFamily="18" charset="0"/>
              </a:rPr>
              <a:t>leb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şi mîntuieşte 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i="1" dirty="0" err="1" smtClean="0">
                <a:latin typeface="Times New Roman" pitchFamily="18" charset="0"/>
                <a:cs typeface="Times New Roman" pitchFamily="18" charset="0"/>
              </a:rPr>
              <a:t>yashia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pe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cei cu 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duhul 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zdrobit</a:t>
            </a:r>
            <a:r>
              <a:rPr lang="ro-RO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i="1" dirty="0" err="1" smtClean="0">
                <a:latin typeface="Times New Roman" pitchFamily="18" charset="0"/>
                <a:cs typeface="Times New Roman" pitchFamily="18" charset="0"/>
              </a:rPr>
              <a:t>dakka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Times New Roman" pitchFamily="18" charset="0"/>
                <a:cs typeface="Times New Roman" pitchFamily="18" charset="0"/>
              </a:rPr>
              <a:t>ruach</a:t>
            </a:r>
            <a:r>
              <a:rPr lang="ro-RO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 34:18 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Jertfele </a:t>
            </a:r>
            <a:r>
              <a:rPr lang="ro-RO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korban</a:t>
            </a:r>
            <a:r>
              <a:rPr lang="ro-RO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plăcute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lui Dumnezeu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nt 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 duh zdrobit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: Dumnezeule, Tu nu dispreţuieşti 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inimă zdrobită şi 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hnită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 51:17 </a:t>
            </a:r>
            <a:endParaRPr lang="vi-VN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Duhul Domnului Dumnezeu este peste Mine, căci Domnul M'a uns să aduc veşti bune celor nenorociţi: El M'a trimes </a:t>
            </a:r>
            <a:r>
              <a:rPr lang="vi-VN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să vindec pe cei cu inima zdrobită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, să vestesc robilor slobozenia, şi prinşilor de război izbăvirea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(Isa 61:1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, Luca 4:18)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323528" y="57332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       </a:t>
            </a:r>
            <a:r>
              <a:rPr lang="ro-RO" sz="4000" b="1" dirty="0" err="1" smtClean="0"/>
              <a:t>shabar</a:t>
            </a:r>
            <a:r>
              <a:rPr lang="ro-RO" sz="4000" b="1" dirty="0" smtClean="0"/>
              <a:t>    </a:t>
            </a:r>
            <a:r>
              <a:rPr lang="he-IL" sz="4800" b="1" dirty="0" smtClean="0"/>
              <a:t>שָׁבַר</a:t>
            </a:r>
            <a:r>
              <a:rPr lang="ro-RO" sz="4800" b="1" dirty="0" smtClean="0"/>
              <a:t>  </a:t>
            </a:r>
            <a:r>
              <a:rPr lang="ro-RO" sz="4000" b="1" dirty="0" smtClean="0"/>
              <a:t>      </a:t>
            </a:r>
            <a:r>
              <a:rPr lang="ro-RO" sz="4000" b="1" dirty="0" err="1" smtClean="0"/>
              <a:t>sabar</a:t>
            </a:r>
            <a:r>
              <a:rPr lang="ro-RO" sz="4800" b="1" dirty="0" smtClean="0"/>
              <a:t> </a:t>
            </a:r>
            <a:r>
              <a:rPr lang="he-IL" sz="4800" b="1" dirty="0"/>
              <a:t>שָׂבַר </a:t>
            </a:r>
            <a:endParaRPr lang="ro-RO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o-RO" dirty="0" smtClean="0"/>
              <a:t>Zdrobirea … care vindecă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i="1" dirty="0" err="1" smtClean="0">
                <a:latin typeface="+mj-lt"/>
              </a:rPr>
              <a:t>Ps</a:t>
            </a:r>
            <a:r>
              <a:rPr lang="ro-RO" sz="2400" i="1" dirty="0" smtClean="0">
                <a:latin typeface="+mj-lt"/>
              </a:rPr>
              <a:t>. 69  </a:t>
            </a:r>
            <a:r>
              <a:rPr lang="vi-VN" sz="2400" i="1" dirty="0" smtClean="0">
                <a:latin typeface="+mj-lt"/>
              </a:rPr>
              <a:t>Scapă-mă</a:t>
            </a:r>
            <a:r>
              <a:rPr lang="vi-VN" sz="2400" i="1" dirty="0">
                <a:latin typeface="+mj-lt"/>
              </a:rPr>
              <a:t>, Dumnezeule, căci îmi ameninţă apele viaţa.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2 </a:t>
            </a:r>
            <a:r>
              <a:rPr lang="vi-VN" sz="2400" i="1" dirty="0">
                <a:latin typeface="+mj-lt"/>
              </a:rPr>
              <a:t>Mă afund în noroi, şi nu mă pot ţinea; am căzut în prăpastie, şi dau apele peste </a:t>
            </a:r>
            <a:r>
              <a:rPr lang="vi-VN" sz="2400" i="1" dirty="0" smtClean="0">
                <a:latin typeface="+mj-lt"/>
              </a:rPr>
              <a:t>mine…</a:t>
            </a:r>
            <a:endParaRPr lang="vi-VN" sz="2400" i="1" dirty="0">
              <a:latin typeface="+mj-lt"/>
            </a:endParaRP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4 </a:t>
            </a:r>
            <a:r>
              <a:rPr lang="vi-VN" sz="2400" i="1" dirty="0">
                <a:latin typeface="+mj-lt"/>
              </a:rPr>
              <a:t>Cei ce mă urăsc fără temei, </a:t>
            </a:r>
            <a:r>
              <a:rPr lang="vi-VN" sz="2400" i="1" dirty="0" smtClean="0">
                <a:latin typeface="+mj-lt"/>
              </a:rPr>
              <a:t>s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400" i="1" dirty="0" smtClean="0">
                <a:latin typeface="+mj-lt"/>
              </a:rPr>
              <a:t>nt </a:t>
            </a:r>
            <a:r>
              <a:rPr lang="vi-VN" sz="2400" i="1" dirty="0">
                <a:latin typeface="+mj-lt"/>
              </a:rPr>
              <a:t>mai mulţi </a:t>
            </a:r>
            <a:r>
              <a:rPr lang="vi-VN" sz="2400" i="1" dirty="0" smtClean="0">
                <a:latin typeface="+mj-lt"/>
              </a:rPr>
              <a:t>decât </a:t>
            </a:r>
            <a:r>
              <a:rPr lang="vi-VN" sz="2400" i="1" dirty="0">
                <a:latin typeface="+mj-lt"/>
              </a:rPr>
              <a:t>perii capului </a:t>
            </a:r>
            <a:r>
              <a:rPr lang="vi-VN" sz="2400" i="1" dirty="0" smtClean="0">
                <a:latin typeface="+mj-lt"/>
              </a:rPr>
              <a:t>meu</a:t>
            </a:r>
            <a:r>
              <a:rPr lang="ro-RO" sz="2400" i="1" dirty="0" smtClean="0">
                <a:latin typeface="+mj-lt"/>
              </a:rPr>
              <a:t>…</a:t>
            </a:r>
            <a:endParaRPr lang="vi-VN" sz="2400" i="1" dirty="0">
              <a:latin typeface="+mj-lt"/>
            </a:endParaRPr>
          </a:p>
          <a:p>
            <a:pPr>
              <a:buNone/>
            </a:pPr>
            <a:r>
              <a:rPr lang="ro-RO" sz="2400" i="1" baseline="30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Dumnezeule, Tu cunoşti nebunia mea, şi greşelile mele </a:t>
            </a:r>
            <a:r>
              <a:rPr lang="ro-RO" sz="2400" i="1" dirty="0" err="1">
                <a:latin typeface="Times New Roman" pitchFamily="18" charset="0"/>
                <a:cs typeface="Times New Roman" pitchFamily="18" charset="0"/>
              </a:rPr>
              <a:t>nu-Ţi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sunt 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ascunse.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6 </a:t>
            </a:r>
            <a:r>
              <a:rPr lang="vi-VN" sz="2400" i="1" dirty="0">
                <a:latin typeface="+mj-lt"/>
              </a:rPr>
              <a:t>Să nu </a:t>
            </a:r>
            <a:r>
              <a:rPr lang="vi-VN" sz="2400" i="1" dirty="0" smtClean="0">
                <a:latin typeface="+mj-lt"/>
              </a:rPr>
              <a:t>răm</a:t>
            </a:r>
            <a:r>
              <a:rPr lang="ro-RO" sz="2400" i="1" dirty="0" smtClean="0">
                <a:latin typeface="+mj-lt"/>
              </a:rPr>
              <a:t>â</a:t>
            </a:r>
            <a:r>
              <a:rPr lang="vi-VN" sz="2400" i="1" dirty="0" smtClean="0">
                <a:latin typeface="+mj-lt"/>
              </a:rPr>
              <a:t>nă </a:t>
            </a:r>
            <a:r>
              <a:rPr lang="vi-VN" sz="2400" i="1" dirty="0">
                <a:latin typeface="+mj-lt"/>
              </a:rPr>
              <a:t>de ruşine, din pricina mea, ceice nădăjduiesc în Tine, Doamne, Dumnezeul oştirilor! </a:t>
            </a:r>
            <a:endParaRPr lang="ro-RO" sz="2400" i="1" dirty="0" smtClean="0">
              <a:latin typeface="+mj-lt"/>
            </a:endParaRP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14 </a:t>
            </a:r>
            <a:r>
              <a:rPr lang="vi-VN" sz="2400" i="1" dirty="0">
                <a:latin typeface="+mj-lt"/>
              </a:rPr>
              <a:t>Scoate-mă din noroi, ca să nu mă mai afund! Să fiu izbăvit de vrăjmaşii mei şi din prăpastie!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15 </a:t>
            </a:r>
            <a:r>
              <a:rPr lang="vi-VN" sz="2400" i="1" dirty="0">
                <a:latin typeface="+mj-lt"/>
              </a:rPr>
              <a:t>Să nu mai dea valurile peste mine, să nu mă înghită </a:t>
            </a:r>
            <a:r>
              <a:rPr lang="vi-VN" sz="2400" i="1" dirty="0" smtClean="0">
                <a:latin typeface="+mj-lt"/>
              </a:rPr>
              <a:t>adâncul</a:t>
            </a:r>
            <a:r>
              <a:rPr lang="vi-VN" sz="2400" i="1" dirty="0">
                <a:latin typeface="+mj-lt"/>
              </a:rPr>
              <a:t>, şi să nu se închidă groapa peste mine!</a:t>
            </a:r>
          </a:p>
          <a:p>
            <a:pPr>
              <a:buNone/>
            </a:pPr>
            <a:endParaRPr lang="vi-VN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o-RO" dirty="0" smtClean="0"/>
              <a:t>Zdrobirea … care vindecă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79512" y="1124744"/>
            <a:ext cx="882047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400" i="1" baseline="30000" dirty="0">
                <a:latin typeface="+mj-lt"/>
              </a:rPr>
              <a:t>29 </a:t>
            </a:r>
            <a:r>
              <a:rPr lang="vi-VN" sz="2400" b="1" i="1" dirty="0">
                <a:latin typeface="+mj-lt"/>
              </a:rPr>
              <a:t>Eu </a:t>
            </a:r>
            <a:r>
              <a:rPr lang="vi-VN" sz="2400" b="1" i="1" dirty="0" smtClean="0">
                <a:latin typeface="+mj-lt"/>
              </a:rPr>
              <a:t>s</a:t>
            </a:r>
            <a:r>
              <a:rPr lang="ro-RO" sz="2400" b="1" i="1" dirty="0" smtClean="0">
                <a:latin typeface="+mj-lt"/>
              </a:rPr>
              <a:t>u</a:t>
            </a:r>
            <a:r>
              <a:rPr lang="vi-VN" sz="2400" b="1" i="1" dirty="0" smtClean="0">
                <a:latin typeface="+mj-lt"/>
              </a:rPr>
              <a:t>nt </a:t>
            </a:r>
            <a:r>
              <a:rPr lang="vi-VN" sz="2400" b="1" i="1" dirty="0">
                <a:latin typeface="+mj-lt"/>
              </a:rPr>
              <a:t>nenorocit şi sufăr: Dumnezeule, ajutorul Tău să mă ridice!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30 </a:t>
            </a:r>
            <a:r>
              <a:rPr lang="vi-VN" sz="2400" i="1" dirty="0">
                <a:latin typeface="+mj-lt"/>
              </a:rPr>
              <a:t>Atunci voi lăuda </a:t>
            </a:r>
            <a:r>
              <a:rPr lang="vi-VN" sz="2400" i="1" dirty="0" smtClean="0">
                <a:latin typeface="+mj-lt"/>
              </a:rPr>
              <a:t>Numele </a:t>
            </a:r>
            <a:r>
              <a:rPr lang="vi-VN" sz="2400" i="1" dirty="0">
                <a:latin typeface="+mj-lt"/>
              </a:rPr>
              <a:t>lui Dumnezeu prin </a:t>
            </a:r>
            <a:r>
              <a:rPr lang="vi-VN" sz="2400" i="1" dirty="0" smtClean="0">
                <a:latin typeface="+mj-lt"/>
              </a:rPr>
              <a:t>cântări</a:t>
            </a:r>
            <a:r>
              <a:rPr lang="vi-VN" sz="2400" i="1" dirty="0">
                <a:latin typeface="+mj-lt"/>
              </a:rPr>
              <a:t>, şi prin laude Îl voi preamări</a:t>
            </a:r>
            <a:r>
              <a:rPr lang="vi-VN" sz="2400" i="1" dirty="0" smtClean="0">
                <a:latin typeface="+mj-lt"/>
              </a:rPr>
              <a:t>.</a:t>
            </a:r>
            <a:r>
              <a:rPr lang="ro-RO" sz="2400" i="1" dirty="0" smtClean="0">
                <a:latin typeface="+mj-lt"/>
              </a:rPr>
              <a:t> </a:t>
            </a:r>
            <a:r>
              <a:rPr lang="vi-VN" sz="2400" i="1" baseline="30000" dirty="0" smtClean="0">
                <a:latin typeface="+mj-lt"/>
              </a:rPr>
              <a:t>31 </a:t>
            </a:r>
            <a:r>
              <a:rPr lang="vi-VN" sz="2400" i="1" dirty="0">
                <a:latin typeface="+mj-lt"/>
              </a:rPr>
              <a:t>Lucrul acesta este mai plăcut Domnului, </a:t>
            </a:r>
            <a:r>
              <a:rPr lang="vi-VN" sz="2400" i="1" dirty="0" smtClean="0">
                <a:latin typeface="+mj-lt"/>
              </a:rPr>
              <a:t>decât </a:t>
            </a:r>
            <a:r>
              <a:rPr lang="vi-VN" sz="2400" i="1" dirty="0">
                <a:latin typeface="+mj-lt"/>
              </a:rPr>
              <a:t>un viţel cu coarne şi copite!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32 </a:t>
            </a:r>
            <a:r>
              <a:rPr lang="ro-RO" sz="2400" b="1" i="1" dirty="0" smtClean="0">
                <a:latin typeface="+mj-lt"/>
              </a:rPr>
              <a:t>Ne</a:t>
            </a:r>
            <a:r>
              <a:rPr lang="vi-VN" sz="2400" b="1" i="1" dirty="0" smtClean="0">
                <a:latin typeface="+mj-lt"/>
              </a:rPr>
              <a:t>norociţii </a:t>
            </a:r>
            <a:r>
              <a:rPr lang="vi-VN" sz="2400" i="1" dirty="0">
                <a:latin typeface="+mj-lt"/>
              </a:rPr>
              <a:t>văd lucrul acesta şi se bucură; voi, cari căutaţi pe Dumnezeu, veselă să vă fie inima!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33 </a:t>
            </a:r>
            <a:r>
              <a:rPr lang="vi-VN" sz="2400" i="1" dirty="0">
                <a:latin typeface="+mj-lt"/>
              </a:rPr>
              <a:t>Căci Domnul ascultă pe </a:t>
            </a:r>
            <a:r>
              <a:rPr lang="vi-VN" sz="2400" b="1" i="1" dirty="0">
                <a:latin typeface="+mj-lt"/>
              </a:rPr>
              <a:t>cei săraci</a:t>
            </a:r>
            <a:r>
              <a:rPr lang="vi-VN" sz="2400" i="1" dirty="0">
                <a:latin typeface="+mj-lt"/>
              </a:rPr>
              <a:t>, şi nu nesocoteşte pe prinşii Lui de război.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34 </a:t>
            </a:r>
            <a:r>
              <a:rPr lang="vi-VN" sz="2400" i="1" dirty="0">
                <a:latin typeface="+mj-lt"/>
              </a:rPr>
              <a:t>Să -L laude cerurile şi </a:t>
            </a:r>
            <a:r>
              <a:rPr lang="vi-VN" sz="2400" i="1" dirty="0" smtClean="0">
                <a:latin typeface="+mj-lt"/>
              </a:rPr>
              <a:t>pământul</a:t>
            </a:r>
            <a:r>
              <a:rPr lang="vi-VN" sz="2400" i="1" dirty="0">
                <a:latin typeface="+mj-lt"/>
              </a:rPr>
              <a:t>, mările şi tot ce mişună în ele!</a:t>
            </a:r>
          </a:p>
          <a:p>
            <a:pPr>
              <a:buNone/>
            </a:pPr>
            <a:r>
              <a:rPr lang="vi-VN" sz="2400" i="1" baseline="30000" dirty="0">
                <a:latin typeface="+mj-lt"/>
              </a:rPr>
              <a:t>35 </a:t>
            </a:r>
            <a:r>
              <a:rPr lang="vi-VN" sz="2400" i="1" dirty="0">
                <a:latin typeface="+mj-lt"/>
              </a:rPr>
              <a:t>Căci </a:t>
            </a:r>
            <a:r>
              <a:rPr lang="vi-VN" sz="2400" b="1" i="1" dirty="0">
                <a:latin typeface="+mj-lt"/>
              </a:rPr>
              <a:t>Dumnezeu va </a:t>
            </a:r>
            <a:r>
              <a:rPr lang="vi-VN" sz="2400" b="1" i="1" dirty="0" smtClean="0">
                <a:latin typeface="+mj-lt"/>
              </a:rPr>
              <a:t>mântui </a:t>
            </a:r>
            <a:r>
              <a:rPr lang="vi-VN" sz="2400" b="1" i="1" dirty="0">
                <a:latin typeface="+mj-lt"/>
              </a:rPr>
              <a:t>Sionul</a:t>
            </a:r>
            <a:r>
              <a:rPr lang="vi-VN" sz="2400" i="1" dirty="0">
                <a:latin typeface="+mj-lt"/>
              </a:rPr>
              <a:t>, şi va zidi cetăţile lui Iuda; ele vor fi locuite şi luate în </a:t>
            </a:r>
            <a:r>
              <a:rPr lang="vi-VN" sz="2400" i="1" dirty="0" smtClean="0">
                <a:latin typeface="+mj-lt"/>
              </a:rPr>
              <a:t>stăpânire;</a:t>
            </a:r>
            <a:r>
              <a:rPr lang="ro-RO" sz="2400" i="1" dirty="0" smtClean="0">
                <a:latin typeface="+mj-lt"/>
              </a:rPr>
              <a:t> </a:t>
            </a:r>
            <a:r>
              <a:rPr lang="vi-VN" sz="2400" i="1" baseline="30000" dirty="0" smtClean="0">
                <a:latin typeface="+mj-lt"/>
              </a:rPr>
              <a:t>36 </a:t>
            </a:r>
            <a:r>
              <a:rPr lang="vi-VN" sz="2400" i="1" dirty="0" smtClean="0">
                <a:latin typeface="+mj-lt"/>
              </a:rPr>
              <a:t>sămânţa </a:t>
            </a:r>
            <a:r>
              <a:rPr lang="vi-VN" sz="2400" i="1" dirty="0">
                <a:latin typeface="+mj-lt"/>
              </a:rPr>
              <a:t>robilor Lui le va moşteni, şi cei ce iubesc </a:t>
            </a:r>
            <a:r>
              <a:rPr lang="vi-VN" sz="2400" i="1" dirty="0" smtClean="0">
                <a:latin typeface="+mj-lt"/>
              </a:rPr>
              <a:t>Numele </a:t>
            </a:r>
            <a:r>
              <a:rPr lang="vi-VN" sz="2400" i="1" dirty="0">
                <a:latin typeface="+mj-lt"/>
              </a:rPr>
              <a:t>Lui vor locui în ele.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ain.com/bible/chronology/israel/recent-history/recent-history-of-israel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7333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r>
              <a:rPr lang="ro-RO" sz="2800" i="1" baseline="30000" dirty="0" smtClean="0">
                <a:latin typeface="Times New Roman" pitchFamily="18" charset="0"/>
                <a:cs typeface="Times New Roman" pitchFamily="18" charset="0"/>
              </a:rPr>
              <a:t>Zah. 13: </a:t>
            </a:r>
            <a:r>
              <a:rPr lang="vi-VN" sz="2800" i="1" baseline="30000" dirty="0" smtClean="0">
                <a:latin typeface="+mj-lt"/>
              </a:rPr>
              <a:t>8 </a:t>
            </a:r>
            <a:r>
              <a:rPr lang="vi-VN" sz="2800" i="1" dirty="0">
                <a:latin typeface="+mj-lt"/>
              </a:rPr>
              <a:t>În toată ţara, zice Domnul, două treimi vor fi nimicite, vor pieri, iar cealaltă treime va rămînea.</a:t>
            </a:r>
          </a:p>
          <a:p>
            <a:r>
              <a:rPr lang="vi-VN" sz="2800" i="1" baseline="30000" dirty="0">
                <a:latin typeface="+mj-lt"/>
              </a:rPr>
              <a:t>9 </a:t>
            </a:r>
            <a:r>
              <a:rPr lang="vi-VN" sz="2800" i="1" dirty="0">
                <a:latin typeface="+mj-lt"/>
              </a:rPr>
              <a:t>Dar treimea aceasta din urmă o voi pune în foc, şi o voi curăţi cum se curăţeşte argintul, o voi lămuri cum se lămureşte aurul. Ei vor chema </a:t>
            </a:r>
            <a:r>
              <a:rPr lang="vi-VN" sz="2800" i="1" dirty="0" smtClean="0">
                <a:latin typeface="+mj-lt"/>
              </a:rPr>
              <a:t>Numele </a:t>
            </a:r>
            <a:r>
              <a:rPr lang="vi-VN" sz="2800" i="1" dirty="0">
                <a:latin typeface="+mj-lt"/>
              </a:rPr>
              <a:t>Meu, şi îi voi asculta; Eu voi zice: ...Acesta este poporul Meu!... Şi ei vor zice: ...Domnul este </a:t>
            </a:r>
            <a:r>
              <a:rPr lang="vi-VN" sz="2800" i="1" dirty="0" smtClean="0">
                <a:latin typeface="+mj-lt"/>
              </a:rPr>
              <a:t>Dumn</a:t>
            </a:r>
            <a:r>
              <a:rPr lang="ro-RO" sz="2800" i="1" dirty="0" smtClean="0">
                <a:latin typeface="+mj-lt"/>
              </a:rPr>
              <a:t>e</a:t>
            </a:r>
            <a:r>
              <a:rPr lang="vi-VN" sz="2800" i="1" dirty="0" smtClean="0">
                <a:latin typeface="+mj-lt"/>
              </a:rPr>
              <a:t>zeul </a:t>
            </a:r>
            <a:r>
              <a:rPr lang="vi-VN" sz="2800" i="1" dirty="0">
                <a:latin typeface="+mj-lt"/>
              </a:rPr>
              <a:t>meu</a:t>
            </a:r>
            <a:r>
              <a:rPr lang="vi-VN" sz="2800" i="1" dirty="0" smtClean="0">
                <a:latin typeface="+mj-lt"/>
              </a:rPr>
              <a:t>!...</a:t>
            </a:r>
            <a:endParaRPr lang="ro-RO" sz="2800" i="1" dirty="0" smtClean="0">
              <a:latin typeface="+mj-lt"/>
            </a:endParaRPr>
          </a:p>
          <a:p>
            <a:r>
              <a:rPr lang="ro-RO" sz="2800" i="1" baseline="30000" dirty="0">
                <a:latin typeface="Times New Roman" pitchFamily="18" charset="0"/>
                <a:cs typeface="Times New Roman" pitchFamily="18" charset="0"/>
              </a:rPr>
              <a:t>Zah.14:</a:t>
            </a:r>
            <a:r>
              <a:rPr lang="vi-VN" sz="2800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2800" i="1" dirty="0" smtClean="0">
                <a:latin typeface="+mj-lt"/>
              </a:rPr>
              <a:t>Atunci voi strînge toate neamurile la război împotriva Ierusalimului. Cetatea va fi luată, casele vor fi jăfuite, şi femeile batjocorite; jumătate din cetate va merge în robie</a:t>
            </a:r>
            <a:r>
              <a:rPr lang="ro-RO" sz="2800" i="1" dirty="0" smtClean="0">
                <a:latin typeface="+mj-lt"/>
              </a:rPr>
              <a:t>…</a:t>
            </a:r>
            <a:endParaRPr lang="vi-VN" sz="2800" i="1" dirty="0">
              <a:latin typeface="+mj-lt"/>
            </a:endParaRPr>
          </a:p>
          <a:p>
            <a:pPr algn="ctr">
              <a:buNone/>
            </a:pPr>
            <a:r>
              <a:rPr lang="ro-RO" b="1" dirty="0" smtClean="0"/>
              <a:t>Israelul de azi a</a:t>
            </a:r>
            <a:r>
              <a:rPr lang="ro-RO" b="1" dirty="0" smtClean="0"/>
              <a:t>re nevoie de curățire pentru a-L primi pe Mesia</a:t>
            </a:r>
            <a:endParaRPr lang="ro-R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Zah 9: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2 ...Iată, voi preface Ierusalimul într'un potir de ameţire pentru toate popoarele de primprejur, şi chiar pentru Iuda, la împresurarea Ierusalimului.</a:t>
            </a:r>
          </a:p>
          <a:p>
            <a:pPr>
              <a:buNone/>
            </a:pP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3 În ziua aceea, voi face din Ierusalim o piatră grea pentru toate popoarele. Toţi cei ce o vor ridica, vor fi vătămaţi, şi toate neamurile pămîntului se vor strînge împotriva lui…</a:t>
            </a:r>
            <a:endParaRPr lang="ro-RO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Atunci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voi turna peste casa lui David şi peste locuitorii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Ierusalimului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 un duh de îndurare şi de rugăciune, şi îşi vor întoarce privirile spre Mine, pe care L-au străpuns. Îl vor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plânge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plânge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cineva pe singurul lui fiu, şi -L vor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plânge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amarnic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 cum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plânge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cineva pe un întîi născut.</a:t>
            </a:r>
          </a:p>
          <a:p>
            <a:endParaRPr lang="ro-RO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R="450">
              <a:buNone/>
            </a:pPr>
            <a:r>
              <a:rPr lang="ro-RO" sz="2000" i="1" baseline="30000" dirty="0" smtClean="0">
                <a:solidFill>
                  <a:srgbClr val="800000"/>
                </a:solidFill>
                <a:latin typeface="+mj-lt"/>
              </a:rPr>
              <a:t>…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dar rămăşiţa poporului nu va fi nimicită cu desăvîrşire din cetate.</a:t>
            </a:r>
            <a:r>
              <a:rPr lang="ro-RO" sz="2800" i="1" baseline="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R="450">
              <a:buNone/>
            </a:pPr>
            <a:r>
              <a:rPr lang="vi-VN" sz="2000" i="1" baseline="30000" dirty="0" smtClean="0">
                <a:solidFill>
                  <a:srgbClr val="800000"/>
                </a:solidFill>
                <a:latin typeface="+mj-lt"/>
              </a:rPr>
              <a:t>3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Ci Domnul Se va arăta, şi va lupta împotriva acestor neamuri, cum S'a luptat în ziua bătăliei.</a:t>
            </a:r>
            <a:r>
              <a:rPr lang="ro-RO" sz="2800" i="1" baseline="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R="450">
              <a:buNone/>
            </a:pPr>
            <a:r>
              <a:rPr lang="vi-VN" sz="2000" i="1" baseline="30000" dirty="0" smtClean="0">
                <a:solidFill>
                  <a:srgbClr val="800000"/>
                </a:solidFill>
                <a:latin typeface="+mj-lt"/>
              </a:rPr>
              <a:t>4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Picioarele Lui vor sta în ziua aceea pe muntele Măslinilor, care este în faţa Ierusalimului, spre răsărit</a:t>
            </a:r>
            <a:r>
              <a:rPr lang="ro-RO" sz="2800" i="1" baseline="0" dirty="0" smtClean="0">
                <a:solidFill>
                  <a:srgbClr val="000000"/>
                </a:solidFill>
                <a:latin typeface="+mj-lt"/>
              </a:rPr>
              <a:t> …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Şi atunci va veni Domnul, Dumnezeul meu, şi toţi sfinţii împreună cu El!</a:t>
            </a:r>
          </a:p>
          <a:p>
            <a:pPr marR="450">
              <a:buNone/>
            </a:pPr>
            <a:r>
              <a:rPr lang="vi-VN" sz="2000" i="1" baseline="30000" dirty="0" smtClean="0">
                <a:solidFill>
                  <a:srgbClr val="800000"/>
                </a:solidFill>
                <a:latin typeface="+mj-lt"/>
              </a:rPr>
              <a:t>7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Va fi o zi deosebită, cunoscută de Domnul, nu va fi nici zi, nici noapte; dar </a:t>
            </a:r>
            <a:r>
              <a:rPr lang="vi-VN" sz="2800" b="1" i="1" baseline="0" dirty="0" smtClean="0">
                <a:solidFill>
                  <a:srgbClr val="000000"/>
                </a:solidFill>
                <a:latin typeface="+mj-lt"/>
              </a:rPr>
              <a:t>spre seară se va arăta lumina.</a:t>
            </a:r>
          </a:p>
          <a:p>
            <a:pPr marR="450">
              <a:buNone/>
            </a:pPr>
            <a:endParaRPr lang="ro-RO" sz="2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R="450">
              <a:buNone/>
            </a:pPr>
            <a:r>
              <a:rPr lang="vi-VN" sz="2000" i="1" baseline="30000" dirty="0" smtClean="0">
                <a:solidFill>
                  <a:srgbClr val="800000"/>
                </a:solidFill>
                <a:latin typeface="+mj-lt"/>
              </a:rPr>
              <a:t>8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În ziua aceea, vor izvorî ape vii din Ierusalim, şi vor curge jumătate spre marea de răsărit, jumătate spre marea de apus; aşa va fi şi vara şi iarna.</a:t>
            </a:r>
          </a:p>
          <a:p>
            <a:pPr marR="450">
              <a:buNone/>
            </a:pPr>
            <a:r>
              <a:rPr lang="vi-VN" sz="2000" i="1" baseline="30000" dirty="0" smtClean="0">
                <a:solidFill>
                  <a:srgbClr val="800000"/>
                </a:solidFill>
                <a:latin typeface="+mj-lt"/>
              </a:rPr>
              <a:t>9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Şi Domnul va fi împărat peste tot pămîntul. În ziua aceea, Domnul va fi singurul Domn, şi Numele Lui va fi singurul Nume.</a:t>
            </a:r>
          </a:p>
          <a:p>
            <a:pPr marR="450">
              <a:buNone/>
            </a:pPr>
            <a:r>
              <a:rPr lang="vi-VN" sz="2000" i="1" baseline="30000" dirty="0" smtClean="0">
                <a:solidFill>
                  <a:srgbClr val="800000"/>
                </a:solidFill>
                <a:latin typeface="+mj-lt"/>
              </a:rPr>
              <a:t>10 </a:t>
            </a:r>
            <a:r>
              <a:rPr lang="vi-VN" sz="2800" i="1" baseline="0" dirty="0" smtClean="0">
                <a:solidFill>
                  <a:srgbClr val="000000"/>
                </a:solidFill>
                <a:latin typeface="+mj-lt"/>
              </a:rPr>
              <a:t>Ierusalimul va fi înălţat, şi va rămînea liniştit la locul lui</a:t>
            </a:r>
            <a:r>
              <a:rPr lang="ro-RO" sz="2800" i="1" baseline="0" dirty="0" smtClean="0">
                <a:solidFill>
                  <a:srgbClr val="000000"/>
                </a:solidFill>
                <a:latin typeface="+mj-lt"/>
              </a:rPr>
              <a:t>…</a:t>
            </a:r>
            <a:endParaRPr lang="vi-VN" sz="2800" i="1" baseline="0" dirty="0" smtClean="0">
              <a:solidFill>
                <a:srgbClr val="000000"/>
              </a:solidFill>
              <a:latin typeface="+mj-lt"/>
            </a:endParaRPr>
          </a:p>
          <a:p>
            <a:pPr marR="450">
              <a:buNone/>
            </a:pPr>
            <a:r>
              <a:rPr lang="ro-RO" sz="2000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o-RO" sz="2800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 vor locui în el, şi nu va mai fi niciun blestem în el; </a:t>
            </a:r>
            <a:r>
              <a:rPr lang="ro-RO" sz="2800" b="1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Ierusalimul va fi liniştit.</a:t>
            </a:r>
          </a:p>
          <a:p>
            <a:pPr>
              <a:buNone/>
            </a:pPr>
            <a:endParaRPr lang="ro-RO" sz="2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3528" y="980728"/>
            <a:ext cx="837361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200" b="1" i="1" baseline="30000" dirty="0" smtClean="0">
                <a:latin typeface="Times New Roman" pitchFamily="18" charset="0"/>
                <a:cs typeface="Times New Roman" pitchFamily="18" charset="0"/>
              </a:rPr>
              <a:t>1Cor 10: </a:t>
            </a:r>
            <a:r>
              <a:rPr lang="vi-VN" sz="2200" b="1" i="1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aceste lucruri s'au </a:t>
            </a:r>
            <a:r>
              <a:rPr lang="vi-VN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întâmplat </a:t>
            </a:r>
            <a:r>
              <a:rPr lang="vi-VN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 să ne slujească nouă drept pilde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, pentruca să nu poftim după lucruri rele, cum au poftit ei.</a:t>
            </a:r>
          </a:p>
          <a:p>
            <a:pPr>
              <a:buNone/>
            </a:pPr>
            <a:r>
              <a:rPr lang="vi-VN" sz="2200" b="1" i="1" baseline="30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vi-VN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 nu fiţi închinători la idoli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, ca unii dintre ei, după cum este scris: „Poporul a şezut să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mănânce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şi să bea; şi s'au sculat să joace.”</a:t>
            </a:r>
          </a:p>
          <a:p>
            <a:pPr>
              <a:buNone/>
            </a:pPr>
            <a:r>
              <a:rPr lang="vi-VN" sz="2200" b="1" i="1" baseline="30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vi-VN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 nu curvim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, cum au făcut unii din ei, aşa că într-o singură zi au căzut douăzeci şi trei de mii.</a:t>
            </a:r>
          </a:p>
          <a:p>
            <a:pPr>
              <a:buNone/>
            </a:pPr>
            <a:r>
              <a:rPr lang="vi-VN" sz="2200" b="1" i="1" baseline="300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vi-VN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 nu ispitim pe Domnul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, cum L-au ispitit unii din ei, cari au pierit prin şerpi.</a:t>
            </a:r>
          </a:p>
          <a:p>
            <a:pPr>
              <a:buNone/>
            </a:pPr>
            <a:r>
              <a:rPr lang="vi-VN" sz="2200" b="1" i="1" baseline="30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vi-VN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 nu </a:t>
            </a:r>
            <a:r>
              <a:rPr lang="vi-VN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cârtiţi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, cum au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cârtit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unii din ei, cari au fost nimiciţi de Nimicitorul.</a:t>
            </a:r>
          </a:p>
          <a:p>
            <a:pPr>
              <a:buNone/>
            </a:pPr>
            <a:r>
              <a:rPr lang="vi-VN" sz="2200" b="1" i="1" baseline="300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Aceste lucruri li s'au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întâmplat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ca să ne slujească drept </a:t>
            </a:r>
            <a:r>
              <a:rPr lang="vi-VN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pilde,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vi-VN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 fost scrise pentru învăţătura noastră, peste cari au venit </a:t>
            </a:r>
            <a:r>
              <a:rPr lang="vi-VN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sfârşiturile </a:t>
            </a:r>
            <a:r>
              <a:rPr lang="vi-VN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veacurilor.</a:t>
            </a:r>
          </a:p>
          <a:p>
            <a:pPr>
              <a:buNone/>
            </a:pPr>
            <a:r>
              <a:rPr lang="vi-VN" sz="2200" b="1" i="1" baseline="300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Astfel dar, cine crede că stă în picioare, să ia seama să nu cadă.</a:t>
            </a:r>
          </a:p>
          <a:p>
            <a:pPr>
              <a:buNone/>
            </a:pPr>
            <a:endParaRPr lang="ro-RO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1115616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Nu doar Israel… ci și noi, azi</a:t>
            </a:r>
            <a:endParaRPr lang="ro-RO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Idolatria, azi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2800" i="1" dirty="0" smtClean="0">
                <a:latin typeface="+mj-lt"/>
              </a:rPr>
              <a:t>Căci </a:t>
            </a:r>
            <a:r>
              <a:rPr lang="vi-VN" sz="2800" i="1" dirty="0">
                <a:latin typeface="+mj-lt"/>
              </a:rPr>
              <a:t>ştiţi bine că niciun curvar, niciun stricat, niciun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lacom de avere, care este un închinător la idoli</a:t>
            </a:r>
            <a:r>
              <a:rPr lang="vi-VN" sz="2800" i="1" dirty="0">
                <a:latin typeface="+mj-lt"/>
              </a:rPr>
              <a:t>, n'are parte de moştenire în Împărăţia lui Hristos şi a lui Dumnezeu</a:t>
            </a:r>
            <a:r>
              <a:rPr lang="vi-VN" sz="2800" i="1" dirty="0" smtClean="0">
                <a:latin typeface="+mj-lt"/>
              </a:rPr>
              <a:t>.</a:t>
            </a:r>
            <a:r>
              <a:rPr lang="ro-RO" sz="2800" i="1" dirty="0" smtClean="0">
                <a:latin typeface="+mj-lt"/>
              </a:rPr>
              <a:t> (Efes.5:5 )</a:t>
            </a:r>
          </a:p>
          <a:p>
            <a:r>
              <a:rPr lang="vi-VN" sz="2800" i="1" dirty="0" smtClean="0">
                <a:latin typeface="+mj-lt"/>
              </a:rPr>
              <a:t>Deaceea</a:t>
            </a:r>
            <a:r>
              <a:rPr lang="vi-VN" sz="2800" i="1" dirty="0">
                <a:latin typeface="+mj-lt"/>
              </a:rPr>
              <a:t>, omorîţi mădularele voastre cari </a:t>
            </a:r>
            <a:r>
              <a:rPr lang="vi-VN" sz="2800" i="1" dirty="0" smtClean="0">
                <a:latin typeface="+mj-lt"/>
              </a:rPr>
              <a:t>s</a:t>
            </a:r>
            <a:r>
              <a:rPr lang="ro-RO" sz="2800" i="1" dirty="0" smtClean="0">
                <a:latin typeface="+mj-lt"/>
              </a:rPr>
              <a:t>u</a:t>
            </a:r>
            <a:r>
              <a:rPr lang="vi-VN" sz="2800" i="1" dirty="0" smtClean="0">
                <a:latin typeface="+mj-lt"/>
              </a:rPr>
              <a:t>nt </a:t>
            </a:r>
            <a:r>
              <a:rPr lang="vi-VN" sz="2800" i="1" dirty="0">
                <a:latin typeface="+mj-lt"/>
              </a:rPr>
              <a:t>pe </a:t>
            </a:r>
            <a:r>
              <a:rPr lang="vi-VN" sz="2800" i="1" dirty="0" smtClean="0">
                <a:latin typeface="+mj-lt"/>
              </a:rPr>
              <a:t>păm</a:t>
            </a:r>
            <a:r>
              <a:rPr lang="ro-RO" sz="2800" i="1" dirty="0" smtClean="0">
                <a:latin typeface="+mj-lt"/>
              </a:rPr>
              <a:t>â</a:t>
            </a:r>
            <a:r>
              <a:rPr lang="vi-VN" sz="2800" i="1" dirty="0" smtClean="0">
                <a:latin typeface="+mj-lt"/>
              </a:rPr>
              <a:t>nt</a:t>
            </a:r>
            <a:r>
              <a:rPr lang="vi-VN" sz="2800" i="1" dirty="0">
                <a:latin typeface="+mj-lt"/>
              </a:rPr>
              <a:t>: curvia, necurăţia, patima, pofta rea, şi </a:t>
            </a:r>
            <a:r>
              <a:rPr lang="vi-VN" sz="2800" i="1" dirty="0" smtClean="0">
                <a:solidFill>
                  <a:srgbClr val="FF0000"/>
                </a:solidFill>
                <a:latin typeface="+mj-lt"/>
              </a:rPr>
              <a:t>lăcomia</a:t>
            </a:r>
            <a:r>
              <a:rPr lang="ro-RO" sz="28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πλεονέκτης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care este o închinare la idoli</a:t>
            </a:r>
            <a:r>
              <a:rPr lang="vi-VN" sz="2800" i="1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ro-RO" sz="28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o-RO" sz="2800" i="1" dirty="0" smtClean="0">
                <a:latin typeface="+mj-lt"/>
              </a:rPr>
              <a:t>(Col. 3:5 )</a:t>
            </a:r>
          </a:p>
          <a:p>
            <a:r>
              <a:rPr lang="vi-VN" sz="2800" i="1" dirty="0" smtClean="0">
                <a:latin typeface="+mj-lt"/>
              </a:rPr>
              <a:t>Copilaşilor, </a:t>
            </a:r>
            <a:r>
              <a:rPr lang="vi-VN" sz="2800" i="1" dirty="0" smtClean="0">
                <a:solidFill>
                  <a:srgbClr val="FF0000"/>
                </a:solidFill>
                <a:latin typeface="+mj-lt"/>
              </a:rPr>
              <a:t>păziţi-vă de idoli. </a:t>
            </a:r>
            <a:r>
              <a:rPr lang="vi-VN" sz="2800" i="1" dirty="0" smtClean="0">
                <a:latin typeface="+mj-lt"/>
              </a:rPr>
              <a:t>Amin</a:t>
            </a:r>
            <a:r>
              <a:rPr lang="ro-RO" sz="2800" i="1" dirty="0" smtClean="0">
                <a:latin typeface="+mj-lt"/>
              </a:rPr>
              <a:t> (</a:t>
            </a:r>
            <a:r>
              <a:rPr lang="ro-RO" sz="2800" i="1" dirty="0" smtClean="0">
                <a:latin typeface="+mj-lt"/>
              </a:rPr>
              <a:t>1 Ioan </a:t>
            </a:r>
            <a:r>
              <a:rPr lang="ro-RO" sz="2800" i="1" dirty="0">
                <a:latin typeface="+mj-lt"/>
              </a:rPr>
              <a:t>5:21 </a:t>
            </a:r>
            <a:r>
              <a:rPr lang="ro-RO" sz="2800" i="1" dirty="0" smtClean="0">
                <a:latin typeface="+mj-lt"/>
              </a:rPr>
              <a:t>)</a:t>
            </a:r>
            <a:endParaRPr lang="ro-RO" sz="2800" i="1" dirty="0">
              <a:latin typeface="+mj-lt"/>
            </a:endParaRPr>
          </a:p>
          <a:p>
            <a:endParaRPr lang="ro-RO" sz="2800" b="1" dirty="0"/>
          </a:p>
          <a:p>
            <a:endParaRPr lang="ro-RO" sz="2800" b="1" dirty="0"/>
          </a:p>
          <a:p>
            <a:endParaRPr lang="ro-RO" sz="2800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2800</Words>
  <Application>Microsoft Office PowerPoint</Application>
  <PresentationFormat>Expunere pe ecran (4:3)</PresentationFormat>
  <Paragraphs>170</Paragraphs>
  <Slides>12</Slides>
  <Notes>6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Temă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Idolatria, azi</vt:lpstr>
      <vt:lpstr>Domnul restaurează … o inimă zdrobită</vt:lpstr>
      <vt:lpstr>Zdrobirea … care vindecă</vt:lpstr>
      <vt:lpstr>Zdrobirea … care vindecă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Ioan</dc:creator>
  <cp:lastModifiedBy>Ioan</cp:lastModifiedBy>
  <cp:revision>9</cp:revision>
  <dcterms:created xsi:type="dcterms:W3CDTF">2015-01-24T14:15:20Z</dcterms:created>
  <dcterms:modified xsi:type="dcterms:W3CDTF">2015-01-24T21:21:50Z</dcterms:modified>
</cp:coreProperties>
</file>