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2F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98" autoAdjust="0"/>
  </p:normalViewPr>
  <p:slideViewPr>
    <p:cSldViewPr>
      <p:cViewPr>
        <p:scale>
          <a:sx n="75" d="100"/>
          <a:sy n="75" d="100"/>
        </p:scale>
        <p:origin x="-87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A72E27-C0F3-4F69-A808-70D724E127FC}" type="datetimeFigureOut">
              <a:rPr lang="ro-RO" smtClean="0"/>
              <a:t>16.02.2015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B2F304-6447-47C9-A423-63BF470C455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360759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1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2F304-6447-47C9-A423-63BF470C4554}" type="slidenum">
              <a:rPr lang="ro-RO" smtClean="0"/>
              <a:t>1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06414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endParaRPr lang="el-GR" sz="1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2F304-6447-47C9-A423-63BF470C4554}" type="slidenum">
              <a:rPr lang="ro-RO" smtClean="0"/>
              <a:t>2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06414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l-GR" sz="14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2F304-6447-47C9-A423-63BF470C4554}" type="slidenum">
              <a:rPr lang="ro-RO" smtClean="0"/>
              <a:t>3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06414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l-GR" sz="14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2F304-6447-47C9-A423-63BF470C4554}" type="slidenum">
              <a:rPr lang="ro-RO" smtClean="0"/>
              <a:t>4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06414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l-GR" sz="14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2F304-6447-47C9-A423-63BF470C4554}" type="slidenum">
              <a:rPr lang="ro-RO" smtClean="0"/>
              <a:t>5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06414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l-GR" sz="14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2F304-6447-47C9-A423-63BF470C4554}" type="slidenum">
              <a:rPr lang="ro-RO" smtClean="0"/>
              <a:t>6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06414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l-GR" sz="14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2F304-6447-47C9-A423-63BF470C4554}" type="slidenum">
              <a:rPr lang="ro-RO" smtClean="0"/>
              <a:t>7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06414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61B28-1BF9-4D8A-9193-B7A5C7EA6C40}" type="datetimeFigureOut">
              <a:rPr lang="ro-RO" smtClean="0"/>
              <a:t>16.02.2015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BE658-909B-49D0-B5F0-01DCEACE1D0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4098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61B28-1BF9-4D8A-9193-B7A5C7EA6C40}" type="datetimeFigureOut">
              <a:rPr lang="ro-RO" smtClean="0"/>
              <a:t>16.02.2015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BE658-909B-49D0-B5F0-01DCEACE1D0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4068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61B28-1BF9-4D8A-9193-B7A5C7EA6C40}" type="datetimeFigureOut">
              <a:rPr lang="ro-RO" smtClean="0"/>
              <a:t>16.02.2015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BE658-909B-49D0-B5F0-01DCEACE1D0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6519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61B28-1BF9-4D8A-9193-B7A5C7EA6C40}" type="datetimeFigureOut">
              <a:rPr lang="ro-RO" smtClean="0"/>
              <a:t>16.02.2015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BE658-909B-49D0-B5F0-01DCEACE1D0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0817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61B28-1BF9-4D8A-9193-B7A5C7EA6C40}" type="datetimeFigureOut">
              <a:rPr lang="ro-RO" smtClean="0"/>
              <a:t>16.02.2015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BE658-909B-49D0-B5F0-01DCEACE1D0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15661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61B28-1BF9-4D8A-9193-B7A5C7EA6C40}" type="datetimeFigureOut">
              <a:rPr lang="ro-RO" smtClean="0"/>
              <a:t>16.02.2015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BE658-909B-49D0-B5F0-01DCEACE1D0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39070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61B28-1BF9-4D8A-9193-B7A5C7EA6C40}" type="datetimeFigureOut">
              <a:rPr lang="ro-RO" smtClean="0"/>
              <a:t>16.02.2015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BE658-909B-49D0-B5F0-01DCEACE1D0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42868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61B28-1BF9-4D8A-9193-B7A5C7EA6C40}" type="datetimeFigureOut">
              <a:rPr lang="ro-RO" smtClean="0"/>
              <a:t>16.02.2015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BE658-909B-49D0-B5F0-01DCEACE1D0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33680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61B28-1BF9-4D8A-9193-B7A5C7EA6C40}" type="datetimeFigureOut">
              <a:rPr lang="ro-RO" smtClean="0"/>
              <a:t>16.02.2015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BE658-909B-49D0-B5F0-01DCEACE1D0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7764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61B28-1BF9-4D8A-9193-B7A5C7EA6C40}" type="datetimeFigureOut">
              <a:rPr lang="ro-RO" smtClean="0"/>
              <a:t>16.02.2015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BE658-909B-49D0-B5F0-01DCEACE1D0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70791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61B28-1BF9-4D8A-9193-B7A5C7EA6C40}" type="datetimeFigureOut">
              <a:rPr lang="ro-RO" smtClean="0"/>
              <a:t>16.02.2015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BE658-909B-49D0-B5F0-01DCEACE1D0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71436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61B28-1BF9-4D8A-9193-B7A5C7EA6C40}" type="datetimeFigureOut">
              <a:rPr lang="ro-RO" smtClean="0"/>
              <a:t>16.02.2015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BE658-909B-49D0-B5F0-01DCEACE1D0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16529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366036">
            <a:off x="-48152" y="4288977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ContrastingRightFacing"/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sz="9600" b="1" dirty="0" err="1" smtClean="0">
                <a:ln>
                  <a:prstDash val="solid"/>
                </a:ln>
                <a:solidFill>
                  <a:srgbClr val="FFC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Ezechiel</a:t>
            </a:r>
            <a:r>
              <a:rPr lang="en-US" sz="9600" b="1" dirty="0" smtClean="0">
                <a:ln>
                  <a:prstDash val="solid"/>
                </a:ln>
                <a:solidFill>
                  <a:srgbClr val="FFC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25-28</a:t>
            </a:r>
            <a:endParaRPr lang="ro-RO" sz="9600" b="1" dirty="0">
              <a:ln>
                <a:prstDash val="solid"/>
              </a:ln>
              <a:solidFill>
                <a:srgbClr val="FFC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59832" y="5661248"/>
            <a:ext cx="59491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2800" dirty="0" smtClean="0">
                <a:solidFill>
                  <a:schemeClr val="bg1"/>
                </a:solidFill>
              </a:rPr>
              <a:t>Cuptorul lui Dumnezeu, </a:t>
            </a:r>
          </a:p>
          <a:p>
            <a:pPr algn="r"/>
            <a:r>
              <a:rPr lang="ro-RO" sz="2800" dirty="0" smtClean="0">
                <a:solidFill>
                  <a:schemeClr val="bg1"/>
                </a:solidFill>
              </a:rPr>
              <a:t>sterilizator pentru vindecarea lui Israel</a:t>
            </a:r>
            <a:endParaRPr lang="ro-RO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41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476673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Ezechiel</a:t>
            </a:r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1-24</a:t>
            </a:r>
            <a:endParaRPr lang="ro-RO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55576" y="1046233"/>
            <a:ext cx="7704856" cy="0"/>
          </a:xfrm>
          <a:prstGeom prst="line">
            <a:avLst/>
          </a:prstGeom>
          <a:ln w="76200">
            <a:solidFill>
              <a:schemeClr val="accent5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473878" y="476672"/>
            <a:ext cx="226825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Ezechiel</a:t>
            </a:r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25-32</a:t>
            </a:r>
            <a:endParaRPr lang="ro-RO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56176" y="476673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Ezechiel</a:t>
            </a:r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33-39</a:t>
            </a:r>
            <a:endParaRPr lang="ro-RO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499992" y="995225"/>
            <a:ext cx="216024" cy="504056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0" name="Down Arrow 9"/>
          <p:cNvSpPr/>
          <p:nvPr/>
        </p:nvSpPr>
        <p:spPr>
          <a:xfrm>
            <a:off x="1691680" y="995225"/>
            <a:ext cx="216024" cy="504056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1" name="Down Arrow 10"/>
          <p:cNvSpPr/>
          <p:nvPr/>
        </p:nvSpPr>
        <p:spPr>
          <a:xfrm>
            <a:off x="7200292" y="995225"/>
            <a:ext cx="216024" cy="504056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2" name="TextBox 11"/>
          <p:cNvSpPr txBox="1"/>
          <p:nvPr/>
        </p:nvSpPr>
        <p:spPr>
          <a:xfrm>
            <a:off x="755576" y="1550289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o-RO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Israel pedepsit</a:t>
            </a:r>
            <a:endParaRPr lang="ro-RO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63888" y="1622297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o-RO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7 popoare pedepsite</a:t>
            </a:r>
            <a:endParaRPr lang="ro-RO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64188" y="1637929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o-RO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Israel recuperat</a:t>
            </a:r>
            <a:endParaRPr lang="ro-RO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4499992" y="2505754"/>
            <a:ext cx="216024" cy="34068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grpSp>
        <p:nvGrpSpPr>
          <p:cNvPr id="24" name="Group 23"/>
          <p:cNvGrpSpPr/>
          <p:nvPr/>
        </p:nvGrpSpPr>
        <p:grpSpPr>
          <a:xfrm>
            <a:off x="935578" y="3612674"/>
            <a:ext cx="7619381" cy="1760542"/>
            <a:chOff x="962599" y="4571668"/>
            <a:chExt cx="7619381" cy="1760542"/>
          </a:xfrm>
        </p:grpSpPr>
        <p:sp>
          <p:nvSpPr>
            <p:cNvPr id="16" name="TextBox 15"/>
            <p:cNvSpPr txBox="1"/>
            <p:nvPr/>
          </p:nvSpPr>
          <p:spPr>
            <a:xfrm>
              <a:off x="962599" y="4571668"/>
              <a:ext cx="1674186" cy="40011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38500" dist="50800" dir="5400000" sy="-100000" algn="bl" rotWithShape="0"/>
            </a:effectLst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20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25</a:t>
              </a:r>
              <a:r>
                <a:rPr lang="ro-RO" sz="20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.1-7 </a:t>
              </a:r>
              <a:r>
                <a:rPr lang="ro-RO" sz="2000" b="1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Amon</a:t>
              </a:r>
              <a:endParaRPr lang="ro-RO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825806" y="4571668"/>
              <a:ext cx="1674186" cy="40011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38500" dist="50800" dir="5400000" sy="-100000" algn="bl" rotWithShape="0"/>
            </a:effectLst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20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25</a:t>
              </a:r>
              <a:r>
                <a:rPr lang="ro-RO" sz="20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.8-11 </a:t>
              </a:r>
              <a:r>
                <a:rPr lang="ro-RO" sz="2000" b="1" dirty="0" err="1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Moab</a:t>
              </a:r>
              <a:endParaRPr lang="ro-RO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716016" y="4571668"/>
              <a:ext cx="1800200" cy="40011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38500" dist="50800" dir="5400000" sy="-100000" algn="bl" rotWithShape="0"/>
            </a:effectLst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20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25</a:t>
              </a:r>
              <a:r>
                <a:rPr lang="ro-RO" sz="20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.12-14 </a:t>
              </a:r>
              <a:r>
                <a:rPr lang="ro-RO" sz="2000" b="1" dirty="0" err="1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Edom</a:t>
              </a:r>
              <a:endParaRPr lang="ro-RO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724012" y="4571668"/>
              <a:ext cx="1857968" cy="40011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38500" dist="50800" dir="5400000" sy="-100000" algn="bl" rotWithShape="0"/>
            </a:effectLst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20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25</a:t>
              </a:r>
              <a:r>
                <a:rPr lang="ro-RO" sz="20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.15-17 </a:t>
              </a:r>
              <a:r>
                <a:rPr lang="ro-RO" sz="2000" b="1" dirty="0" err="1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Filistia</a:t>
              </a:r>
              <a:endParaRPr lang="ro-RO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267744" y="5301208"/>
              <a:ext cx="1944216" cy="40011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38500" dist="50800" dir="5400000" sy="-100000" algn="bl" rotWithShape="0"/>
            </a:effectLst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20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2</a:t>
              </a:r>
              <a:r>
                <a:rPr lang="ro-RO" sz="20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6-28.1-19 </a:t>
              </a:r>
              <a:r>
                <a:rPr lang="ro-RO" sz="2000" b="1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Tir</a:t>
              </a:r>
              <a:endParaRPr lang="ro-RO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004048" y="5301208"/>
              <a:ext cx="1800200" cy="40011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38500" dist="50800" dir="5400000" sy="-100000" algn="bl" rotWithShape="0"/>
            </a:effectLst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20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2</a:t>
              </a:r>
              <a:r>
                <a:rPr lang="ro-RO" sz="20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8.20-26 </a:t>
              </a:r>
              <a:r>
                <a:rPr lang="ro-RO" sz="2000" b="1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Sidon</a:t>
              </a:r>
              <a:endParaRPr lang="ro-RO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707904" y="5932100"/>
              <a:ext cx="1800200" cy="40011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38500" dist="50800" dir="5400000" sy="-100000" algn="bl" rotWithShape="0"/>
            </a:effectLst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20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2</a:t>
              </a:r>
              <a:r>
                <a:rPr lang="ro-RO" sz="20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9-32 </a:t>
              </a:r>
              <a:r>
                <a:rPr lang="ro-RO" sz="2000" b="1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Egipt</a:t>
              </a:r>
              <a:endParaRPr lang="ro-RO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25" name="Right Brace 24"/>
          <p:cNvSpPr/>
          <p:nvPr/>
        </p:nvSpPr>
        <p:spPr>
          <a:xfrm rot="16200000">
            <a:off x="4516094" y="-691558"/>
            <a:ext cx="458351" cy="7835372"/>
          </a:xfrm>
          <a:prstGeom prst="rightBrace">
            <a:avLst>
              <a:gd name="adj1" fmla="val 101432"/>
              <a:gd name="adj2" fmla="val 48152"/>
            </a:avLst>
          </a:prstGeom>
          <a:ln w="12700">
            <a:solidFill>
              <a:schemeClr val="accent5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7" name="Oval 26"/>
          <p:cNvSpPr/>
          <p:nvPr/>
        </p:nvSpPr>
        <p:spPr>
          <a:xfrm>
            <a:off x="3134024" y="179118"/>
            <a:ext cx="2893918" cy="2496976"/>
          </a:xfrm>
          <a:prstGeom prst="ellipse">
            <a:avLst/>
          </a:prstGeom>
          <a:noFill/>
          <a:ln>
            <a:solidFill>
              <a:srgbClr val="D12F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grpSp>
        <p:nvGrpSpPr>
          <p:cNvPr id="30" name="Group 29"/>
          <p:cNvGrpSpPr/>
          <p:nvPr/>
        </p:nvGrpSpPr>
        <p:grpSpPr>
          <a:xfrm>
            <a:off x="3904150" y="4212183"/>
            <a:ext cx="1864965" cy="1128076"/>
            <a:chOff x="3904150" y="4212183"/>
            <a:chExt cx="1864965" cy="1128076"/>
          </a:xfrm>
        </p:grpSpPr>
        <p:sp>
          <p:nvSpPr>
            <p:cNvPr id="28" name="5-Point Star 27"/>
            <p:cNvSpPr/>
            <p:nvPr/>
          </p:nvSpPr>
          <p:spPr>
            <a:xfrm rot="1423836">
              <a:off x="3904150" y="4212183"/>
              <a:ext cx="576064" cy="521236"/>
            </a:xfrm>
            <a:prstGeom prst="star5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9" name="5-Point Star 28"/>
            <p:cNvSpPr/>
            <p:nvPr/>
          </p:nvSpPr>
          <p:spPr>
            <a:xfrm rot="1423836">
              <a:off x="5193051" y="4819023"/>
              <a:ext cx="576064" cy="521236"/>
            </a:xfrm>
            <a:prstGeom prst="star5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  <p:sp>
        <p:nvSpPr>
          <p:cNvPr id="31" name="Oval 30"/>
          <p:cNvSpPr/>
          <p:nvPr/>
        </p:nvSpPr>
        <p:spPr>
          <a:xfrm>
            <a:off x="1799692" y="4118303"/>
            <a:ext cx="2893918" cy="854803"/>
          </a:xfrm>
          <a:prstGeom prst="ellipse">
            <a:avLst/>
          </a:prstGeom>
          <a:noFill/>
          <a:ln>
            <a:solidFill>
              <a:srgbClr val="D12F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8500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6" grpId="0" animBg="1"/>
      <p:bldP spid="10" grpId="0" animBg="1"/>
      <p:bldP spid="11" grpId="0" animBg="1"/>
      <p:bldP spid="12" grpId="0"/>
      <p:bldP spid="13" grpId="0"/>
      <p:bldP spid="14" grpId="0"/>
      <p:bldP spid="15" grpId="0" animBg="1"/>
      <p:bldP spid="25" grpId="0" animBg="1"/>
      <p:bldP spid="27" grpId="0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6820788" y="1156682"/>
            <a:ext cx="2088000" cy="40011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25</a:t>
            </a:r>
            <a:r>
              <a:rPr lang="ro-RO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.1-7 </a:t>
            </a:r>
            <a:r>
              <a:rPr lang="ro-RO" sz="20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Amonul</a:t>
            </a:r>
            <a:endParaRPr lang="ro-RO" sz="2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20788" y="2236802"/>
            <a:ext cx="2088000" cy="40011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25</a:t>
            </a:r>
            <a:r>
              <a:rPr lang="ro-RO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.8-11 </a:t>
            </a:r>
            <a:r>
              <a:rPr lang="ro-RO" sz="20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Moabul</a:t>
            </a:r>
            <a:endParaRPr lang="ro-RO" sz="2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21052" y="3460938"/>
            <a:ext cx="2087736" cy="40011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25</a:t>
            </a:r>
            <a:r>
              <a:rPr lang="ro-RO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.12-14 </a:t>
            </a:r>
            <a:r>
              <a:rPr lang="ro-RO" sz="20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Edomul</a:t>
            </a:r>
            <a:endParaRPr lang="ro-RO" sz="2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20788" y="4469050"/>
            <a:ext cx="2088000" cy="40011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25</a:t>
            </a:r>
            <a:r>
              <a:rPr lang="ro-RO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.15-17 </a:t>
            </a:r>
            <a:r>
              <a:rPr lang="ro-RO" sz="20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Filistia</a:t>
            </a:r>
            <a:endParaRPr lang="ro-RO" sz="2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51520" y="97468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Tratament postoperatoriu asupra popoarelor</a:t>
            </a:r>
            <a:endParaRPr lang="ro-RO" sz="28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580112" y="666516"/>
            <a:ext cx="3096344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o-RO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Pentru că…</a:t>
            </a:r>
            <a:endParaRPr lang="ro-RO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5">
                  <a:lumMod val="60000"/>
                  <a:lumOff val="40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483948" y="1671191"/>
            <a:ext cx="3384376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o-RO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S-a bucurat de căderea Templului și de exilarea poporului lui Iuda</a:t>
            </a:r>
            <a:endParaRPr lang="ro-RO" sz="1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lumMod val="95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06" y="-603448"/>
            <a:ext cx="4689144" cy="783227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23" name="Sun 22"/>
          <p:cNvSpPr/>
          <p:nvPr/>
        </p:nvSpPr>
        <p:spPr>
          <a:xfrm>
            <a:off x="179512" y="5805264"/>
            <a:ext cx="648072" cy="576064"/>
          </a:xfrm>
          <a:prstGeom prst="sun">
            <a:avLst/>
          </a:prstGeom>
          <a:solidFill>
            <a:srgbClr val="C00000"/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32" name="Sun 31"/>
          <p:cNvSpPr/>
          <p:nvPr/>
        </p:nvSpPr>
        <p:spPr>
          <a:xfrm>
            <a:off x="4199712" y="1396178"/>
            <a:ext cx="648072" cy="576064"/>
          </a:xfrm>
          <a:prstGeom prst="sun">
            <a:avLst/>
          </a:prstGeom>
          <a:solidFill>
            <a:srgbClr val="C00000"/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33" name="Sun 32"/>
          <p:cNvSpPr/>
          <p:nvPr/>
        </p:nvSpPr>
        <p:spPr>
          <a:xfrm>
            <a:off x="1751107" y="964130"/>
            <a:ext cx="648072" cy="576064"/>
          </a:xfrm>
          <a:prstGeom prst="sun">
            <a:avLst/>
          </a:prstGeom>
          <a:solidFill>
            <a:srgbClr val="C00000"/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34" name="Sun 33"/>
          <p:cNvSpPr/>
          <p:nvPr/>
        </p:nvSpPr>
        <p:spPr>
          <a:xfrm>
            <a:off x="3967782" y="4215322"/>
            <a:ext cx="463860" cy="410234"/>
          </a:xfrm>
          <a:prstGeom prst="sun">
            <a:avLst/>
          </a:prstGeom>
          <a:solidFill>
            <a:srgbClr val="D12F5D"/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35" name="Sun 34"/>
          <p:cNvSpPr/>
          <p:nvPr/>
        </p:nvSpPr>
        <p:spPr>
          <a:xfrm>
            <a:off x="4131644" y="3206394"/>
            <a:ext cx="463860" cy="410234"/>
          </a:xfrm>
          <a:prstGeom prst="sun">
            <a:avLst/>
          </a:prstGeom>
          <a:solidFill>
            <a:srgbClr val="D12F5D"/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36" name="Sun 35"/>
          <p:cNvSpPr/>
          <p:nvPr/>
        </p:nvSpPr>
        <p:spPr>
          <a:xfrm>
            <a:off x="863572" y="3382668"/>
            <a:ext cx="463860" cy="410234"/>
          </a:xfrm>
          <a:prstGeom prst="sun">
            <a:avLst/>
          </a:prstGeom>
          <a:solidFill>
            <a:srgbClr val="D12F5D"/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37" name="Sun 36"/>
          <p:cNvSpPr/>
          <p:nvPr/>
        </p:nvSpPr>
        <p:spPr>
          <a:xfrm>
            <a:off x="2395854" y="5223187"/>
            <a:ext cx="463860" cy="410234"/>
          </a:xfrm>
          <a:prstGeom prst="sun">
            <a:avLst/>
          </a:prstGeom>
          <a:solidFill>
            <a:srgbClr val="D12F5D"/>
          </a:solidFill>
          <a:ln>
            <a:noFill/>
          </a:ln>
          <a:effectLst>
            <a:reflection blurRad="6350" stA="50000" endA="275" endPos="400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38" name="Sun 37"/>
          <p:cNvSpPr/>
          <p:nvPr/>
        </p:nvSpPr>
        <p:spPr>
          <a:xfrm>
            <a:off x="2859714" y="964130"/>
            <a:ext cx="366680" cy="328102"/>
          </a:xfrm>
          <a:prstGeom prst="sun">
            <a:avLst/>
          </a:prstGeom>
          <a:solidFill>
            <a:srgbClr val="D12F5D"/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pic>
        <p:nvPicPr>
          <p:cNvPr id="1030" name="Picture 6" descr="C:\Users\F\Desktop\preach 15 febr 2015\scalpel-31123_64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496" y="2252556"/>
            <a:ext cx="1949700" cy="13038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3648" y="3159404"/>
            <a:ext cx="1945160" cy="757054"/>
          </a:xfrm>
          <a:prstGeom prst="rect">
            <a:avLst/>
          </a:prstGeom>
          <a:noFill/>
          <a:scene3d>
            <a:camera prst="orthographicFront">
              <a:rot lat="20699975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Box 56"/>
          <p:cNvSpPr txBox="1"/>
          <p:nvPr/>
        </p:nvSpPr>
        <p:spPr>
          <a:xfrm>
            <a:off x="5482956" y="2710661"/>
            <a:ext cx="3290656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o-RO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S-a bucurat de decăderea morală a lui Israel și ieșirea de sub protecția lui Dumnezeu și nu l-a recunoscut pe Israel ca popor ales.</a:t>
            </a:r>
            <a:endParaRPr lang="ro-RO" sz="1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lumMod val="95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895539" y="5428304"/>
            <a:ext cx="3096344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o-RO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…de aceea…vor ști că Eu sunt Domnul!</a:t>
            </a:r>
            <a:endParaRPr lang="ro-RO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5">
                  <a:lumMod val="60000"/>
                  <a:lumOff val="40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580112" y="3903439"/>
            <a:ext cx="3152994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o-RO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 profitat de căderea lui Iuda și a căutat să îi ocupe teritoriile.</a:t>
            </a:r>
            <a:endParaRPr lang="ro-RO" sz="1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lumMod val="95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580112" y="4911551"/>
            <a:ext cx="3123369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o-RO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 profitat , ca și </a:t>
            </a:r>
            <a:r>
              <a:rPr lang="ro-RO" sz="12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Edomul</a:t>
            </a:r>
            <a:r>
              <a:rPr lang="ro-RO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, de căderea lui Iuda.</a:t>
            </a:r>
            <a:endParaRPr lang="ro-RO" sz="1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lumMod val="95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7812360" y="1156682"/>
            <a:ext cx="891121" cy="400110"/>
            <a:chOff x="7812360" y="1156682"/>
            <a:chExt cx="891121" cy="400110"/>
          </a:xfrm>
        </p:grpSpPr>
        <p:cxnSp>
          <p:nvCxnSpPr>
            <p:cNvPr id="55" name="Straight Connector 54"/>
            <p:cNvCxnSpPr/>
            <p:nvPr/>
          </p:nvCxnSpPr>
          <p:spPr>
            <a:xfrm>
              <a:off x="7812360" y="1156682"/>
              <a:ext cx="891121" cy="40011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H="1">
              <a:off x="7812360" y="1156682"/>
              <a:ext cx="891121" cy="40011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 84"/>
          <p:cNvGrpSpPr/>
          <p:nvPr/>
        </p:nvGrpSpPr>
        <p:grpSpPr>
          <a:xfrm>
            <a:off x="7898440" y="2236802"/>
            <a:ext cx="891121" cy="400110"/>
            <a:chOff x="7812360" y="1156682"/>
            <a:chExt cx="891121" cy="400110"/>
          </a:xfrm>
        </p:grpSpPr>
        <p:cxnSp>
          <p:nvCxnSpPr>
            <p:cNvPr id="86" name="Straight Connector 85"/>
            <p:cNvCxnSpPr/>
            <p:nvPr/>
          </p:nvCxnSpPr>
          <p:spPr>
            <a:xfrm>
              <a:off x="7812360" y="1156682"/>
              <a:ext cx="891121" cy="40011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H="1">
              <a:off x="7812360" y="1156682"/>
              <a:ext cx="891121" cy="40011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>
            <a:off x="7985858" y="3460938"/>
            <a:ext cx="891121" cy="400110"/>
            <a:chOff x="7812360" y="1156682"/>
            <a:chExt cx="891121" cy="400110"/>
          </a:xfrm>
        </p:grpSpPr>
        <p:cxnSp>
          <p:nvCxnSpPr>
            <p:cNvPr id="89" name="Straight Connector 88"/>
            <p:cNvCxnSpPr/>
            <p:nvPr/>
          </p:nvCxnSpPr>
          <p:spPr>
            <a:xfrm>
              <a:off x="7812360" y="1156682"/>
              <a:ext cx="891121" cy="40011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flipH="1">
              <a:off x="7812360" y="1156682"/>
              <a:ext cx="891121" cy="40011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/>
          <p:cNvGrpSpPr/>
          <p:nvPr/>
        </p:nvGrpSpPr>
        <p:grpSpPr>
          <a:xfrm>
            <a:off x="7970480" y="4469050"/>
            <a:ext cx="891121" cy="400110"/>
            <a:chOff x="7812360" y="1156682"/>
            <a:chExt cx="891121" cy="400110"/>
          </a:xfrm>
        </p:grpSpPr>
        <p:cxnSp>
          <p:nvCxnSpPr>
            <p:cNvPr id="92" name="Straight Connector 91"/>
            <p:cNvCxnSpPr/>
            <p:nvPr/>
          </p:nvCxnSpPr>
          <p:spPr>
            <a:xfrm>
              <a:off x="7812360" y="1156682"/>
              <a:ext cx="891121" cy="40011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H="1">
              <a:off x="7812360" y="1156682"/>
              <a:ext cx="891121" cy="40011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6332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43" grpId="0"/>
      <p:bldP spid="56" grpId="0"/>
      <p:bldP spid="23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57" grpId="0"/>
      <p:bldP spid="59" grpId="0"/>
      <p:bldP spid="60" grpId="0"/>
      <p:bldP spid="6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630990" y="220354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Cetatea Tir – un cancer fără leac</a:t>
            </a:r>
            <a:endParaRPr lang="ro-RO" sz="3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51520" y="1196751"/>
            <a:ext cx="3096344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o-RO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Pentru că…</a:t>
            </a:r>
            <a:endParaRPr lang="ro-RO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69738" y="1696706"/>
            <a:ext cx="8478725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o-RO" sz="1600" b="1" i="1" spc="50" dirty="0" smtClean="0">
                <a:ln w="13500">
                  <a:noFill/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”Ha! Ha! Este zdrobită poarta popoarelor! Și se întoarce la mine! Mă voi îmbogăți, căci el a rămas pustiu!”  (vs. 2)</a:t>
            </a:r>
            <a:endParaRPr lang="ro-RO" sz="1600" b="1" i="1" spc="50" dirty="0">
              <a:ln w="13500">
                <a:noFill/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69738" y="2281481"/>
            <a:ext cx="2142022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o-RO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…de aceea…</a:t>
            </a:r>
            <a:endParaRPr lang="ro-RO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69739" y="2743146"/>
            <a:ext cx="3078125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o-RO" sz="1600" b="1" i="1" spc="50" dirty="0" smtClean="0">
                <a:ln w="13500">
                  <a:noFill/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Voi aduce împotriva ta multe neamuri. Și astfel vei ști că eu sunt Domnul!</a:t>
            </a:r>
            <a:endParaRPr lang="ro-RO" sz="1600" b="1" i="1" spc="50" dirty="0">
              <a:ln w="13500">
                <a:noFill/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2" name="Left Brace 1"/>
          <p:cNvSpPr/>
          <p:nvPr/>
        </p:nvSpPr>
        <p:spPr>
          <a:xfrm>
            <a:off x="3161366" y="2158642"/>
            <a:ext cx="546537" cy="2246497"/>
          </a:xfrm>
          <a:prstGeom prst="leftBrace">
            <a:avLst>
              <a:gd name="adj1" fmla="val 115411"/>
              <a:gd name="adj2" fmla="val 42499"/>
            </a:avLst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47" name="TextBox 46"/>
          <p:cNvSpPr txBox="1"/>
          <p:nvPr/>
        </p:nvSpPr>
        <p:spPr>
          <a:xfrm>
            <a:off x="3707904" y="2182200"/>
            <a:ext cx="4968552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o-RO" sz="1600" b="1" spc="50" dirty="0" smtClean="0">
                <a:ln w="13500">
                  <a:noFill/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586-573(571) Invazia lui </a:t>
            </a:r>
            <a:r>
              <a:rPr lang="ro-RO" sz="1600" b="1" spc="50" dirty="0" err="1" smtClean="0">
                <a:ln w="13500">
                  <a:noFill/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Nebucadnețar</a:t>
            </a:r>
            <a:r>
              <a:rPr lang="ro-RO" sz="1600" b="1" spc="50" dirty="0" smtClean="0">
                <a:ln w="13500">
                  <a:noFill/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(13;15 ani de asediu) – doar cetatea continentală este distrusă</a:t>
            </a:r>
            <a:endParaRPr lang="ro-RO" sz="1600" b="1" spc="50" dirty="0">
              <a:ln w="13500">
                <a:noFill/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707904" y="2844225"/>
            <a:ext cx="5256584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o-RO" sz="1600" b="1" spc="50" dirty="0" smtClean="0">
                <a:ln w="13500">
                  <a:noFill/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332 – Invazia lui Alexandru Macedon (7 luni de asediu) – ultima redută insulară a Tirului este distrusă</a:t>
            </a:r>
            <a:endParaRPr lang="ro-RO" sz="1600" b="1" spc="50" dirty="0">
              <a:ln w="13500">
                <a:noFill/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707904" y="3501008"/>
            <a:ext cx="5256584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o-RO" sz="1600" b="1" spc="50" dirty="0" smtClean="0">
                <a:ln w="13500">
                  <a:noFill/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149-146 – </a:t>
            </a:r>
            <a:r>
              <a:rPr lang="ro-RO" sz="1600" b="1" spc="50" dirty="0" err="1" smtClean="0">
                <a:ln w="13500">
                  <a:noFill/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Catargina</a:t>
            </a:r>
            <a:r>
              <a:rPr lang="ro-RO" sz="1600" b="1" spc="50" dirty="0" smtClean="0">
                <a:ln w="13500">
                  <a:noFill/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(fiica Tirului, 814 </a:t>
            </a:r>
            <a:r>
              <a:rPr lang="ro-RO" sz="1600" b="1" spc="50" dirty="0" err="1" smtClean="0">
                <a:ln w="13500">
                  <a:noFill/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î.C</a:t>
            </a:r>
            <a:r>
              <a:rPr lang="ro-RO" sz="1600" b="1" spc="50" dirty="0" smtClean="0">
                <a:ln w="13500">
                  <a:noFill/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.), provincie feniciană din nordul Africii este distrusă definitiv de romani după un asediu de aprox. 3 ani.</a:t>
            </a:r>
            <a:endParaRPr lang="ro-RO" sz="1600" b="1" spc="50" dirty="0">
              <a:ln w="13500">
                <a:noFill/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03302" y="3520147"/>
            <a:ext cx="1037227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o-RO" sz="1600" b="1" i="1" spc="50" dirty="0" smtClean="0">
                <a:ln w="13500">
                  <a:noFill/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Vs. 7-14</a:t>
            </a:r>
            <a:endParaRPr lang="ro-RO" sz="1600" b="1" i="1" spc="50" dirty="0">
              <a:ln w="13500">
                <a:noFill/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03303" y="5027763"/>
            <a:ext cx="1037227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o-RO" sz="1600" b="1" i="1" spc="50" dirty="0" smtClean="0">
                <a:ln w="13500">
                  <a:noFill/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Vs. 14-18</a:t>
            </a:r>
            <a:endParaRPr lang="ro-RO" sz="1600" b="1" i="1" spc="50" dirty="0">
              <a:ln w="13500">
                <a:noFill/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69739" y="4652788"/>
            <a:ext cx="7200800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600" b="1" i="1" spc="50" dirty="0" smtClean="0">
                <a:ln w="13500">
                  <a:noFill/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Efectul devastator în mijlocul popoarelor după căderea Tirului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51519" y="5357989"/>
            <a:ext cx="8496943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600" b="1" i="1" spc="50" dirty="0" smtClean="0">
                <a:ln w="13500">
                  <a:noFill/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Ștergerea definitivă din istorie a Tirului – ”…te voi coborî împreună cu cei care se coboară în groapă,</a:t>
            </a:r>
            <a:r>
              <a:rPr lang="en-US" sz="1600" b="1" i="1" spc="50" dirty="0" smtClean="0">
                <a:ln w="13500">
                  <a:noFill/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[</a:t>
            </a:r>
            <a:r>
              <a:rPr lang="ro-RO" sz="1600" b="1" i="1" spc="50" dirty="0" smtClean="0">
                <a:ln w="13500">
                  <a:noFill/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…</a:t>
            </a:r>
            <a:r>
              <a:rPr lang="en-US" sz="1600" b="1" i="1" spc="50" dirty="0" smtClean="0">
                <a:ln w="13500">
                  <a:noFill/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] ca s</a:t>
            </a:r>
            <a:r>
              <a:rPr lang="ro-RO" sz="1600" b="1" i="1" spc="50" dirty="0" smtClean="0">
                <a:ln w="13500">
                  <a:noFill/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ă nu te mai scoli în țara celor vii.”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665216" y="829903"/>
            <a:ext cx="3780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000" b="1" u="sng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Cap. 26 – anunțarea judecății</a:t>
            </a:r>
            <a:endParaRPr lang="ro-RO" sz="2000" b="1" u="sng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03303" y="5949280"/>
            <a:ext cx="1037227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o-RO" sz="1600" b="1" i="1" spc="50" dirty="0" smtClean="0">
                <a:ln w="13500">
                  <a:noFill/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Vs. 18-21</a:t>
            </a:r>
            <a:endParaRPr lang="ro-RO" sz="1600" b="1" i="1" spc="50" dirty="0">
              <a:ln w="13500">
                <a:noFill/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597607" y="6132590"/>
            <a:ext cx="5915638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o-RO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Și vor ști astfel că Eu sunt Domnul.</a:t>
            </a:r>
            <a:endParaRPr lang="ro-RO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729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/>
      <p:bldP spid="45" grpId="0"/>
      <p:bldP spid="46" grpId="0"/>
      <p:bldP spid="2" grpId="0" animBg="1"/>
      <p:bldP spid="47" grpId="0"/>
      <p:bldP spid="48" grpId="0"/>
      <p:bldP spid="49" grpId="0"/>
      <p:bldP spid="50" grpId="0"/>
      <p:bldP spid="51" grpId="0"/>
      <p:bldP spid="52" grpId="0"/>
      <p:bldP spid="53" grpId="0"/>
      <p:bldP spid="58" grpId="0"/>
      <p:bldP spid="6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630990" y="220354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Cetatea Tir – un cancer fără leac</a:t>
            </a:r>
            <a:endParaRPr lang="ro-RO" sz="3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69739" y="1235041"/>
            <a:ext cx="3096344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o-RO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Pentru că…</a:t>
            </a:r>
            <a:endParaRPr lang="ro-RO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69739" y="1696706"/>
            <a:ext cx="5526398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600" b="1" i="1" spc="50" dirty="0" smtClean="0">
                <a:ln w="13500">
                  <a:noFill/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”Tu ziceai: Eu sunt de o desăvârșită frumusețe!...”</a:t>
            </a:r>
            <a:endParaRPr lang="ro-RO" sz="1600" b="1" i="1" spc="50" dirty="0">
              <a:ln w="13500">
                <a:noFill/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69737" y="2359118"/>
            <a:ext cx="7182583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[ </a:t>
            </a:r>
            <a:r>
              <a:rPr lang="ro-RO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Dumnezeu recunoaște frumusețea cetății Tirului</a:t>
            </a: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]</a:t>
            </a:r>
            <a:endParaRPr lang="ro-RO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39552" y="5517232"/>
            <a:ext cx="1304170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o-RO" sz="1600" b="1" i="1" spc="50" dirty="0" smtClean="0">
                <a:ln w="13500">
                  <a:noFill/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Vs. 26b-36</a:t>
            </a:r>
            <a:endParaRPr lang="ro-RO" sz="1600" b="1" i="1" spc="50" dirty="0">
              <a:ln w="13500">
                <a:noFill/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69739" y="2837177"/>
            <a:ext cx="8490616" cy="11079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i="1" spc="50" dirty="0" smtClean="0">
                <a:ln w="13500">
                  <a:noFill/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“</a:t>
            </a:r>
            <a:r>
              <a:rPr lang="ro-RO" sz="1600" b="1" i="1" spc="50" dirty="0" smtClean="0">
                <a:ln w="13500">
                  <a:noFill/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Prietenii” Tirului: </a:t>
            </a:r>
            <a:r>
              <a:rPr lang="ro-RO" sz="1600" b="1" i="1" spc="50" dirty="0" err="1" smtClean="0">
                <a:ln w="13500">
                  <a:noFill/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Senir</a:t>
            </a:r>
            <a:r>
              <a:rPr lang="ro-RO" sz="1600" b="1" i="1" spc="50" dirty="0" smtClean="0">
                <a:ln w="13500">
                  <a:noFill/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Liban, </a:t>
            </a:r>
            <a:r>
              <a:rPr lang="ro-RO" sz="1600" b="1" i="1" spc="50" dirty="0" err="1" smtClean="0">
                <a:ln w="13500">
                  <a:noFill/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Basan</a:t>
            </a:r>
            <a:r>
              <a:rPr lang="ro-RO" sz="1600" b="1" i="1" spc="50" dirty="0" smtClean="0">
                <a:ln w="13500">
                  <a:noFill/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Chitim, Egipt, </a:t>
            </a:r>
            <a:r>
              <a:rPr lang="ro-RO" sz="1600" b="1" i="1" spc="50" dirty="0" err="1" smtClean="0">
                <a:ln w="13500">
                  <a:noFill/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Elișa</a:t>
            </a:r>
            <a:r>
              <a:rPr lang="ro-RO" sz="1600" b="1" i="1" spc="50" dirty="0" smtClean="0">
                <a:ln w="13500">
                  <a:noFill/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Sidon, </a:t>
            </a:r>
            <a:r>
              <a:rPr lang="ro-RO" sz="1600" b="1" i="1" spc="50" dirty="0" err="1" smtClean="0">
                <a:ln w="13500">
                  <a:noFill/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Arvad</a:t>
            </a:r>
            <a:r>
              <a:rPr lang="ro-RO" sz="1600" b="1" i="1" spc="50" dirty="0" smtClean="0">
                <a:ln w="13500">
                  <a:noFill/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o-RO" sz="1600" b="1" i="1" spc="50" dirty="0" err="1" smtClean="0">
                <a:ln w="13500">
                  <a:noFill/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Ghebal</a:t>
            </a:r>
            <a:r>
              <a:rPr lang="ro-RO" sz="1600" b="1" i="1" spc="50" dirty="0" smtClean="0">
                <a:ln w="13500">
                  <a:noFill/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Persia, Lud, Put, Tars, </a:t>
            </a:r>
            <a:r>
              <a:rPr lang="ro-RO" sz="1600" b="1" i="1" spc="50" dirty="0" err="1" smtClean="0">
                <a:ln w="13500">
                  <a:noFill/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Iavan</a:t>
            </a:r>
            <a:r>
              <a:rPr lang="ro-RO" sz="1600" b="1" i="1" spc="50" dirty="0" smtClean="0">
                <a:ln w="13500">
                  <a:noFill/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o-RO" sz="1600" b="1" i="1" spc="50" dirty="0" err="1" smtClean="0">
                <a:ln w="13500">
                  <a:noFill/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Tubal</a:t>
            </a:r>
            <a:r>
              <a:rPr lang="ro-RO" sz="1600" b="1" i="1" spc="50" dirty="0" smtClean="0">
                <a:ln w="13500">
                  <a:noFill/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o-RO" sz="1600" b="1" i="1" spc="50" dirty="0" err="1" smtClean="0">
                <a:ln w="13500">
                  <a:noFill/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Meșec</a:t>
            </a:r>
            <a:r>
              <a:rPr lang="ro-RO" sz="1600" b="1" i="1" spc="50" dirty="0" smtClean="0">
                <a:ln w="13500">
                  <a:noFill/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o-RO" sz="1600" b="1" i="1" spc="50" dirty="0" err="1" smtClean="0">
                <a:ln w="13500">
                  <a:noFill/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Togarma</a:t>
            </a:r>
            <a:r>
              <a:rPr lang="ro-RO" sz="1600" b="1" i="1" spc="50" dirty="0" smtClean="0">
                <a:ln w="13500">
                  <a:noFill/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o-RO" sz="1600" b="1" i="1" spc="50" dirty="0" err="1" smtClean="0">
                <a:ln w="13500">
                  <a:noFill/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Dedan</a:t>
            </a:r>
            <a:r>
              <a:rPr lang="ro-RO" sz="1600" b="1" i="1" spc="50" dirty="0" smtClean="0">
                <a:ln w="13500">
                  <a:noFill/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Siria, Iuda, Israel, Damasc, </a:t>
            </a:r>
            <a:r>
              <a:rPr lang="ro-RO" sz="1600" b="1" i="1" spc="50" dirty="0" err="1" smtClean="0">
                <a:ln w="13500">
                  <a:noFill/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Helbon</a:t>
            </a:r>
            <a:r>
              <a:rPr lang="ro-RO" sz="1600" b="1" i="1" spc="50" dirty="0" smtClean="0">
                <a:ln w="13500">
                  <a:noFill/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o-RO" sz="1600" b="1" i="1" spc="50" dirty="0" err="1" smtClean="0">
                <a:ln w="13500">
                  <a:noFill/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Vedan</a:t>
            </a:r>
            <a:r>
              <a:rPr lang="ro-RO" sz="1600" b="1" i="1" spc="50" dirty="0" smtClean="0">
                <a:ln w="13500">
                  <a:noFill/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o-RO" sz="1600" b="1" i="1" spc="50" dirty="0" err="1" smtClean="0">
                <a:ln w="13500">
                  <a:noFill/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Uzal</a:t>
            </a:r>
            <a:r>
              <a:rPr lang="ro-RO" sz="1600" b="1" i="1" spc="50" dirty="0" smtClean="0">
                <a:ln w="13500">
                  <a:noFill/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Arabia, </a:t>
            </a:r>
            <a:r>
              <a:rPr lang="ro-RO" sz="1600" b="1" i="1" spc="50" dirty="0" err="1" smtClean="0">
                <a:ln w="13500">
                  <a:noFill/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Chedar</a:t>
            </a:r>
            <a:r>
              <a:rPr lang="ro-RO" sz="1600" b="1" i="1" spc="50" dirty="0" smtClean="0">
                <a:ln w="13500">
                  <a:noFill/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o-RO" sz="1600" b="1" i="1" spc="50" dirty="0" err="1" smtClean="0">
                <a:ln w="13500">
                  <a:noFill/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Seba</a:t>
            </a:r>
            <a:r>
              <a:rPr lang="ro-RO" sz="1600" b="1" i="1" spc="50" dirty="0" smtClean="0">
                <a:ln w="13500">
                  <a:noFill/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o-RO" sz="1600" b="1" i="1" spc="50" dirty="0" err="1" smtClean="0">
                <a:ln w="13500">
                  <a:noFill/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Raema</a:t>
            </a:r>
            <a:r>
              <a:rPr lang="ro-RO" sz="1600" b="1" i="1" spc="50" dirty="0" smtClean="0">
                <a:ln w="13500">
                  <a:noFill/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o-RO" sz="1600" b="1" i="1" spc="50" dirty="0" err="1" smtClean="0">
                <a:ln w="13500">
                  <a:noFill/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Haran</a:t>
            </a:r>
            <a:r>
              <a:rPr lang="ro-RO" sz="1600" b="1" i="1" spc="50" dirty="0" smtClean="0">
                <a:ln w="13500">
                  <a:noFill/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o-RO" sz="1600" b="1" i="1" spc="50" dirty="0" err="1" smtClean="0">
                <a:ln w="13500">
                  <a:noFill/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Caneh</a:t>
            </a:r>
            <a:r>
              <a:rPr lang="ro-RO" sz="1600" b="1" i="1" spc="50" dirty="0" smtClean="0">
                <a:ln w="13500">
                  <a:noFill/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Eden, Asiria, </a:t>
            </a:r>
            <a:r>
              <a:rPr lang="ro-RO" sz="1600" b="1" i="1" spc="50" dirty="0" err="1" smtClean="0">
                <a:ln w="13500">
                  <a:noFill/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Chilmad</a:t>
            </a:r>
            <a:r>
              <a:rPr lang="ro-RO" sz="1600" b="1" i="1" spc="50" dirty="0" smtClean="0">
                <a:ln w="13500">
                  <a:noFill/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600" b="1" i="1" spc="50" dirty="0" smtClean="0">
                <a:ln w="13500">
                  <a:noFill/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…Erai în culmea bogăției și slavei, în inima mărilor! (vs25b)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69738" y="4869160"/>
            <a:ext cx="8406718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600" b="1" i="1" spc="50" dirty="0" smtClean="0">
                <a:ln w="13500">
                  <a:noFill/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Bogățiile tale…și toată mulțimea care este în mijlocul tău se vor prăbuși în inima mărilor, în ziua căderii tale. (vs27)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637673" y="841451"/>
            <a:ext cx="5670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000" b="1" u="sng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Cap. 27 – mândria Tirului și decăderea lui</a:t>
            </a:r>
            <a:endParaRPr lang="ro-RO" sz="2000" b="1" u="sng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3302" y="2017769"/>
            <a:ext cx="872355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o-RO" sz="1600" b="1" i="1" spc="50" dirty="0" smtClean="0">
                <a:ln w="13500">
                  <a:noFill/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Vs. 3</a:t>
            </a:r>
            <a:endParaRPr lang="ro-RO" sz="1600" b="1" i="1" spc="50" dirty="0">
              <a:ln w="13500">
                <a:noFill/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0401" y="3933056"/>
            <a:ext cx="1247510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o-RO" sz="1600" b="1" i="1" spc="50" dirty="0" smtClean="0">
                <a:ln w="13500">
                  <a:noFill/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Vs. 4-26a</a:t>
            </a:r>
            <a:endParaRPr lang="ro-RO" sz="1600" b="1" i="1" spc="50" dirty="0">
              <a:ln w="13500">
                <a:noFill/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1520" y="4365104"/>
            <a:ext cx="2430053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o-RO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…de aceea…</a:t>
            </a:r>
            <a:endParaRPr lang="ro-RO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892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/>
      <p:bldP spid="45" grpId="0"/>
      <p:bldP spid="50" grpId="0"/>
      <p:bldP spid="52" grpId="0"/>
      <p:bldP spid="53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630990" y="220354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Cetatea Tir – un cancer fără leac</a:t>
            </a:r>
            <a:endParaRPr lang="ro-RO" sz="3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69739" y="3964994"/>
            <a:ext cx="3096344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o-RO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Pentru că…</a:t>
            </a:r>
            <a:endParaRPr lang="ro-RO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69739" y="4254187"/>
            <a:ext cx="5776238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600" b="1" i="1" spc="50" dirty="0" smtClean="0">
                <a:ln w="13500">
                  <a:noFill/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”Pentru că </a:t>
            </a:r>
            <a:r>
              <a:rPr lang="ro-RO" sz="1600" b="1" i="1" u="sng" spc="50" dirty="0" smtClean="0">
                <a:ln w="13500">
                  <a:noFill/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ți s-a îngâmfat inima</a:t>
            </a:r>
            <a:r>
              <a:rPr lang="ro-RO" sz="1600" b="1" i="1" spc="50" dirty="0" smtClean="0">
                <a:ln w="13500">
                  <a:noFill/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și ai zis: Eu sunt Dumnezeu și șed pe scaunul de domnie a lui Dumnezeu în mijlocul mării.”…</a:t>
            </a:r>
            <a:endParaRPr lang="ro-RO" sz="1600" b="1" i="1" spc="50" dirty="0">
              <a:ln w="13500">
                <a:noFill/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69737" y="5045114"/>
            <a:ext cx="5382383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o-RO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Dumnezeu deconspiră sursa îndumnezeirii</a:t>
            </a:r>
            <a:endParaRPr lang="ro-RO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39172" y="6330806"/>
            <a:ext cx="1105931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o-RO" sz="1600" b="1" i="1" spc="50" dirty="0" smtClean="0">
                <a:ln w="13500">
                  <a:noFill/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Vs. 6-10</a:t>
            </a:r>
            <a:endParaRPr lang="ro-RO" sz="1600" b="1" i="1" spc="50" dirty="0">
              <a:ln w="13500">
                <a:noFill/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69739" y="5365491"/>
            <a:ext cx="5670413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600" b="1" i="1" spc="50" dirty="0" smtClean="0">
                <a:ln w="13500">
                  <a:noFill/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…Prin bogățiile tale inima ți s-a îngâmfat foarte mult.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69738" y="6114782"/>
            <a:ext cx="8406718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600" b="1" i="1" spc="50" dirty="0" smtClean="0">
                <a:ln w="13500">
                  <a:noFill/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Te voi arunca în groapă și vei muri ca cei străpunși de lovituri, în mijlocul mărilor.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96676" y="692696"/>
            <a:ext cx="7352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000" b="1" u="sng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Cap. 28 – judecata Împăratului Tirului și a cetății Sidonului</a:t>
            </a:r>
            <a:endParaRPr lang="ro-RO" sz="2000" b="1" u="sng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67744" y="4746630"/>
            <a:ext cx="872355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o-RO" sz="1600" b="1" i="1" spc="50" dirty="0" smtClean="0">
                <a:ln w="13500">
                  <a:noFill/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Vs. 2</a:t>
            </a:r>
            <a:endParaRPr lang="ro-RO" sz="1600" b="1" i="1" spc="50" dirty="0">
              <a:ln w="13500">
                <a:noFill/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9172" y="5610726"/>
            <a:ext cx="889565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o-RO" sz="1600" b="1" i="1" spc="50" dirty="0" smtClean="0">
                <a:ln w="13500">
                  <a:noFill/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Vs. 3-5</a:t>
            </a:r>
            <a:endParaRPr lang="ro-RO" sz="1600" b="1" i="1" spc="50" dirty="0">
              <a:ln w="13500">
                <a:noFill/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9737" y="5805264"/>
            <a:ext cx="2430053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o-RO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…de aceea…</a:t>
            </a:r>
            <a:endParaRPr lang="ro-RO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3074" name="Picture 2" descr="C:\Users\F\Desktop\preach 15 febr 2015\God_(Legion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8"/>
          <a:stretch/>
        </p:blipFill>
        <p:spPr bwMode="auto">
          <a:xfrm>
            <a:off x="6045977" y="1340768"/>
            <a:ext cx="3003640" cy="18931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F\Desktop\preach 15 febr 2015\tumblr_ne610mIudh1u2n5cyo1_500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9"/>
          <a:stretch/>
        </p:blipFill>
        <p:spPr bwMode="auto">
          <a:xfrm>
            <a:off x="6045977" y="4032900"/>
            <a:ext cx="3003640" cy="20603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557771" y="3861048"/>
            <a:ext cx="811868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23528" y="1845612"/>
            <a:ext cx="3096344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o-RO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Pentru că…</a:t>
            </a:r>
            <a:endParaRPr lang="ro-RO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9739" y="2196153"/>
            <a:ext cx="5488206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600" b="1" i="1" spc="50" dirty="0" smtClean="0">
                <a:ln w="13500">
                  <a:noFill/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”Pentru că </a:t>
            </a:r>
            <a:r>
              <a:rPr lang="ro-RO" sz="1600" b="1" i="1" u="sng" spc="50" dirty="0" smtClean="0">
                <a:ln w="13500">
                  <a:noFill/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ți s-a îngâmfat inima</a:t>
            </a:r>
            <a:r>
              <a:rPr lang="ro-RO" sz="1600" b="1" i="1" spc="50" dirty="0" smtClean="0">
                <a:ln w="13500">
                  <a:noFill/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din pricina frumuseții tale și ți-ai stricat înțelepciunea cu  strălucirea ta.</a:t>
            </a:r>
            <a:endParaRPr lang="ro-RO" sz="1600" b="1" i="1" spc="50" dirty="0">
              <a:ln w="13500">
                <a:noFill/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0113" y="2740858"/>
            <a:ext cx="4585508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o-RO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…de aceea…de aceea…de aceea…</a:t>
            </a:r>
            <a:endParaRPr lang="ro-RO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7930" y="1556792"/>
            <a:ext cx="5488206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600" b="1" i="1" spc="50" dirty="0" smtClean="0">
                <a:ln w="13500">
                  <a:noFill/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…Erai plin de înțelepciune și desăvârșit în frumusețe.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845621" y="1772816"/>
            <a:ext cx="1166539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o-RO" sz="1600" b="1" i="1" spc="50" dirty="0" smtClean="0">
                <a:ln w="13500">
                  <a:noFill/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Vs. 11-15</a:t>
            </a:r>
            <a:endParaRPr lang="ro-RO" sz="1600" b="1" i="1" spc="50" dirty="0">
              <a:ln w="13500">
                <a:noFill/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3528" y="1228690"/>
            <a:ext cx="5094349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o-RO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Originile frumuseții desăvârșite</a:t>
            </a:r>
            <a:endParaRPr lang="ro-RO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7929" y="3070701"/>
            <a:ext cx="5738047" cy="7386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400" b="1" i="1" spc="50" dirty="0" smtClean="0">
                <a:ln w="13500">
                  <a:noFill/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Te arunc de pe muntele lui Dumnezeu pe pământ, te nimicesc, scot un foc nimicitor în mijlocul tău și te prefac în cenușă și pământ, înaintea tuturor celor ce te privesc.</a:t>
            </a:r>
            <a:endParaRPr lang="ro-RO" sz="1400" b="1" i="1" spc="50" dirty="0">
              <a:ln w="13500">
                <a:noFill/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93693" y="3470811"/>
            <a:ext cx="1166539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o-RO" sz="1600" b="1" i="1" spc="50" dirty="0" smtClean="0">
                <a:ln w="13500">
                  <a:noFill/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Vs. 16-19</a:t>
            </a:r>
            <a:endParaRPr lang="ro-RO" sz="1600" b="1" i="1" spc="50" dirty="0">
              <a:ln w="13500">
                <a:noFill/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83949" y="2636912"/>
            <a:ext cx="1603865" cy="2769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o-RO" sz="1200" b="1" i="1" spc="50" dirty="0" smtClean="0">
                <a:ln w="13500">
                  <a:noFill/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Vs. 16a;17a;18a</a:t>
            </a:r>
            <a:endParaRPr lang="ro-RO" sz="1200" b="1" i="1" spc="50" dirty="0">
              <a:ln w="13500">
                <a:noFill/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46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/>
      <p:bldP spid="45" grpId="0"/>
      <p:bldP spid="50" grpId="0"/>
      <p:bldP spid="52" grpId="0"/>
      <p:bldP spid="53" grpId="0"/>
      <p:bldP spid="18" grpId="0"/>
      <p:bldP spid="19" grpId="0"/>
      <p:bldP spid="20" grpId="0"/>
      <p:bldP spid="17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12"/>
                    </a14:imgEffect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755576" y="5301208"/>
            <a:ext cx="7560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Și toate popoarele vor ști că Eu sunt Domnul Dumnezeul lui Israel.</a:t>
            </a:r>
            <a:endParaRPr lang="ro-RO" sz="3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279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</TotalTime>
  <Words>691</Words>
  <Application>Microsoft Office PowerPoint</Application>
  <PresentationFormat>On-screen Show (4:3)</PresentationFormat>
  <Paragraphs>82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</dc:creator>
  <cp:lastModifiedBy>F</cp:lastModifiedBy>
  <cp:revision>96</cp:revision>
  <dcterms:created xsi:type="dcterms:W3CDTF">2015-02-14T13:30:07Z</dcterms:created>
  <dcterms:modified xsi:type="dcterms:W3CDTF">2015-02-16T13:14:36Z</dcterms:modified>
</cp:coreProperties>
</file>