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Calisto MT"/>
                <a:cs typeface="Calisto MT"/>
              </a:rPr>
              <a:t>Biserica</a:t>
            </a:r>
            <a:r>
              <a:rPr lang="en-US" dirty="0" smtClean="0">
                <a:latin typeface="Calisto MT"/>
                <a:cs typeface="Calisto MT"/>
              </a:rPr>
              <a:t>, </a:t>
            </a:r>
            <a:r>
              <a:rPr lang="en-US" dirty="0" err="1" smtClean="0">
                <a:latin typeface="Calisto MT"/>
                <a:cs typeface="Calisto MT"/>
              </a:rPr>
              <a:t>părinții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și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copiii</a:t>
            </a:r>
            <a:endParaRPr lang="en-US" dirty="0">
              <a:latin typeface="Calisto MT"/>
              <a:cs typeface="Calisto M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757332"/>
            <a:ext cx="6498159" cy="916641"/>
          </a:xfrm>
        </p:spPr>
        <p:txBody>
          <a:bodyPr>
            <a:normAutofit/>
          </a:bodyPr>
          <a:lstStyle/>
          <a:p>
            <a:endParaRPr lang="en-US" sz="2800" dirty="0">
              <a:latin typeface="Calisto MT"/>
              <a:cs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93254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94" y="107576"/>
            <a:ext cx="8759353" cy="869231"/>
          </a:xfrm>
        </p:spPr>
        <p:txBody>
          <a:bodyPr/>
          <a:lstStyle/>
          <a:p>
            <a:r>
              <a:rPr lang="en-US" sz="4400" dirty="0" err="1" smtClean="0">
                <a:latin typeface="Calisto MT"/>
                <a:cs typeface="Calisto MT"/>
              </a:rPr>
              <a:t>Biserica</a:t>
            </a:r>
            <a:r>
              <a:rPr lang="en-US" sz="4400" dirty="0" smtClean="0">
                <a:latin typeface="Calisto MT"/>
                <a:cs typeface="Calisto MT"/>
              </a:rPr>
              <a:t>, </a:t>
            </a:r>
            <a:r>
              <a:rPr lang="en-US" sz="4400" dirty="0" err="1" smtClean="0">
                <a:latin typeface="Calisto MT"/>
                <a:cs typeface="Calisto MT"/>
              </a:rPr>
              <a:t>modelul</a:t>
            </a:r>
            <a:r>
              <a:rPr lang="en-US" sz="4400" dirty="0" smtClean="0">
                <a:latin typeface="Calisto MT"/>
                <a:cs typeface="Calisto MT"/>
              </a:rPr>
              <a:t> </a:t>
            </a:r>
            <a:r>
              <a:rPr lang="en-US" sz="4400" dirty="0">
                <a:latin typeface="Calisto MT"/>
                <a:cs typeface="Calisto MT"/>
              </a:rPr>
              <a:t>care </a:t>
            </a:r>
            <a:r>
              <a:rPr lang="en-US" sz="4400" dirty="0" err="1">
                <a:latin typeface="Calisto MT"/>
                <a:cs typeface="Calisto MT"/>
              </a:rPr>
              <a:t>modelează</a:t>
            </a:r>
            <a:r>
              <a:rPr lang="en-US" sz="4400" dirty="0" smtClean="0">
                <a:latin typeface="Calisto MT"/>
                <a:cs typeface="Calisto MT"/>
              </a:rPr>
              <a:t>…</a:t>
            </a:r>
            <a:endParaRPr lang="en-US" sz="4400" dirty="0"/>
          </a:p>
        </p:txBody>
      </p:sp>
      <p:pic>
        <p:nvPicPr>
          <p:cNvPr id="4" name="Content Placeholder 3" descr="DSC_206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31" b="9531"/>
          <a:stretch>
            <a:fillRect/>
          </a:stretch>
        </p:blipFill>
        <p:spPr>
          <a:xfrm>
            <a:off x="-20956" y="1600200"/>
            <a:ext cx="9164956" cy="4949727"/>
          </a:xfrm>
        </p:spPr>
      </p:pic>
    </p:spTree>
    <p:extLst>
      <p:ext uri="{BB962C8B-B14F-4D97-AF65-F5344CB8AC3E}">
        <p14:creationId xmlns:p14="http://schemas.microsoft.com/office/powerpoint/2010/main" val="74383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SC_206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31" b="9531"/>
          <a:stretch>
            <a:fillRect/>
          </a:stretch>
        </p:blipFill>
        <p:spPr>
          <a:xfrm>
            <a:off x="-20956" y="1600200"/>
            <a:ext cx="9164956" cy="4949727"/>
          </a:xfrm>
        </p:spPr>
      </p:pic>
      <p:sp>
        <p:nvSpPr>
          <p:cNvPr id="5" name="TextBox 4"/>
          <p:cNvSpPr txBox="1"/>
          <p:nvPr/>
        </p:nvSpPr>
        <p:spPr>
          <a:xfrm>
            <a:off x="195376" y="2018735"/>
            <a:ext cx="8808198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400" dirty="0">
                <a:latin typeface="Comic Sans MS"/>
                <a:cs typeface="Comic Sans MS"/>
              </a:rPr>
              <a:t>o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influență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continuă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și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reciprocă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400" dirty="0" err="1">
                <a:latin typeface="Comic Sans MS"/>
                <a:cs typeface="Comic Sans MS"/>
              </a:rPr>
              <a:t>efectul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 err="1">
                <a:latin typeface="Comic Sans MS"/>
                <a:cs typeface="Comic Sans MS"/>
              </a:rPr>
              <a:t>unui</a:t>
            </a:r>
            <a:r>
              <a:rPr lang="en-US" sz="2400" dirty="0">
                <a:latin typeface="Comic Sans MS"/>
                <a:cs typeface="Comic Sans MS"/>
              </a:rPr>
              <a:t> model </a:t>
            </a:r>
            <a:r>
              <a:rPr lang="en-US" sz="2400" dirty="0" smtClean="0">
                <a:latin typeface="Comic Sans MS"/>
                <a:cs typeface="Comic Sans MS"/>
              </a:rPr>
              <a:t>de </a:t>
            </a:r>
            <a:r>
              <a:rPr lang="en-US" sz="2400" dirty="0" err="1" smtClean="0">
                <a:latin typeface="Comic Sans MS"/>
                <a:cs typeface="Comic Sans MS"/>
              </a:rPr>
              <a:t>viață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este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>
                <a:latin typeface="Comic Sans MS"/>
                <a:cs typeface="Comic Sans MS"/>
              </a:rPr>
              <a:t>mai</a:t>
            </a:r>
            <a:r>
              <a:rPr lang="en-US" sz="2400" dirty="0">
                <a:latin typeface="Comic Sans MS"/>
                <a:cs typeface="Comic Sans MS"/>
              </a:rPr>
              <a:t> mare </a:t>
            </a:r>
            <a:r>
              <a:rPr lang="en-US" sz="2400" dirty="0" err="1">
                <a:latin typeface="Comic Sans MS"/>
                <a:cs typeface="Comic Sans MS"/>
              </a:rPr>
              <a:t>decât</a:t>
            </a:r>
            <a:r>
              <a:rPr lang="en-US" sz="2400" dirty="0">
                <a:latin typeface="Comic Sans MS"/>
                <a:cs typeface="Comic Sans MS"/>
              </a:rPr>
              <a:t> un argument logic </a:t>
            </a:r>
            <a:r>
              <a:rPr lang="en-US" sz="2400" dirty="0" err="1" smtClean="0">
                <a:latin typeface="Comic Sans MS"/>
                <a:cs typeface="Comic Sans MS"/>
              </a:rPr>
              <a:t>prezentat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  <a:endParaRPr lang="en-US" sz="2400" dirty="0">
              <a:latin typeface="Comic Sans MS"/>
              <a:cs typeface="Comic Sans MS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400" dirty="0" smtClean="0">
                <a:latin typeface="Comic Sans MS"/>
                <a:cs typeface="Comic Sans MS"/>
              </a:rPr>
              <a:t>un </a:t>
            </a:r>
            <a:r>
              <a:rPr lang="en-US" sz="2400" dirty="0" err="1" smtClean="0">
                <a:latin typeface="Comic Sans MS"/>
                <a:cs typeface="Comic Sans MS"/>
              </a:rPr>
              <a:t>comportament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vorbește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mai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mult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decât</a:t>
            </a:r>
            <a:r>
              <a:rPr lang="en-US" sz="2400" dirty="0" smtClean="0">
                <a:latin typeface="Comic Sans MS"/>
                <a:cs typeface="Comic Sans MS"/>
              </a:rPr>
              <a:t> o </a:t>
            </a:r>
            <a:r>
              <a:rPr lang="en-US" sz="2400" dirty="0" err="1" smtClean="0">
                <a:latin typeface="Comic Sans MS"/>
                <a:cs typeface="Comic Sans MS"/>
              </a:rPr>
              <a:t>mie</a:t>
            </a:r>
            <a:r>
              <a:rPr lang="en-US" sz="2400" dirty="0" smtClean="0"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latin typeface="Comic Sans MS"/>
                <a:cs typeface="Comic Sans MS"/>
              </a:rPr>
              <a:t>cuvinte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400" dirty="0" err="1" smtClean="0">
                <a:latin typeface="Comic Sans MS"/>
                <a:cs typeface="Comic Sans MS"/>
              </a:rPr>
              <a:t>Biserica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este</a:t>
            </a:r>
            <a:r>
              <a:rPr lang="en-US" sz="2400" dirty="0" smtClean="0">
                <a:latin typeface="Comic Sans MS"/>
                <a:cs typeface="Comic Sans MS"/>
              </a:rPr>
              <a:t> o </a:t>
            </a:r>
            <a:r>
              <a:rPr lang="en-US" sz="2400" dirty="0" err="1" smtClean="0">
                <a:latin typeface="Comic Sans MS"/>
                <a:cs typeface="Comic Sans MS"/>
              </a:rPr>
              <a:t>comunitate</a:t>
            </a:r>
            <a:r>
              <a:rPr lang="en-US" sz="2400" dirty="0" smtClean="0">
                <a:latin typeface="Comic Sans MS"/>
                <a:cs typeface="Comic Sans MS"/>
              </a:rPr>
              <a:t> care </a:t>
            </a:r>
            <a:r>
              <a:rPr lang="en-US" sz="2400" dirty="0" err="1" smtClean="0">
                <a:latin typeface="Comic Sans MS"/>
                <a:cs typeface="Comic Sans MS"/>
              </a:rPr>
              <a:t>conturează</a:t>
            </a:r>
            <a:r>
              <a:rPr lang="en-US" sz="2400" dirty="0" smtClean="0">
                <a:latin typeface="Comic Sans MS"/>
                <a:cs typeface="Comic Sans MS"/>
              </a:rPr>
              <a:t> un mod de a </a:t>
            </a:r>
            <a:r>
              <a:rPr lang="en-US" sz="2400" dirty="0" err="1" smtClean="0">
                <a:latin typeface="Comic Sans MS"/>
                <a:cs typeface="Comic Sans MS"/>
              </a:rPr>
              <a:t>privi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realitatea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vizibilă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și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cea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spirituală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400" dirty="0" err="1">
                <a:latin typeface="Comic Sans MS"/>
                <a:cs typeface="Comic Sans MS"/>
              </a:rPr>
              <a:t>t</a:t>
            </a:r>
            <a:r>
              <a:rPr lang="en-US" sz="2400" dirty="0" err="1" smtClean="0">
                <a:latin typeface="Comic Sans MS"/>
                <a:cs typeface="Comic Sans MS"/>
              </a:rPr>
              <a:t>otuși</a:t>
            </a:r>
            <a:r>
              <a:rPr lang="en-US" sz="2400" dirty="0" smtClean="0">
                <a:latin typeface="Comic Sans MS"/>
                <a:cs typeface="Comic Sans MS"/>
              </a:rPr>
              <a:t> un </a:t>
            </a:r>
            <a:r>
              <a:rPr lang="en-US" sz="2400" dirty="0" err="1" smtClean="0">
                <a:latin typeface="Comic Sans MS"/>
                <a:cs typeface="Comic Sans MS"/>
              </a:rPr>
              <a:t>mediu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sănătos</a:t>
            </a:r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 smtClean="0">
                <a:latin typeface="Comic Sans MS"/>
                <a:cs typeface="Comic Sans MS"/>
              </a:rPr>
              <a:t>nu </a:t>
            </a:r>
            <a:r>
              <a:rPr lang="en-US" sz="2400" dirty="0" err="1" smtClean="0">
                <a:latin typeface="Comic Sans MS"/>
                <a:cs typeface="Comic Sans MS"/>
              </a:rPr>
              <a:t>va</a:t>
            </a:r>
            <a:r>
              <a:rPr lang="en-US" sz="2400" dirty="0" smtClean="0">
                <a:latin typeface="Comic Sans MS"/>
                <a:cs typeface="Comic Sans MS"/>
              </a:rPr>
              <a:t> genera automat un </a:t>
            </a:r>
            <a:r>
              <a:rPr lang="en-US" sz="2400" dirty="0" err="1" smtClean="0">
                <a:latin typeface="Comic Sans MS"/>
                <a:cs typeface="Comic Sans MS"/>
              </a:rPr>
              <a:t>copil</a:t>
            </a:r>
            <a:r>
              <a:rPr lang="en-US" sz="2400" dirty="0" smtClean="0">
                <a:latin typeface="Comic Sans MS"/>
                <a:cs typeface="Comic Sans MS"/>
              </a:rPr>
              <a:t> bun…</a:t>
            </a:r>
          </a:p>
          <a:p>
            <a:pPr marL="457200" indent="-457200">
              <a:buFont typeface="Wingdings" charset="2"/>
              <a:buChar char="Ø"/>
            </a:pPr>
            <a:endParaRPr lang="en-US" sz="2400" dirty="0" smtClean="0">
              <a:latin typeface="Comic Sans MS"/>
              <a:cs typeface="Comic Sans MS"/>
            </a:endParaRPr>
          </a:p>
          <a:p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9094" y="107576"/>
            <a:ext cx="8759353" cy="869231"/>
          </a:xfrm>
        </p:spPr>
        <p:txBody>
          <a:bodyPr/>
          <a:lstStyle/>
          <a:p>
            <a:r>
              <a:rPr lang="en-US" sz="4400" dirty="0" err="1" smtClean="0">
                <a:latin typeface="Calisto MT"/>
                <a:cs typeface="Calisto MT"/>
              </a:rPr>
              <a:t>Biserica</a:t>
            </a:r>
            <a:r>
              <a:rPr lang="en-US" sz="4400" dirty="0" smtClean="0">
                <a:latin typeface="Calisto MT"/>
                <a:cs typeface="Calisto MT"/>
              </a:rPr>
              <a:t>, </a:t>
            </a:r>
            <a:r>
              <a:rPr lang="en-US" sz="4400" dirty="0" err="1" smtClean="0">
                <a:latin typeface="Calisto MT"/>
                <a:cs typeface="Calisto MT"/>
              </a:rPr>
              <a:t>modelul</a:t>
            </a:r>
            <a:r>
              <a:rPr lang="en-US" sz="4400" dirty="0" smtClean="0">
                <a:latin typeface="Calisto MT"/>
                <a:cs typeface="Calisto MT"/>
              </a:rPr>
              <a:t> </a:t>
            </a:r>
            <a:r>
              <a:rPr lang="en-US" sz="4400" dirty="0">
                <a:latin typeface="Calisto MT"/>
                <a:cs typeface="Calisto MT"/>
              </a:rPr>
              <a:t>care </a:t>
            </a:r>
            <a:r>
              <a:rPr lang="en-US" sz="4400" dirty="0" err="1">
                <a:latin typeface="Calisto MT"/>
                <a:cs typeface="Calisto MT"/>
              </a:rPr>
              <a:t>modelează</a:t>
            </a:r>
            <a:r>
              <a:rPr lang="en-US" sz="4400" dirty="0" smtClean="0">
                <a:latin typeface="Calisto MT"/>
                <a:cs typeface="Calisto MT"/>
              </a:rPr>
              <a:t>…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300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xmlns:p14="http://schemas.microsoft.com/office/powerpoint/2010/main"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29713"/>
          </a:xfrm>
        </p:spPr>
        <p:txBody>
          <a:bodyPr/>
          <a:lstStyle/>
          <a:p>
            <a:r>
              <a:rPr lang="en-US" dirty="0" err="1" smtClean="0">
                <a:latin typeface="Calisto MT"/>
                <a:cs typeface="Calisto MT"/>
              </a:rPr>
              <a:t>Influența</a:t>
            </a:r>
            <a:r>
              <a:rPr lang="en-US" dirty="0" smtClean="0">
                <a:latin typeface="Calisto MT"/>
                <a:cs typeface="Calisto MT"/>
              </a:rPr>
              <a:t> „</a:t>
            </a:r>
            <a:r>
              <a:rPr lang="en-US" dirty="0" err="1" smtClean="0">
                <a:latin typeface="Calisto MT"/>
                <a:cs typeface="Calisto MT"/>
              </a:rPr>
              <a:t>sângelui</a:t>
            </a:r>
            <a:r>
              <a:rPr lang="en-US" dirty="0" smtClean="0">
                <a:latin typeface="Calisto MT"/>
                <a:cs typeface="Calisto MT"/>
              </a:rPr>
              <a:t>”</a:t>
            </a:r>
            <a:endParaRPr lang="en-US" dirty="0">
              <a:latin typeface="Calisto MT"/>
              <a:cs typeface="Calisto MT"/>
            </a:endParaRPr>
          </a:p>
        </p:txBody>
      </p:sp>
      <p:pic>
        <p:nvPicPr>
          <p:cNvPr id="4" name="Content Placeholder 3" descr="IMG_8498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36" r="-11736"/>
          <a:stretch>
            <a:fillRect/>
          </a:stretch>
        </p:blipFill>
        <p:spPr>
          <a:xfrm>
            <a:off x="-231967" y="1600200"/>
            <a:ext cx="9735386" cy="5257800"/>
          </a:xfrm>
        </p:spPr>
      </p:pic>
    </p:spTree>
    <p:extLst>
      <p:ext uri="{BB962C8B-B14F-4D97-AF65-F5344CB8AC3E}">
        <p14:creationId xmlns:p14="http://schemas.microsoft.com/office/powerpoint/2010/main" val="353095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10000">
        <p14:flythrough/>
      </p:transition>
    </mc:Choice>
    <mc:Fallback xmlns="">
      <p:transition xmlns:p14="http://schemas.microsoft.com/office/powerpoint/2010/main"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sto MT"/>
                <a:cs typeface="Calisto MT"/>
              </a:rPr>
              <a:t>Familia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lui</a:t>
            </a:r>
            <a:r>
              <a:rPr lang="en-US" dirty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Iacov</a:t>
            </a:r>
            <a:r>
              <a:rPr lang="en-US" dirty="0" smtClean="0">
                <a:latin typeface="Calisto MT"/>
                <a:cs typeface="Calisto MT"/>
              </a:rPr>
              <a:t>, </a:t>
            </a:r>
            <a:r>
              <a:rPr lang="en-US" dirty="0" err="1" smtClean="0">
                <a:latin typeface="Calisto MT"/>
                <a:cs typeface="Calisto MT"/>
              </a:rPr>
              <a:t>fiul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lui</a:t>
            </a:r>
            <a:r>
              <a:rPr lang="en-US" dirty="0" smtClean="0">
                <a:latin typeface="Calisto MT"/>
                <a:cs typeface="Calisto MT"/>
              </a:rPr>
              <a:t> Isaac, </a:t>
            </a:r>
            <a:r>
              <a:rPr lang="en-US" dirty="0" err="1" smtClean="0">
                <a:latin typeface="Calisto MT"/>
                <a:cs typeface="Calisto MT"/>
              </a:rPr>
              <a:t>fiul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lui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Avraam</a:t>
            </a:r>
            <a:r>
              <a:rPr lang="en-US" dirty="0" smtClean="0">
                <a:latin typeface="Calisto MT"/>
                <a:cs typeface="Calisto MT"/>
              </a:rPr>
              <a:t>…</a:t>
            </a:r>
            <a:endParaRPr lang="en-US" dirty="0">
              <a:latin typeface="Calisto MT"/>
              <a:cs typeface="Calisto MT"/>
            </a:endParaRPr>
          </a:p>
        </p:txBody>
      </p:sp>
      <p:pic>
        <p:nvPicPr>
          <p:cNvPr id="4" name="Content Placeholder 3" descr="IMG_8498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36" r="-11736"/>
          <a:stretch>
            <a:fillRect/>
          </a:stretch>
        </p:blipFill>
        <p:spPr>
          <a:xfrm>
            <a:off x="-231967" y="1600200"/>
            <a:ext cx="9735386" cy="5257800"/>
          </a:xfrm>
        </p:spPr>
      </p:pic>
      <p:sp>
        <p:nvSpPr>
          <p:cNvPr id="5" name="TextBox 4"/>
          <p:cNvSpPr txBox="1"/>
          <p:nvPr/>
        </p:nvSpPr>
        <p:spPr>
          <a:xfrm>
            <a:off x="781504" y="2067494"/>
            <a:ext cx="781004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dirty="0" err="1">
                <a:latin typeface="Comic Sans MS"/>
                <a:cs typeface="Comic Sans MS"/>
              </a:rPr>
              <a:t>i</a:t>
            </a:r>
            <a:r>
              <a:rPr lang="en-US" sz="2400" dirty="0" err="1" smtClean="0">
                <a:latin typeface="Comic Sans MS"/>
                <a:cs typeface="Comic Sans MS"/>
              </a:rPr>
              <a:t>nfluența</a:t>
            </a:r>
            <a:r>
              <a:rPr lang="en-US" sz="2400" dirty="0" smtClean="0">
                <a:latin typeface="Comic Sans MS"/>
                <a:cs typeface="Comic Sans MS"/>
              </a:rPr>
              <a:t> ADN-</a:t>
            </a:r>
            <a:r>
              <a:rPr lang="en-US" sz="2400" dirty="0" err="1" smtClean="0">
                <a:latin typeface="Comic Sans MS"/>
                <a:cs typeface="Comic Sans MS"/>
              </a:rPr>
              <a:t>ului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moștenit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400" dirty="0" err="1" smtClean="0">
                <a:latin typeface="Comic Sans MS"/>
                <a:cs typeface="Comic Sans MS"/>
              </a:rPr>
              <a:t>modelul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familiei</a:t>
            </a:r>
            <a:r>
              <a:rPr lang="en-US" sz="2400" dirty="0" smtClean="0">
                <a:latin typeface="Comic Sans MS"/>
                <a:cs typeface="Comic Sans MS"/>
              </a:rPr>
              <a:t>: o </a:t>
            </a:r>
            <a:r>
              <a:rPr lang="en-US" sz="2400" dirty="0" err="1" smtClean="0">
                <a:latin typeface="Comic Sans MS"/>
                <a:cs typeface="Comic Sans MS"/>
              </a:rPr>
              <a:t>axiomă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ce</a:t>
            </a:r>
            <a:r>
              <a:rPr lang="en-US" sz="2400" dirty="0" smtClean="0">
                <a:latin typeface="Comic Sans MS"/>
                <a:cs typeface="Comic Sans MS"/>
              </a:rPr>
              <a:t> nu are </a:t>
            </a:r>
            <a:r>
              <a:rPr lang="en-US" sz="2400" dirty="0" err="1" smtClean="0">
                <a:latin typeface="Comic Sans MS"/>
                <a:cs typeface="Comic Sans MS"/>
              </a:rPr>
              <a:t>nevoie</a:t>
            </a:r>
            <a:r>
              <a:rPr lang="en-US" sz="2400" dirty="0" smtClean="0"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latin typeface="Comic Sans MS"/>
                <a:cs typeface="Comic Sans MS"/>
              </a:rPr>
              <a:t>vreo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justificare</a:t>
            </a:r>
            <a:r>
              <a:rPr lang="en-US" sz="2400" dirty="0" smtClean="0">
                <a:latin typeface="Comic Sans MS"/>
                <a:cs typeface="Comic Sans MS"/>
              </a:rPr>
              <a:t>,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400" dirty="0" err="1" smtClean="0">
                <a:latin typeface="Comic Sans MS"/>
                <a:cs typeface="Comic Sans MS"/>
              </a:rPr>
              <a:t>Iacov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continuă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modelul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părinților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săi</a:t>
            </a:r>
            <a:r>
              <a:rPr lang="en-US" sz="2400" dirty="0" smtClean="0">
                <a:latin typeface="Comic Sans MS"/>
                <a:cs typeface="Comic Sans MS"/>
              </a:rPr>
              <a:t>, </a:t>
            </a:r>
            <a:r>
              <a:rPr lang="en-US" sz="2400" dirty="0" err="1" smtClean="0">
                <a:latin typeface="Comic Sans MS"/>
                <a:cs typeface="Comic Sans MS"/>
              </a:rPr>
              <a:t>fiii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săi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îl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perfecționează</a:t>
            </a:r>
            <a:r>
              <a:rPr lang="en-US" sz="2400" dirty="0" smtClean="0">
                <a:latin typeface="Comic Sans MS"/>
                <a:cs typeface="Comic Sans MS"/>
              </a:rPr>
              <a:t>…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400" dirty="0" err="1">
                <a:latin typeface="Comic Sans MS"/>
                <a:cs typeface="Comic Sans MS"/>
              </a:rPr>
              <a:t>t</a:t>
            </a:r>
            <a:r>
              <a:rPr lang="en-US" sz="2400" dirty="0" err="1" smtClean="0">
                <a:latin typeface="Comic Sans MS"/>
                <a:cs typeface="Comic Sans MS"/>
              </a:rPr>
              <a:t>otuși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felul</a:t>
            </a:r>
            <a:r>
              <a:rPr lang="en-US" sz="2400" dirty="0" smtClean="0">
                <a:latin typeface="Comic Sans MS"/>
                <a:cs typeface="Comic Sans MS"/>
              </a:rPr>
              <a:t> de a fi al </a:t>
            </a:r>
            <a:r>
              <a:rPr lang="en-US" sz="2400" dirty="0" err="1" smtClean="0">
                <a:latin typeface="Comic Sans MS"/>
                <a:cs typeface="Comic Sans MS"/>
              </a:rPr>
              <a:t>unui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copil</a:t>
            </a:r>
            <a:r>
              <a:rPr lang="en-US" sz="2400" dirty="0" smtClean="0">
                <a:latin typeface="Comic Sans MS"/>
                <a:cs typeface="Comic Sans MS"/>
              </a:rPr>
              <a:t> nu </a:t>
            </a:r>
            <a:r>
              <a:rPr lang="en-US" sz="2400" dirty="0" err="1" smtClean="0">
                <a:latin typeface="Comic Sans MS"/>
                <a:cs typeface="Comic Sans MS"/>
              </a:rPr>
              <a:t>este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determinat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numai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și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numai</a:t>
            </a:r>
            <a:r>
              <a:rPr lang="en-US" sz="2400" dirty="0" smtClean="0"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latin typeface="Comic Sans MS"/>
                <a:cs typeface="Comic Sans MS"/>
              </a:rPr>
              <a:t>influențele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modelatoare</a:t>
            </a:r>
            <a:r>
              <a:rPr lang="en-US" sz="2400" dirty="0" smtClean="0">
                <a:latin typeface="Comic Sans MS"/>
                <a:cs typeface="Comic Sans MS"/>
              </a:rPr>
              <a:t> ale </a:t>
            </a:r>
            <a:r>
              <a:rPr lang="en-US" sz="2400" dirty="0" err="1" smtClean="0">
                <a:latin typeface="Comic Sans MS"/>
                <a:cs typeface="Comic Sans MS"/>
              </a:rPr>
              <a:t>vieții</a:t>
            </a:r>
            <a:r>
              <a:rPr lang="en-US" sz="2400" dirty="0" smtClean="0"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latin typeface="Comic Sans MS"/>
                <a:cs typeface="Comic Sans MS"/>
              </a:rPr>
              <a:t>familie</a:t>
            </a:r>
            <a:r>
              <a:rPr lang="en-US" sz="2400" dirty="0" smtClean="0">
                <a:latin typeface="Comic Sans MS"/>
                <a:cs typeface="Comic Sans MS"/>
              </a:rPr>
              <a:t>…</a:t>
            </a:r>
          </a:p>
          <a:p>
            <a:pPr marL="457200" indent="-457200">
              <a:buFont typeface="Wingdings" charset="2"/>
              <a:buChar char="Ø"/>
            </a:pPr>
            <a:endParaRPr lang="en-US" sz="2400" dirty="0" smtClean="0">
              <a:latin typeface="Comic Sans MS"/>
              <a:cs typeface="Comic Sans MS"/>
            </a:endParaRPr>
          </a:p>
          <a:p>
            <a:pPr marL="457200" indent="-457200">
              <a:buFont typeface="Wingdings" charset="2"/>
              <a:buChar char="Ø"/>
            </a:pPr>
            <a:endParaRPr lang="en-US" sz="2800" dirty="0">
              <a:latin typeface="Calisto MT"/>
              <a:cs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114604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sto MT"/>
                <a:cs typeface="Calisto MT"/>
              </a:rPr>
              <a:t>Influențe</a:t>
            </a:r>
            <a:r>
              <a:rPr lang="en-US" dirty="0" smtClean="0">
                <a:latin typeface="Calisto MT"/>
                <a:cs typeface="Calisto MT"/>
              </a:rPr>
              <a:t> </a:t>
            </a:r>
            <a:r>
              <a:rPr lang="en-US" dirty="0" err="1" smtClean="0">
                <a:latin typeface="Calisto MT"/>
                <a:cs typeface="Calisto MT"/>
              </a:rPr>
              <a:t>modelatoare</a:t>
            </a:r>
            <a:endParaRPr lang="en-US" dirty="0">
              <a:latin typeface="Calisto MT"/>
              <a:cs typeface="Calisto MT"/>
            </a:endParaRPr>
          </a:p>
        </p:txBody>
      </p:sp>
      <p:pic>
        <p:nvPicPr>
          <p:cNvPr id="4" name="Content Placeholder 3" descr="_MG_0454.CR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5" b="9495"/>
          <a:stretch>
            <a:fillRect/>
          </a:stretch>
        </p:blipFill>
        <p:spPr>
          <a:xfrm>
            <a:off x="66964" y="1600201"/>
            <a:ext cx="9077036" cy="4902244"/>
          </a:xfrm>
        </p:spPr>
      </p:pic>
      <p:pic>
        <p:nvPicPr>
          <p:cNvPr id="5" name="Content Placeholder 3" descr="_MG_0454.CR2"/>
          <p:cNvPicPr>
            <a:picLocks noChangeAspect="1"/>
          </p:cNvPicPr>
          <p:nvPr/>
        </p:nvPicPr>
        <p:blipFill>
          <a:blip r:embed="rId3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5" b="9495"/>
          <a:stretch>
            <a:fillRect/>
          </a:stretch>
        </p:blipFill>
        <p:spPr>
          <a:xfrm>
            <a:off x="549275" y="1600201"/>
            <a:ext cx="8042276" cy="434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7381" y="3125782"/>
            <a:ext cx="719634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charset="2"/>
              <a:buChar char="Ø"/>
            </a:pPr>
            <a:r>
              <a:rPr lang="en-US" sz="2400" dirty="0" err="1">
                <a:solidFill>
                  <a:prstClr val="black"/>
                </a:solidFill>
                <a:latin typeface="Comic Sans MS"/>
                <a:cs typeface="Comic Sans MS"/>
              </a:rPr>
              <a:t>lutul</a:t>
            </a:r>
            <a:r>
              <a:rPr lang="en-US" sz="2400" dirty="0">
                <a:solidFill>
                  <a:prstClr val="black"/>
                </a:solidFill>
                <a:latin typeface="Comic Sans MS"/>
                <a:cs typeface="Comic Sans MS"/>
              </a:rPr>
              <a:t> nu </a:t>
            </a:r>
            <a:r>
              <a:rPr lang="en-US" sz="2400" dirty="0" err="1">
                <a:solidFill>
                  <a:prstClr val="black"/>
                </a:solidFill>
                <a:latin typeface="Comic Sans MS"/>
                <a:cs typeface="Comic Sans MS"/>
              </a:rPr>
              <a:t>este</a:t>
            </a:r>
            <a:r>
              <a:rPr lang="en-US" sz="2400" dirty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omic Sans MS"/>
                <a:cs typeface="Comic Sans MS"/>
              </a:rPr>
              <a:t>niciodată</a:t>
            </a:r>
            <a:r>
              <a:rPr lang="en-US" sz="2400" dirty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inert: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contează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experiența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viață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dar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și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reacția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la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aceasta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;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influențele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modelatoare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: sub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controlul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părintesc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, sub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controlul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bisericii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, sub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controlul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societății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…</a:t>
            </a:r>
          </a:p>
          <a:p>
            <a:pPr marL="285750" lvl="0" indent="-285750">
              <a:buFont typeface="Wingdings" charset="2"/>
              <a:buChar char="Ø"/>
            </a:pPr>
            <a:r>
              <a:rPr lang="en-US" sz="2400" dirty="0" err="1">
                <a:solidFill>
                  <a:prstClr val="black"/>
                </a:solidFill>
                <a:latin typeface="Comic Sans MS"/>
                <a:cs typeface="Comic Sans MS"/>
              </a:rPr>
              <a:t>ș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totuși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indiferent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de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influențele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modelatoare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ale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vieții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orientarea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spre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Dumnezeu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a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copilului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determină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în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ultimă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instanță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răspunsul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său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la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aceste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influențe</a:t>
            </a: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.</a:t>
            </a:r>
          </a:p>
          <a:p>
            <a:pPr marL="285750" lvl="0" indent="-285750">
              <a:buFont typeface="Wingdings" charset="2"/>
              <a:buChar char="Ø"/>
            </a:pPr>
            <a:endParaRPr lang="en-US" sz="2400" dirty="0">
              <a:solidFill>
                <a:prstClr val="black"/>
              </a:solidFill>
              <a:latin typeface="Comic Sans MS"/>
              <a:cs typeface="Comic Sans MS"/>
            </a:endParaRPr>
          </a:p>
          <a:p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319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2337</TotalTime>
  <Words>201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Biserica, părinții și copiii</vt:lpstr>
      <vt:lpstr>Biserica, modelul care modelează…</vt:lpstr>
      <vt:lpstr>Biserica, modelul care modelează…</vt:lpstr>
      <vt:lpstr>Influența „sângelui”</vt:lpstr>
      <vt:lpstr>Familia lui Iacov, fiul lui Isaac, fiul lui Avraam…</vt:lpstr>
      <vt:lpstr>Influențe modelatoare</vt:lpstr>
    </vt:vector>
  </TitlesOfParts>
  <Company>Lexi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Biserica, părinții și copiii</dc:title>
  <dc:creator>Marius</dc:creator>
  <cp:lastModifiedBy>Costel G</cp:lastModifiedBy>
  <cp:revision>36</cp:revision>
  <dcterms:created xsi:type="dcterms:W3CDTF">2015-03-06T17:05:40Z</dcterms:created>
  <dcterms:modified xsi:type="dcterms:W3CDTF">2015-03-08T10:22:41Z</dcterms:modified>
</cp:coreProperties>
</file>