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5" d="100"/>
          <a:sy n="75" d="100"/>
        </p:scale>
        <p:origin x="-129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11/02/16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11/02/16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11/02/16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11/02/16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11/02/16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11/02/16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11/02/16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11/02/16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11/02/16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11/02/16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11/02/16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11/02/16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01F9CA3-105E-4857-9057-6DB6197DA786}" type="datetimeFigureOut">
              <a:rPr lang="en-US" smtClean="0"/>
              <a:t>11/02/16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85831" y="1523999"/>
            <a:ext cx="7351960" cy="1350387"/>
          </a:xfrm>
        </p:spPr>
        <p:txBody>
          <a:bodyPr/>
          <a:lstStyle/>
          <a:p>
            <a:r>
              <a:rPr lang="en-US" sz="3600" dirty="0" smtClean="0">
                <a:latin typeface="Arial"/>
                <a:cs typeface="Arial"/>
              </a:rPr>
              <a:t>„</a:t>
            </a:r>
            <a:r>
              <a:rPr lang="en-US" sz="3600" dirty="0" err="1" smtClean="0">
                <a:latin typeface="Arial"/>
                <a:cs typeface="Arial"/>
              </a:rPr>
              <a:t>Hotărât</a:t>
            </a:r>
            <a:r>
              <a:rPr lang="en-US" sz="3600" dirty="0" smtClean="0">
                <a:latin typeface="Arial"/>
                <a:cs typeface="Arial"/>
              </a:rPr>
              <a:t> </a:t>
            </a:r>
            <a:r>
              <a:rPr lang="en-US" sz="3600" dirty="0" err="1" smtClean="0">
                <a:latin typeface="Arial"/>
                <a:cs typeface="Arial"/>
              </a:rPr>
              <a:t>că</a:t>
            </a:r>
            <a:r>
              <a:rPr lang="en-US" sz="3600" dirty="0" smtClean="0">
                <a:latin typeface="Arial"/>
                <a:cs typeface="Arial"/>
              </a:rPr>
              <a:t> nu </a:t>
            </a:r>
            <a:r>
              <a:rPr lang="en-US" sz="3600" dirty="0" err="1" smtClean="0">
                <a:latin typeface="Arial"/>
                <a:cs typeface="Arial"/>
              </a:rPr>
              <a:t>veți</a:t>
            </a:r>
            <a:r>
              <a:rPr lang="en-US" sz="3600" dirty="0" smtClean="0">
                <a:latin typeface="Arial"/>
                <a:cs typeface="Arial"/>
              </a:rPr>
              <a:t> </a:t>
            </a:r>
            <a:r>
              <a:rPr lang="en-US" sz="3600" dirty="0" err="1" smtClean="0">
                <a:latin typeface="Arial"/>
                <a:cs typeface="Arial"/>
              </a:rPr>
              <a:t>muri</a:t>
            </a:r>
            <a:r>
              <a:rPr lang="en-US" sz="3600" dirty="0" smtClean="0">
                <a:latin typeface="Arial"/>
                <a:cs typeface="Arial"/>
              </a:rPr>
              <a:t>, </a:t>
            </a:r>
            <a:r>
              <a:rPr lang="en-US" sz="3600" dirty="0" err="1" smtClean="0">
                <a:latin typeface="Arial"/>
                <a:cs typeface="Arial"/>
              </a:rPr>
              <a:t>dar</a:t>
            </a:r>
            <a:r>
              <a:rPr lang="en-US" sz="3600" dirty="0" smtClean="0">
                <a:latin typeface="Arial"/>
                <a:cs typeface="Arial"/>
              </a:rPr>
              <a:t>…</a:t>
            </a:r>
            <a:br>
              <a:rPr lang="en-US" sz="3600" dirty="0" smtClean="0">
                <a:latin typeface="Arial"/>
                <a:cs typeface="Arial"/>
              </a:rPr>
            </a:br>
            <a:r>
              <a:rPr lang="en-US" sz="3600" dirty="0" err="1" smtClean="0">
                <a:latin typeface="Arial"/>
                <a:cs typeface="Arial"/>
              </a:rPr>
              <a:t>veți</a:t>
            </a:r>
            <a:r>
              <a:rPr lang="en-US" sz="3600" dirty="0" smtClean="0">
                <a:latin typeface="Arial"/>
                <a:cs typeface="Arial"/>
              </a:rPr>
              <a:t> fi </a:t>
            </a:r>
            <a:r>
              <a:rPr lang="en-US" sz="3600" dirty="0" err="1" smtClean="0">
                <a:latin typeface="Arial"/>
                <a:cs typeface="Arial"/>
              </a:rPr>
              <a:t>ca</a:t>
            </a:r>
            <a:r>
              <a:rPr lang="en-US" sz="3600" dirty="0" smtClean="0">
                <a:latin typeface="Arial"/>
                <a:cs typeface="Arial"/>
              </a:rPr>
              <a:t> </a:t>
            </a:r>
            <a:r>
              <a:rPr lang="en-US" sz="3600" dirty="0" err="1" smtClean="0">
                <a:latin typeface="Arial"/>
                <a:cs typeface="Arial"/>
              </a:rPr>
              <a:t>Dumnezeu</a:t>
            </a:r>
            <a:r>
              <a:rPr lang="en-US" sz="3600" dirty="0" smtClean="0">
                <a:latin typeface="Arial"/>
                <a:cs typeface="Arial"/>
              </a:rPr>
              <a:t>”</a:t>
            </a:r>
            <a:endParaRPr lang="en-US" sz="3600" dirty="0">
              <a:latin typeface="Arial"/>
              <a:cs typeface="Arial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Daniel cap. </a:t>
            </a:r>
            <a:r>
              <a:rPr lang="en-US" dirty="0"/>
              <a:t>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16298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The Ram and the goat of daniel 8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76" b="437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351343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162501"/>
          </a:xfrm>
        </p:spPr>
        <p:txBody>
          <a:bodyPr/>
          <a:lstStyle/>
          <a:p>
            <a:r>
              <a:rPr lang="en-US" dirty="0" err="1" smtClean="0"/>
              <a:t>Cornul</a:t>
            </a:r>
            <a:r>
              <a:rPr lang="en-US" dirty="0" smtClean="0"/>
              <a:t> </a:t>
            </a:r>
            <a:r>
              <a:rPr lang="en-US" dirty="0" err="1" smtClean="0"/>
              <a:t>cel</a:t>
            </a:r>
            <a:r>
              <a:rPr lang="en-US" dirty="0" smtClean="0"/>
              <a:t> </a:t>
            </a:r>
            <a:r>
              <a:rPr lang="en-US" dirty="0" err="1" smtClean="0"/>
              <a:t>mic</a:t>
            </a:r>
            <a:r>
              <a:rPr lang="en-US" dirty="0" smtClean="0"/>
              <a:t>… </a:t>
            </a:r>
            <a:r>
              <a:rPr lang="en-US" dirty="0" err="1" smtClean="0"/>
              <a:t>în</a:t>
            </a:r>
            <a:r>
              <a:rPr lang="en-US" dirty="0" smtClean="0"/>
              <a:t> </a:t>
            </a:r>
            <a:r>
              <a:rPr lang="en-US" dirty="0" err="1" smtClean="0"/>
              <a:t>istorie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5" y="1270078"/>
            <a:ext cx="8042276" cy="5587922"/>
          </a:xfrm>
        </p:spPr>
        <p:txBody>
          <a:bodyPr>
            <a:normAutofit/>
          </a:bodyPr>
          <a:lstStyle/>
          <a:p>
            <a:r>
              <a:rPr lang="en-US" b="1" dirty="0" err="1" smtClean="0">
                <a:latin typeface="Arial"/>
                <a:cs typeface="Arial"/>
              </a:rPr>
              <a:t>Cauze</a:t>
            </a:r>
            <a:r>
              <a:rPr lang="en-US" dirty="0">
                <a:latin typeface="Arial"/>
                <a:cs typeface="Arial"/>
              </a:rPr>
              <a:t>: </a:t>
            </a:r>
          </a:p>
          <a:p>
            <a:pPr lvl="1"/>
            <a:r>
              <a:rPr lang="en-US" dirty="0" err="1">
                <a:latin typeface="Arial"/>
                <a:cs typeface="Arial"/>
              </a:rPr>
              <a:t>păcatul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împotriva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jertfei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necurmate</a:t>
            </a:r>
            <a:endParaRPr lang="en-US" dirty="0">
              <a:latin typeface="Arial"/>
              <a:cs typeface="Arial"/>
            </a:endParaRPr>
          </a:p>
          <a:p>
            <a:pPr lvl="1"/>
            <a:r>
              <a:rPr lang="en-US" dirty="0" err="1">
                <a:latin typeface="Arial"/>
                <a:cs typeface="Arial"/>
              </a:rPr>
              <a:t>umplerea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măsurii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nelegiuirilor</a:t>
            </a:r>
            <a:endParaRPr lang="en-US" dirty="0" smtClean="0">
              <a:latin typeface="Arial"/>
              <a:cs typeface="Arial"/>
            </a:endParaRPr>
          </a:p>
          <a:p>
            <a:r>
              <a:rPr lang="en-US" b="1" dirty="0" err="1" smtClean="0">
                <a:latin typeface="Arial"/>
                <a:cs typeface="Arial"/>
              </a:rPr>
              <a:t>Consecințe</a:t>
            </a:r>
            <a:r>
              <a:rPr lang="en-US" b="1" dirty="0" smtClean="0">
                <a:latin typeface="Arial"/>
                <a:cs typeface="Arial"/>
              </a:rPr>
              <a:t>:</a:t>
            </a:r>
          </a:p>
          <a:p>
            <a:pPr lvl="1"/>
            <a:r>
              <a:rPr lang="en-US" dirty="0" smtClean="0">
                <a:latin typeface="Arial"/>
                <a:cs typeface="Arial"/>
              </a:rPr>
              <a:t>„</a:t>
            </a:r>
            <a:r>
              <a:rPr lang="en-US" dirty="0" err="1" smtClean="0">
                <a:latin typeface="Arial"/>
                <a:cs typeface="Arial"/>
              </a:rPr>
              <a:t>va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>
                <a:latin typeface="Arial"/>
                <a:cs typeface="Arial"/>
              </a:rPr>
              <a:t>face </a:t>
            </a:r>
            <a:r>
              <a:rPr lang="en-US" dirty="0" err="1">
                <a:latin typeface="Arial"/>
                <a:cs typeface="Arial"/>
              </a:rPr>
              <a:t>pustiiri</a:t>
            </a:r>
            <a:r>
              <a:rPr lang="en-US" dirty="0">
                <a:latin typeface="Arial"/>
                <a:cs typeface="Arial"/>
              </a:rPr>
              <a:t> de </a:t>
            </a:r>
            <a:r>
              <a:rPr lang="en-US" dirty="0" err="1">
                <a:latin typeface="Arial"/>
                <a:cs typeface="Arial"/>
              </a:rPr>
              <a:t>necrezut</a:t>
            </a:r>
            <a:r>
              <a:rPr lang="en-US" dirty="0">
                <a:latin typeface="Arial"/>
                <a:cs typeface="Arial"/>
              </a:rPr>
              <a:t>, </a:t>
            </a:r>
            <a:r>
              <a:rPr lang="en-US" dirty="0" err="1">
                <a:latin typeface="Arial"/>
                <a:cs typeface="Arial"/>
              </a:rPr>
              <a:t>va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izbuti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în</a:t>
            </a:r>
            <a:r>
              <a:rPr lang="en-US" dirty="0">
                <a:latin typeface="Arial"/>
                <a:cs typeface="Arial"/>
              </a:rPr>
              <a:t> tot </a:t>
            </a:r>
            <a:r>
              <a:rPr lang="en-US" dirty="0" err="1">
                <a:latin typeface="Arial"/>
                <a:cs typeface="Arial"/>
              </a:rPr>
              <a:t>ce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va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începe</a:t>
            </a:r>
            <a:r>
              <a:rPr lang="en-US" dirty="0" smtClean="0">
                <a:latin typeface="Arial"/>
                <a:cs typeface="Arial"/>
              </a:rPr>
              <a:t>” </a:t>
            </a:r>
          </a:p>
          <a:p>
            <a:pPr lvl="1"/>
            <a:r>
              <a:rPr lang="en-US" dirty="0">
                <a:latin typeface="Arial"/>
                <a:cs typeface="Arial"/>
              </a:rPr>
              <a:t>„</a:t>
            </a:r>
            <a:r>
              <a:rPr lang="en-US" dirty="0" err="1" smtClean="0">
                <a:latin typeface="Arial"/>
                <a:cs typeface="Arial"/>
              </a:rPr>
              <a:t>va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nimici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pe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cei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puternici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şi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chiar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pe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poporul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sfinţilor</a:t>
            </a:r>
            <a:r>
              <a:rPr lang="en-US" dirty="0">
                <a:latin typeface="Arial"/>
                <a:cs typeface="Arial"/>
              </a:rPr>
              <a:t>”</a:t>
            </a:r>
            <a:endParaRPr lang="en-US" dirty="0" smtClean="0">
              <a:latin typeface="Arial"/>
              <a:cs typeface="Arial"/>
            </a:endParaRPr>
          </a:p>
          <a:p>
            <a:pPr lvl="1"/>
            <a:r>
              <a:rPr lang="en-US" dirty="0" smtClean="0">
                <a:latin typeface="Arial"/>
                <a:cs typeface="Arial"/>
              </a:rPr>
              <a:t>„</a:t>
            </a:r>
            <a:r>
              <a:rPr lang="en-US" dirty="0" err="1" smtClean="0">
                <a:latin typeface="Arial"/>
                <a:cs typeface="Arial"/>
              </a:rPr>
              <a:t>va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pierde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pe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mulți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oameni</a:t>
            </a:r>
            <a:r>
              <a:rPr lang="en-US" dirty="0">
                <a:latin typeface="Arial"/>
                <a:cs typeface="Arial"/>
              </a:rPr>
              <a:t> care </a:t>
            </a:r>
            <a:r>
              <a:rPr lang="en-US" dirty="0" err="1">
                <a:latin typeface="Arial"/>
                <a:cs typeface="Arial"/>
              </a:rPr>
              <a:t>trăiau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liniștiți</a:t>
            </a:r>
            <a:r>
              <a:rPr lang="en-US" dirty="0" smtClean="0">
                <a:latin typeface="Arial"/>
                <a:cs typeface="Arial"/>
              </a:rPr>
              <a:t>”</a:t>
            </a:r>
          </a:p>
          <a:p>
            <a:pPr lvl="1"/>
            <a:r>
              <a:rPr lang="en-US" dirty="0">
                <a:latin typeface="Arial"/>
                <a:cs typeface="Arial"/>
              </a:rPr>
              <a:t>„</a:t>
            </a:r>
            <a:r>
              <a:rPr lang="en-US" dirty="0" err="1">
                <a:latin typeface="Arial"/>
                <a:cs typeface="Arial"/>
              </a:rPr>
              <a:t>prin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prosperitate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va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corupe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pe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mulți</a:t>
            </a:r>
            <a:r>
              <a:rPr lang="en-US" dirty="0" smtClean="0">
                <a:latin typeface="Arial"/>
                <a:cs typeface="Arial"/>
              </a:rPr>
              <a:t>”</a:t>
            </a:r>
            <a:endParaRPr lang="en-US" dirty="0">
              <a:latin typeface="Arial"/>
              <a:cs typeface="Arial"/>
            </a:endParaRPr>
          </a:p>
          <a:p>
            <a:pPr lvl="1"/>
            <a:r>
              <a:rPr lang="en-US" dirty="0" smtClean="0">
                <a:latin typeface="Arial"/>
                <a:cs typeface="Arial"/>
              </a:rPr>
              <a:t>„se </a:t>
            </a:r>
            <a:r>
              <a:rPr lang="en-US" dirty="0" err="1">
                <a:latin typeface="Arial"/>
                <a:cs typeface="Arial"/>
              </a:rPr>
              <a:t>va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ridica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împotriva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Domnului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domnilor</a:t>
            </a:r>
            <a:r>
              <a:rPr lang="en-US" dirty="0" smtClean="0">
                <a:latin typeface="Arial"/>
                <a:cs typeface="Arial"/>
              </a:rPr>
              <a:t>”</a:t>
            </a:r>
            <a:endParaRPr lang="en-US" b="1" dirty="0" smtClean="0">
              <a:latin typeface="Arial"/>
              <a:cs typeface="Arial"/>
            </a:endParaRPr>
          </a:p>
          <a:p>
            <a:r>
              <a:rPr lang="en-US" b="1" dirty="0" err="1" smtClean="0">
                <a:latin typeface="Arial"/>
                <a:cs typeface="Arial"/>
              </a:rPr>
              <a:t>Soluții</a:t>
            </a:r>
            <a:r>
              <a:rPr lang="en-US" dirty="0" smtClean="0">
                <a:latin typeface="Arial"/>
                <a:cs typeface="Arial"/>
              </a:rPr>
              <a:t>:</a:t>
            </a:r>
          </a:p>
          <a:p>
            <a:pPr lvl="1"/>
            <a:r>
              <a:rPr lang="en-US" dirty="0" err="1">
                <a:latin typeface="Arial"/>
                <a:cs typeface="Arial"/>
              </a:rPr>
              <a:t>jertfa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necurmată</a:t>
            </a:r>
            <a:endParaRPr lang="en-US" dirty="0">
              <a:latin typeface="Arial"/>
              <a:cs typeface="Arial"/>
            </a:endParaRPr>
          </a:p>
          <a:p>
            <a:pPr lvl="1"/>
            <a:r>
              <a:rPr lang="en-US" dirty="0" err="1">
                <a:latin typeface="Arial"/>
                <a:cs typeface="Arial"/>
              </a:rPr>
              <a:t>lupta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împotriva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nelegiuirii</a:t>
            </a:r>
            <a:endParaRPr lang="en-US" dirty="0">
              <a:latin typeface="Arial"/>
              <a:cs typeface="Arial"/>
            </a:endParaRPr>
          </a:p>
          <a:p>
            <a:pPr lvl="1"/>
            <a:endParaRPr lang="en-US" dirty="0" smtClean="0">
              <a:latin typeface="Arial"/>
              <a:cs typeface="Arial"/>
            </a:endParaRPr>
          </a:p>
          <a:p>
            <a:pPr marL="685800" lvl="2" indent="0">
              <a:buNone/>
            </a:pPr>
            <a:endParaRPr lang="en-US" dirty="0" smtClean="0">
              <a:latin typeface="Arial"/>
              <a:cs typeface="Arial"/>
            </a:endParaRPr>
          </a:p>
          <a:p>
            <a:pPr lvl="2"/>
            <a:endParaRPr lang="en-US" dirty="0">
              <a:latin typeface="Arial"/>
              <a:cs typeface="Arial"/>
            </a:endParaRPr>
          </a:p>
          <a:p>
            <a:pPr lvl="2"/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684416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9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2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1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6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1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5" y="1600200"/>
            <a:ext cx="8042276" cy="4950725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en-US" dirty="0" smtClean="0">
                <a:latin typeface="Arial"/>
                <a:cs typeface="Arial"/>
              </a:rPr>
              <a:t>	</a:t>
            </a:r>
            <a:r>
              <a:rPr lang="en-US" dirty="0" err="1" smtClean="0">
                <a:latin typeface="Arial"/>
                <a:cs typeface="Arial"/>
              </a:rPr>
              <a:t>Apoi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>
                <a:latin typeface="Arial"/>
                <a:cs typeface="Arial"/>
              </a:rPr>
              <a:t>a </a:t>
            </a:r>
            <a:r>
              <a:rPr lang="en-US" dirty="0" err="1">
                <a:latin typeface="Arial"/>
                <a:cs typeface="Arial"/>
              </a:rPr>
              <a:t>zis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b="1" dirty="0" err="1">
                <a:latin typeface="Arial"/>
                <a:cs typeface="Arial"/>
              </a:rPr>
              <a:t>tuturor</a:t>
            </a:r>
            <a:r>
              <a:rPr lang="en-US" dirty="0">
                <a:latin typeface="Arial"/>
                <a:cs typeface="Arial"/>
              </a:rPr>
              <a:t>: </a:t>
            </a:r>
            <a:endParaRPr lang="en-US" dirty="0" smtClean="0">
              <a:latin typeface="Arial"/>
              <a:cs typeface="Arial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en-US" dirty="0" smtClean="0">
                <a:latin typeface="Arial"/>
                <a:cs typeface="Arial"/>
              </a:rPr>
              <a:t>„</a:t>
            </a:r>
            <a:r>
              <a:rPr lang="en-US" dirty="0" err="1">
                <a:latin typeface="Arial"/>
                <a:cs typeface="Arial"/>
              </a:rPr>
              <a:t>Dacă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voieşte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cineva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să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vină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după</a:t>
            </a:r>
            <a:r>
              <a:rPr lang="en-US" dirty="0">
                <a:latin typeface="Arial"/>
                <a:cs typeface="Arial"/>
              </a:rPr>
              <a:t> Mine, </a:t>
            </a:r>
            <a:endParaRPr lang="en-US" dirty="0" smtClean="0">
              <a:latin typeface="Arial"/>
              <a:cs typeface="Arial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en-US" dirty="0" smtClean="0">
                <a:latin typeface="Arial"/>
                <a:cs typeface="Arial"/>
              </a:rPr>
              <a:t>	</a:t>
            </a:r>
            <a:r>
              <a:rPr lang="en-US" u="sng" dirty="0" err="1" smtClean="0">
                <a:latin typeface="Arial"/>
                <a:cs typeface="Arial"/>
              </a:rPr>
              <a:t>să</a:t>
            </a:r>
            <a:r>
              <a:rPr lang="en-US" u="sng" dirty="0" smtClean="0">
                <a:latin typeface="Arial"/>
                <a:cs typeface="Arial"/>
              </a:rPr>
              <a:t> </a:t>
            </a:r>
            <a:r>
              <a:rPr lang="en-US" u="sng" dirty="0">
                <a:latin typeface="Arial"/>
                <a:cs typeface="Arial"/>
              </a:rPr>
              <a:t>se </a:t>
            </a:r>
            <a:r>
              <a:rPr lang="en-US" u="sng" dirty="0" err="1">
                <a:latin typeface="Arial"/>
                <a:cs typeface="Arial"/>
              </a:rPr>
              <a:t>lepede</a:t>
            </a:r>
            <a:r>
              <a:rPr lang="en-US" u="sng" dirty="0">
                <a:latin typeface="Arial"/>
                <a:cs typeface="Arial"/>
              </a:rPr>
              <a:t> de sine, </a:t>
            </a:r>
            <a:endParaRPr lang="en-US" u="sng" dirty="0" smtClean="0">
              <a:latin typeface="Arial"/>
              <a:cs typeface="Arial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en-US" dirty="0" smtClean="0">
                <a:latin typeface="Arial"/>
                <a:cs typeface="Arial"/>
              </a:rPr>
              <a:t>	</a:t>
            </a:r>
            <a:r>
              <a:rPr lang="en-US" u="sng" dirty="0" err="1" smtClean="0">
                <a:latin typeface="Arial"/>
                <a:cs typeface="Arial"/>
              </a:rPr>
              <a:t>să</a:t>
            </a:r>
            <a:r>
              <a:rPr lang="en-US" u="sng" dirty="0" err="1">
                <a:latin typeface="Arial"/>
                <a:cs typeface="Arial"/>
              </a:rPr>
              <a:t>-şi</a:t>
            </a:r>
            <a:r>
              <a:rPr lang="en-US" u="sng" dirty="0">
                <a:latin typeface="Arial"/>
                <a:cs typeface="Arial"/>
              </a:rPr>
              <a:t> </a:t>
            </a:r>
            <a:r>
              <a:rPr lang="en-US" u="sng" dirty="0" err="1">
                <a:latin typeface="Arial"/>
                <a:cs typeface="Arial"/>
              </a:rPr>
              <a:t>ia</a:t>
            </a:r>
            <a:r>
              <a:rPr lang="en-US" u="sng" dirty="0">
                <a:latin typeface="Arial"/>
                <a:cs typeface="Arial"/>
              </a:rPr>
              <a:t> </a:t>
            </a:r>
            <a:r>
              <a:rPr lang="en-US" u="sng" dirty="0" err="1">
                <a:latin typeface="Arial"/>
                <a:cs typeface="Arial"/>
              </a:rPr>
              <a:t>crucea</a:t>
            </a:r>
            <a:r>
              <a:rPr lang="en-US" u="sng" dirty="0">
                <a:latin typeface="Arial"/>
                <a:cs typeface="Arial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"/>
                <a:cs typeface="Arial"/>
              </a:rPr>
              <a:t>în</a:t>
            </a:r>
            <a:r>
              <a:rPr lang="en-US" b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"/>
                <a:cs typeface="Arial"/>
              </a:rPr>
              <a:t>fiecare</a:t>
            </a:r>
            <a:r>
              <a:rPr lang="en-US" b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"/>
                <a:cs typeface="Arial"/>
              </a:rPr>
              <a:t>zi</a:t>
            </a:r>
            <a:r>
              <a:rPr lang="en-US" b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endParaRPr lang="en-US" b="1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en-US" dirty="0" smtClean="0">
                <a:latin typeface="Arial"/>
                <a:cs typeface="Arial"/>
              </a:rPr>
              <a:t>	</a:t>
            </a:r>
            <a:r>
              <a:rPr lang="en-US" dirty="0" err="1" smtClean="0">
                <a:latin typeface="Arial"/>
                <a:cs typeface="Arial"/>
              </a:rPr>
              <a:t>şi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u="sng" dirty="0" err="1">
                <a:latin typeface="Arial"/>
                <a:cs typeface="Arial"/>
              </a:rPr>
              <a:t>să</a:t>
            </a:r>
            <a:r>
              <a:rPr lang="en-US" u="sng" dirty="0">
                <a:latin typeface="Arial"/>
                <a:cs typeface="Arial"/>
              </a:rPr>
              <a:t> </a:t>
            </a:r>
            <a:r>
              <a:rPr lang="en-US" u="sng" dirty="0" err="1">
                <a:latin typeface="Arial"/>
                <a:cs typeface="Arial"/>
              </a:rPr>
              <a:t>Mă</a:t>
            </a:r>
            <a:r>
              <a:rPr lang="en-US" u="sng" dirty="0">
                <a:latin typeface="Arial"/>
                <a:cs typeface="Arial"/>
              </a:rPr>
              <a:t> </a:t>
            </a:r>
            <a:r>
              <a:rPr lang="en-US" u="sng" dirty="0" err="1">
                <a:latin typeface="Arial"/>
                <a:cs typeface="Arial"/>
              </a:rPr>
              <a:t>urmeze</a:t>
            </a:r>
            <a:r>
              <a:rPr lang="en-US" dirty="0" smtClean="0">
                <a:latin typeface="Arial"/>
                <a:cs typeface="Arial"/>
              </a:rPr>
              <a:t>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baseline="30000" dirty="0" smtClean="0">
                <a:latin typeface="Arial"/>
                <a:cs typeface="Arial"/>
              </a:rPr>
              <a:t>24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Fiindcă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oricine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va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voi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să-şi</a:t>
            </a:r>
            <a:r>
              <a:rPr lang="en-US" dirty="0">
                <a:latin typeface="Arial"/>
                <a:cs typeface="Arial"/>
              </a:rPr>
              <a:t> scape </a:t>
            </a:r>
            <a:r>
              <a:rPr lang="en-US" dirty="0" err="1">
                <a:latin typeface="Arial"/>
                <a:cs typeface="Arial"/>
              </a:rPr>
              <a:t>viaţa</a:t>
            </a:r>
            <a:r>
              <a:rPr lang="en-US" dirty="0">
                <a:latin typeface="Arial"/>
                <a:cs typeface="Arial"/>
              </a:rPr>
              <a:t> </a:t>
            </a:r>
            <a:endParaRPr lang="en-US" dirty="0" smtClean="0">
              <a:latin typeface="Arial"/>
              <a:cs typeface="Arial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en-US" dirty="0">
                <a:latin typeface="Arial"/>
                <a:cs typeface="Arial"/>
              </a:rPr>
              <a:t>	</a:t>
            </a:r>
            <a:r>
              <a:rPr lang="en-US" dirty="0" smtClean="0">
                <a:latin typeface="Arial"/>
                <a:cs typeface="Arial"/>
              </a:rPr>
              <a:t>	o </a:t>
            </a:r>
            <a:r>
              <a:rPr lang="en-US" dirty="0" err="1">
                <a:latin typeface="Arial"/>
                <a:cs typeface="Arial"/>
              </a:rPr>
              <a:t>va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pierde</a:t>
            </a:r>
            <a:r>
              <a:rPr lang="en-US" dirty="0">
                <a:latin typeface="Arial"/>
                <a:cs typeface="Arial"/>
              </a:rPr>
              <a:t>, </a:t>
            </a:r>
            <a:endParaRPr lang="en-US" dirty="0" smtClean="0">
              <a:latin typeface="Arial"/>
              <a:cs typeface="Arial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en-US" dirty="0" err="1" smtClean="0">
                <a:latin typeface="Arial"/>
                <a:cs typeface="Arial"/>
              </a:rPr>
              <a:t>dar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oricine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îşi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va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pierde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viaţa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pentru</a:t>
            </a:r>
            <a:r>
              <a:rPr lang="en-US" dirty="0">
                <a:latin typeface="Arial"/>
                <a:cs typeface="Arial"/>
              </a:rPr>
              <a:t> Mine </a:t>
            </a:r>
            <a:endParaRPr lang="en-US" dirty="0" smtClean="0">
              <a:latin typeface="Arial"/>
              <a:cs typeface="Arial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en-US" dirty="0">
                <a:latin typeface="Arial"/>
                <a:cs typeface="Arial"/>
              </a:rPr>
              <a:t>	</a:t>
            </a:r>
            <a:r>
              <a:rPr lang="en-US" dirty="0" smtClean="0">
                <a:latin typeface="Arial"/>
                <a:cs typeface="Arial"/>
              </a:rPr>
              <a:t>	o </a:t>
            </a:r>
            <a:r>
              <a:rPr lang="en-US" dirty="0" err="1">
                <a:latin typeface="Arial"/>
                <a:cs typeface="Arial"/>
              </a:rPr>
              <a:t>va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mântui</a:t>
            </a:r>
            <a:r>
              <a:rPr lang="en-US" dirty="0">
                <a:latin typeface="Arial"/>
                <a:cs typeface="Arial"/>
              </a:rPr>
              <a:t>. </a:t>
            </a:r>
            <a:endParaRPr lang="en-US" dirty="0" smtClean="0">
              <a:latin typeface="Arial"/>
              <a:cs typeface="Arial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en-US" baseline="30000" dirty="0" smtClean="0">
                <a:latin typeface="Arial"/>
                <a:cs typeface="Arial"/>
              </a:rPr>
              <a:t>25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Şi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ce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ar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folosi</a:t>
            </a:r>
            <a:r>
              <a:rPr lang="en-US" dirty="0">
                <a:latin typeface="Arial"/>
                <a:cs typeface="Arial"/>
              </a:rPr>
              <a:t> un </a:t>
            </a:r>
            <a:r>
              <a:rPr lang="en-US" dirty="0" err="1">
                <a:latin typeface="Arial"/>
                <a:cs typeface="Arial"/>
              </a:rPr>
              <a:t>om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să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câştige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toată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lumea</a:t>
            </a:r>
            <a:r>
              <a:rPr lang="en-US" dirty="0">
                <a:latin typeface="Arial"/>
                <a:cs typeface="Arial"/>
              </a:rPr>
              <a:t>, </a:t>
            </a:r>
            <a:endParaRPr lang="en-US" dirty="0" smtClean="0">
              <a:latin typeface="Arial"/>
              <a:cs typeface="Arial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en-US" dirty="0">
                <a:latin typeface="Arial"/>
                <a:cs typeface="Arial"/>
              </a:rPr>
              <a:t>	</a:t>
            </a:r>
            <a:r>
              <a:rPr lang="en-US" dirty="0" err="1" smtClean="0">
                <a:latin typeface="Arial"/>
                <a:cs typeface="Arial"/>
              </a:rPr>
              <a:t>dacă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>
                <a:latin typeface="Arial"/>
                <a:cs typeface="Arial"/>
              </a:rPr>
              <a:t>s-</a:t>
            </a:r>
            <a:r>
              <a:rPr lang="en-US" dirty="0" err="1">
                <a:latin typeface="Arial"/>
                <a:cs typeface="Arial"/>
              </a:rPr>
              <a:t>ar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prăpădi</a:t>
            </a:r>
            <a:r>
              <a:rPr lang="en-US" dirty="0">
                <a:latin typeface="Arial"/>
                <a:cs typeface="Arial"/>
              </a:rPr>
              <a:t> </a:t>
            </a:r>
            <a:endParaRPr lang="en-US" dirty="0" smtClean="0">
              <a:latin typeface="Arial"/>
              <a:cs typeface="Arial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en-US" dirty="0">
                <a:latin typeface="Arial"/>
                <a:cs typeface="Arial"/>
              </a:rPr>
              <a:t>	</a:t>
            </a:r>
            <a:r>
              <a:rPr lang="en-US" dirty="0" err="1" smtClean="0">
                <a:latin typeface="Arial"/>
                <a:cs typeface="Arial"/>
              </a:rPr>
              <a:t>sau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>
                <a:latin typeface="Arial"/>
                <a:cs typeface="Arial"/>
              </a:rPr>
              <a:t>s-</a:t>
            </a:r>
            <a:r>
              <a:rPr lang="en-US" dirty="0" err="1">
                <a:latin typeface="Arial"/>
                <a:cs typeface="Arial"/>
              </a:rPr>
              <a:t>ar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pierde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pe</a:t>
            </a:r>
            <a:r>
              <a:rPr lang="en-US" dirty="0">
                <a:latin typeface="Arial"/>
                <a:cs typeface="Arial"/>
              </a:rPr>
              <a:t> sine </a:t>
            </a:r>
            <a:r>
              <a:rPr lang="en-US" dirty="0" err="1">
                <a:latin typeface="Arial"/>
                <a:cs typeface="Arial"/>
              </a:rPr>
              <a:t>însuşi</a:t>
            </a:r>
            <a:r>
              <a:rPr lang="en-US" dirty="0">
                <a:latin typeface="Arial"/>
                <a:cs typeface="Arial"/>
              </a:rPr>
              <a:t>? </a:t>
            </a:r>
            <a:r>
              <a:rPr lang="en-US" dirty="0" smtClean="0">
                <a:latin typeface="Arial"/>
                <a:cs typeface="Arial"/>
              </a:rPr>
              <a:t>(Luca 9)</a:t>
            </a:r>
          </a:p>
          <a:p>
            <a:pPr marL="685800" lvl="2" indent="0">
              <a:buNone/>
            </a:pPr>
            <a:endParaRPr lang="en-US" dirty="0" smtClean="0">
              <a:latin typeface="Arial"/>
              <a:cs typeface="Arial"/>
            </a:endParaRPr>
          </a:p>
          <a:p>
            <a:pPr lvl="2"/>
            <a:endParaRPr lang="en-US" dirty="0">
              <a:latin typeface="Arial"/>
              <a:cs typeface="Arial"/>
            </a:endParaRPr>
          </a:p>
          <a:p>
            <a:pPr lvl="2"/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137073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1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1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3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1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4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1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1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6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1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7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1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8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1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9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1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1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1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21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1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508" y="284096"/>
            <a:ext cx="8722097" cy="6573903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dirty="0" smtClean="0">
                <a:latin typeface="Arial"/>
                <a:cs typeface="Arial"/>
              </a:rPr>
              <a:t>	</a:t>
            </a:r>
            <a:r>
              <a:rPr lang="en-US" dirty="0" err="1" smtClean="0">
                <a:latin typeface="Arial"/>
                <a:cs typeface="Arial"/>
              </a:rPr>
              <a:t>Astfel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dar</a:t>
            </a:r>
            <a:r>
              <a:rPr lang="en-US" dirty="0">
                <a:latin typeface="Arial"/>
                <a:cs typeface="Arial"/>
              </a:rPr>
              <a:t>, </a:t>
            </a:r>
            <a:r>
              <a:rPr lang="en-US" dirty="0" err="1">
                <a:latin typeface="Arial"/>
                <a:cs typeface="Arial"/>
              </a:rPr>
              <a:t>fraţilor</a:t>
            </a:r>
            <a:r>
              <a:rPr lang="en-US" dirty="0">
                <a:latin typeface="Arial"/>
                <a:cs typeface="Arial"/>
              </a:rPr>
              <a:t>, </a:t>
            </a:r>
            <a:endParaRPr lang="en-US" dirty="0" smtClean="0"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latin typeface="Arial"/>
                <a:cs typeface="Arial"/>
              </a:rPr>
              <a:t>	</a:t>
            </a:r>
            <a:r>
              <a:rPr lang="en-US" dirty="0" smtClean="0">
                <a:latin typeface="Arial"/>
                <a:cs typeface="Arial"/>
              </a:rPr>
              <a:t>	</a:t>
            </a:r>
            <a:r>
              <a:rPr lang="en-US" dirty="0" err="1" smtClean="0">
                <a:latin typeface="Arial"/>
                <a:cs typeface="Arial"/>
              </a:rPr>
              <a:t>fiindcă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b="1" dirty="0" err="1">
                <a:latin typeface="Arial"/>
                <a:cs typeface="Arial"/>
              </a:rPr>
              <a:t>prin</a:t>
            </a:r>
            <a:r>
              <a:rPr lang="en-US" b="1" dirty="0">
                <a:latin typeface="Arial"/>
                <a:cs typeface="Arial"/>
              </a:rPr>
              <a:t> </a:t>
            </a:r>
            <a:r>
              <a:rPr lang="en-US" b="1" dirty="0" err="1" smtClean="0">
                <a:latin typeface="Arial"/>
                <a:cs typeface="Arial"/>
              </a:rPr>
              <a:t>sângele</a:t>
            </a:r>
            <a:r>
              <a:rPr lang="en-US" b="1" dirty="0" smtClean="0">
                <a:latin typeface="Arial"/>
                <a:cs typeface="Arial"/>
              </a:rPr>
              <a:t> </a:t>
            </a:r>
            <a:r>
              <a:rPr lang="en-US" b="1" dirty="0" err="1">
                <a:latin typeface="Arial"/>
                <a:cs typeface="Arial"/>
              </a:rPr>
              <a:t>lui</a:t>
            </a:r>
            <a:r>
              <a:rPr lang="en-US" b="1" dirty="0">
                <a:latin typeface="Arial"/>
                <a:cs typeface="Arial"/>
              </a:rPr>
              <a:t> </a:t>
            </a:r>
            <a:r>
              <a:rPr lang="en-US" b="1" dirty="0" err="1">
                <a:latin typeface="Arial"/>
                <a:cs typeface="Arial"/>
              </a:rPr>
              <a:t>Isus</a:t>
            </a:r>
            <a:r>
              <a:rPr lang="en-US" b="1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avem</a:t>
            </a:r>
            <a:r>
              <a:rPr lang="en-US" dirty="0">
                <a:latin typeface="Arial"/>
                <a:cs typeface="Arial"/>
              </a:rPr>
              <a:t> o </a:t>
            </a:r>
            <a:r>
              <a:rPr lang="en-US" dirty="0" err="1">
                <a:latin typeface="Arial"/>
                <a:cs typeface="Arial"/>
              </a:rPr>
              <a:t>intrare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slobodă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în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Locul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Preasfânt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baseline="30000" dirty="0" smtClean="0">
                <a:latin typeface="Arial"/>
                <a:cs typeface="Arial"/>
              </a:rPr>
              <a:t>20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pe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calea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cea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nouă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şi</a:t>
            </a:r>
            <a:r>
              <a:rPr lang="en-US" dirty="0">
                <a:latin typeface="Arial"/>
                <a:cs typeface="Arial"/>
              </a:rPr>
              <a:t> vie </a:t>
            </a:r>
            <a:r>
              <a:rPr lang="en-US" dirty="0" err="1">
                <a:latin typeface="Arial"/>
                <a:cs typeface="Arial"/>
              </a:rPr>
              <a:t>pe</a:t>
            </a:r>
            <a:r>
              <a:rPr lang="en-US" dirty="0">
                <a:latin typeface="Arial"/>
                <a:cs typeface="Arial"/>
              </a:rPr>
              <a:t> care ne-a </a:t>
            </a:r>
            <a:r>
              <a:rPr lang="en-US" dirty="0" err="1">
                <a:latin typeface="Arial"/>
                <a:cs typeface="Arial"/>
              </a:rPr>
              <a:t>deschis</a:t>
            </a:r>
            <a:r>
              <a:rPr lang="en-US" dirty="0">
                <a:latin typeface="Arial"/>
                <a:cs typeface="Arial"/>
              </a:rPr>
              <a:t>-o El, </a:t>
            </a:r>
            <a:r>
              <a:rPr lang="en-US" dirty="0" err="1" smtClean="0">
                <a:latin typeface="Arial"/>
                <a:cs typeface="Arial"/>
              </a:rPr>
              <a:t>prin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perdeaua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dinăuntru</a:t>
            </a:r>
            <a:r>
              <a:rPr lang="en-US" dirty="0">
                <a:latin typeface="Arial"/>
                <a:cs typeface="Arial"/>
              </a:rPr>
              <a:t>, </a:t>
            </a:r>
            <a:endParaRPr lang="en-US" dirty="0" smtClean="0"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latin typeface="Arial"/>
                <a:cs typeface="Arial"/>
              </a:rPr>
              <a:t>	</a:t>
            </a:r>
            <a:r>
              <a:rPr lang="en-US" dirty="0" smtClean="0">
                <a:latin typeface="Arial"/>
                <a:cs typeface="Arial"/>
              </a:rPr>
              <a:t>			</a:t>
            </a:r>
            <a:r>
              <a:rPr lang="en-US" dirty="0" err="1" smtClean="0">
                <a:latin typeface="Arial"/>
                <a:cs typeface="Arial"/>
              </a:rPr>
              <a:t>adică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trupul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Său</a:t>
            </a:r>
            <a:r>
              <a:rPr lang="en-US" dirty="0" smtClean="0">
                <a:latin typeface="Arial"/>
                <a:cs typeface="Arial"/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baseline="30000" dirty="0">
                <a:latin typeface="Arial"/>
                <a:cs typeface="Arial"/>
              </a:rPr>
              <a:t>	</a:t>
            </a:r>
            <a:r>
              <a:rPr lang="en-US" baseline="30000" dirty="0" smtClean="0">
                <a:latin typeface="Arial"/>
                <a:cs typeface="Arial"/>
              </a:rPr>
              <a:t>	21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şi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fiindcă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b="1" dirty="0" err="1">
                <a:latin typeface="Arial"/>
                <a:cs typeface="Arial"/>
              </a:rPr>
              <a:t>avem</a:t>
            </a:r>
            <a:r>
              <a:rPr lang="en-US" b="1" dirty="0">
                <a:latin typeface="Arial"/>
                <a:cs typeface="Arial"/>
              </a:rPr>
              <a:t> un Mare </a:t>
            </a:r>
            <a:r>
              <a:rPr lang="en-US" b="1" dirty="0" err="1" smtClean="0">
                <a:latin typeface="Arial"/>
                <a:cs typeface="Arial"/>
              </a:rPr>
              <a:t>Preot</a:t>
            </a:r>
            <a:r>
              <a:rPr lang="en-US" b="1" dirty="0" smtClean="0">
                <a:latin typeface="Arial"/>
                <a:cs typeface="Arial"/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latin typeface="Arial"/>
                <a:cs typeface="Arial"/>
              </a:rPr>
              <a:t>	</a:t>
            </a:r>
            <a:r>
              <a:rPr lang="en-US" dirty="0" smtClean="0">
                <a:latin typeface="Arial"/>
                <a:cs typeface="Arial"/>
              </a:rPr>
              <a:t>			pus </a:t>
            </a:r>
            <a:r>
              <a:rPr lang="en-US" dirty="0" err="1">
                <a:latin typeface="Arial"/>
                <a:cs typeface="Arial"/>
              </a:rPr>
              <a:t>peste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smtClean="0">
                <a:latin typeface="Arial"/>
                <a:cs typeface="Arial"/>
              </a:rPr>
              <a:t>casa </a:t>
            </a:r>
            <a:r>
              <a:rPr lang="en-US" dirty="0" err="1">
                <a:latin typeface="Arial"/>
                <a:cs typeface="Arial"/>
              </a:rPr>
              <a:t>lui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Dumnezeu</a:t>
            </a:r>
            <a:r>
              <a:rPr lang="en-US" dirty="0" smtClean="0">
                <a:latin typeface="Arial"/>
                <a:cs typeface="Arial"/>
              </a:rPr>
              <a:t>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baseline="30000" dirty="0" smtClean="0">
                <a:latin typeface="Arial"/>
                <a:cs typeface="Arial"/>
              </a:rPr>
              <a:t>22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Arial"/>
                <a:cs typeface="Arial"/>
              </a:rPr>
              <a:t>să</a:t>
            </a:r>
            <a:r>
              <a:rPr lang="en-US" b="1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Arial"/>
                <a:cs typeface="Arial"/>
              </a:rPr>
              <a:t>ne </a:t>
            </a:r>
            <a:r>
              <a:rPr lang="en-US" b="1" dirty="0" err="1">
                <a:solidFill>
                  <a:srgbClr val="FF0000"/>
                </a:solidFill>
                <a:latin typeface="Arial"/>
                <a:cs typeface="Arial"/>
              </a:rPr>
              <a:t>apropiem</a:t>
            </a:r>
            <a:r>
              <a:rPr lang="en-US" b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dirty="0">
                <a:latin typeface="Arial"/>
                <a:cs typeface="Arial"/>
              </a:rPr>
              <a:t>cu o </a:t>
            </a:r>
            <a:r>
              <a:rPr lang="en-US" dirty="0" err="1">
                <a:latin typeface="Arial"/>
                <a:cs typeface="Arial"/>
              </a:rPr>
              <a:t>inimă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curată</a:t>
            </a:r>
            <a:r>
              <a:rPr lang="en-US" dirty="0">
                <a:latin typeface="Arial"/>
                <a:cs typeface="Arial"/>
              </a:rPr>
              <a:t>, </a:t>
            </a:r>
            <a:endParaRPr lang="en-US" dirty="0" smtClean="0"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latin typeface="Arial"/>
                <a:cs typeface="Arial"/>
              </a:rPr>
              <a:t>	</a:t>
            </a:r>
            <a:r>
              <a:rPr lang="en-US" dirty="0" smtClean="0">
                <a:latin typeface="Arial"/>
                <a:cs typeface="Arial"/>
              </a:rPr>
              <a:t>	cu </a:t>
            </a:r>
            <a:r>
              <a:rPr lang="en-US" dirty="0" err="1">
                <a:latin typeface="Arial"/>
                <a:cs typeface="Arial"/>
              </a:rPr>
              <a:t>credinţă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deplină</a:t>
            </a:r>
            <a:r>
              <a:rPr lang="en-US" dirty="0" smtClean="0">
                <a:latin typeface="Arial"/>
                <a:cs typeface="Arial"/>
              </a:rPr>
              <a:t>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latin typeface="Arial"/>
                <a:cs typeface="Arial"/>
              </a:rPr>
              <a:t>	</a:t>
            </a:r>
            <a:r>
              <a:rPr lang="en-US" dirty="0" smtClean="0">
                <a:latin typeface="Arial"/>
                <a:cs typeface="Arial"/>
              </a:rPr>
              <a:t>	cu </a:t>
            </a:r>
            <a:r>
              <a:rPr lang="en-US" dirty="0" err="1">
                <a:latin typeface="Arial"/>
                <a:cs typeface="Arial"/>
              </a:rPr>
              <a:t>inimile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stropite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şi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curăţite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smtClean="0">
                <a:latin typeface="Arial"/>
                <a:cs typeface="Arial"/>
              </a:rPr>
              <a:t>de </a:t>
            </a:r>
            <a:r>
              <a:rPr lang="en-US" dirty="0">
                <a:latin typeface="Arial"/>
                <a:cs typeface="Arial"/>
              </a:rPr>
              <a:t>un </a:t>
            </a:r>
            <a:r>
              <a:rPr lang="en-US" dirty="0" err="1">
                <a:latin typeface="Arial"/>
                <a:cs typeface="Arial"/>
              </a:rPr>
              <a:t>cuget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rău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smtClean="0">
                <a:latin typeface="Arial"/>
                <a:cs typeface="Arial"/>
              </a:rPr>
              <a:t>			</a:t>
            </a:r>
            <a:r>
              <a:rPr lang="en-US" dirty="0" err="1" smtClean="0">
                <a:latin typeface="Arial"/>
                <a:cs typeface="Arial"/>
              </a:rPr>
              <a:t>şi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>
                <a:latin typeface="Arial"/>
                <a:cs typeface="Arial"/>
              </a:rPr>
              <a:t>cu </a:t>
            </a:r>
            <a:r>
              <a:rPr lang="en-US" dirty="0" err="1">
                <a:latin typeface="Arial"/>
                <a:cs typeface="Arial"/>
              </a:rPr>
              <a:t>trupul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spălat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>
                <a:latin typeface="Arial"/>
                <a:cs typeface="Arial"/>
              </a:rPr>
              <a:t>cu o </a:t>
            </a:r>
            <a:r>
              <a:rPr lang="en-US" dirty="0" err="1">
                <a:latin typeface="Arial"/>
                <a:cs typeface="Arial"/>
              </a:rPr>
              <a:t>apă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curată</a:t>
            </a:r>
            <a:r>
              <a:rPr lang="en-US" dirty="0" smtClean="0">
                <a:latin typeface="Arial"/>
                <a:cs typeface="Arial"/>
              </a:rPr>
              <a:t>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baseline="30000" dirty="0" smtClean="0">
                <a:latin typeface="Arial"/>
                <a:cs typeface="Arial"/>
              </a:rPr>
              <a:t>23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Arial"/>
                <a:cs typeface="Arial"/>
              </a:rPr>
              <a:t>Să</a:t>
            </a:r>
            <a:r>
              <a:rPr lang="en-US" b="1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"/>
                <a:cs typeface="Arial"/>
              </a:rPr>
              <a:t>ţinem</a:t>
            </a:r>
            <a:r>
              <a:rPr lang="en-US" b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"/>
                <a:cs typeface="Arial"/>
              </a:rPr>
              <a:t>fără</a:t>
            </a:r>
            <a:r>
              <a:rPr lang="en-US" b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"/>
                <a:cs typeface="Arial"/>
              </a:rPr>
              <a:t>şovăire</a:t>
            </a:r>
            <a:r>
              <a:rPr lang="en-US" b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dirty="0">
                <a:latin typeface="Arial"/>
                <a:cs typeface="Arial"/>
              </a:rPr>
              <a:t>la </a:t>
            </a:r>
            <a:r>
              <a:rPr lang="en-US" dirty="0" err="1">
                <a:latin typeface="Arial"/>
                <a:cs typeface="Arial"/>
              </a:rPr>
              <a:t>mărturisirea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nădejdii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noastre</a:t>
            </a:r>
            <a:r>
              <a:rPr lang="en-US" dirty="0">
                <a:latin typeface="Arial"/>
                <a:cs typeface="Arial"/>
              </a:rPr>
              <a:t>, </a:t>
            </a:r>
            <a:r>
              <a:rPr lang="en-US" dirty="0" err="1">
                <a:latin typeface="Arial"/>
                <a:cs typeface="Arial"/>
              </a:rPr>
              <a:t>căci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credincios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este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Cel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ce</a:t>
            </a:r>
            <a:r>
              <a:rPr lang="en-US" dirty="0">
                <a:latin typeface="Arial"/>
                <a:cs typeface="Arial"/>
              </a:rPr>
              <a:t> a </a:t>
            </a:r>
            <a:r>
              <a:rPr lang="en-US" dirty="0" err="1">
                <a:latin typeface="Arial"/>
                <a:cs typeface="Arial"/>
              </a:rPr>
              <a:t>făcut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făgăduinţa</a:t>
            </a:r>
            <a:r>
              <a:rPr lang="en-US" dirty="0" smtClean="0">
                <a:latin typeface="Arial"/>
                <a:cs typeface="Arial"/>
              </a:rPr>
              <a:t>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baseline="30000" dirty="0" smtClean="0">
                <a:latin typeface="Arial"/>
                <a:cs typeface="Arial"/>
              </a:rPr>
              <a:t>24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"/>
                <a:cs typeface="Arial"/>
              </a:rPr>
              <a:t>Să</a:t>
            </a:r>
            <a:r>
              <a:rPr lang="en-US" b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"/>
                <a:cs typeface="Arial"/>
              </a:rPr>
              <a:t>veghem</a:t>
            </a:r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unii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asupra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altora</a:t>
            </a:r>
            <a:r>
              <a:rPr lang="en-US" dirty="0">
                <a:latin typeface="Arial"/>
                <a:cs typeface="Arial"/>
              </a:rPr>
              <a:t>, </a:t>
            </a:r>
            <a:endParaRPr lang="en-US" dirty="0" smtClean="0"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latin typeface="Arial"/>
                <a:cs typeface="Arial"/>
              </a:rPr>
              <a:t>	</a:t>
            </a:r>
            <a:r>
              <a:rPr lang="en-US" dirty="0" err="1" smtClean="0">
                <a:latin typeface="Arial"/>
                <a:cs typeface="Arial"/>
              </a:rPr>
              <a:t>ca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să</a:t>
            </a:r>
            <a:r>
              <a:rPr lang="en-US" dirty="0">
                <a:latin typeface="Arial"/>
                <a:cs typeface="Arial"/>
              </a:rPr>
              <a:t> ne </a:t>
            </a:r>
            <a:r>
              <a:rPr lang="en-US" dirty="0" err="1">
                <a:latin typeface="Arial"/>
                <a:cs typeface="Arial"/>
              </a:rPr>
              <a:t>îndemnăm</a:t>
            </a:r>
            <a:r>
              <a:rPr lang="en-US" dirty="0">
                <a:latin typeface="Arial"/>
                <a:cs typeface="Arial"/>
              </a:rPr>
              <a:t> la </a:t>
            </a:r>
            <a:r>
              <a:rPr lang="en-US" dirty="0" err="1">
                <a:latin typeface="Arial"/>
                <a:cs typeface="Arial"/>
              </a:rPr>
              <a:t>dragoste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şi</a:t>
            </a:r>
            <a:r>
              <a:rPr lang="en-US" dirty="0">
                <a:latin typeface="Arial"/>
                <a:cs typeface="Arial"/>
              </a:rPr>
              <a:t> la </a:t>
            </a:r>
            <a:r>
              <a:rPr lang="en-US" dirty="0" err="1">
                <a:latin typeface="Arial"/>
                <a:cs typeface="Arial"/>
              </a:rPr>
              <a:t>fapte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bune</a:t>
            </a:r>
            <a:r>
              <a:rPr lang="en-US" dirty="0">
                <a:latin typeface="Arial"/>
                <a:cs typeface="Arial"/>
              </a:rPr>
              <a:t>. </a:t>
            </a:r>
            <a:endParaRPr lang="en-US" dirty="0" smtClean="0"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baseline="30000" dirty="0" smtClean="0">
                <a:latin typeface="Arial"/>
                <a:cs typeface="Arial"/>
              </a:rPr>
              <a:t>25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"/>
                <a:cs typeface="Arial"/>
              </a:rPr>
              <a:t>Să</a:t>
            </a:r>
            <a:r>
              <a:rPr lang="en-US" b="1" dirty="0">
                <a:solidFill>
                  <a:srgbClr val="FF0000"/>
                </a:solidFill>
                <a:latin typeface="Arial"/>
                <a:cs typeface="Arial"/>
              </a:rPr>
              <a:t> nu </a:t>
            </a:r>
            <a:r>
              <a:rPr lang="en-US" b="1" dirty="0" err="1" smtClean="0">
                <a:solidFill>
                  <a:srgbClr val="FF0000"/>
                </a:solidFill>
                <a:latin typeface="Arial"/>
                <a:cs typeface="Arial"/>
              </a:rPr>
              <a:t>părăsim</a:t>
            </a:r>
            <a:r>
              <a:rPr lang="en-US" b="1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"/>
                <a:cs typeface="Arial"/>
              </a:rPr>
              <a:t>adunarea</a:t>
            </a:r>
            <a:r>
              <a:rPr lang="en-US" b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noastră</a:t>
            </a:r>
            <a:r>
              <a:rPr lang="en-US" dirty="0">
                <a:latin typeface="Arial"/>
                <a:cs typeface="Arial"/>
              </a:rPr>
              <a:t>, </a:t>
            </a:r>
            <a:endParaRPr lang="en-US" dirty="0" smtClean="0"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latin typeface="Arial"/>
                <a:cs typeface="Arial"/>
              </a:rPr>
              <a:t>	</a:t>
            </a:r>
            <a:r>
              <a:rPr lang="en-US" dirty="0" smtClean="0">
                <a:latin typeface="Arial"/>
                <a:cs typeface="Arial"/>
              </a:rPr>
              <a:t>		cum </a:t>
            </a:r>
            <a:r>
              <a:rPr lang="en-US" dirty="0">
                <a:latin typeface="Arial"/>
                <a:cs typeface="Arial"/>
              </a:rPr>
              <a:t>au </a:t>
            </a:r>
            <a:r>
              <a:rPr lang="en-US" dirty="0" err="1">
                <a:latin typeface="Arial"/>
                <a:cs typeface="Arial"/>
              </a:rPr>
              <a:t>unii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obicei</a:t>
            </a:r>
            <a:r>
              <a:rPr lang="en-US" dirty="0">
                <a:latin typeface="Arial"/>
                <a:cs typeface="Arial"/>
              </a:rPr>
              <a:t>; </a:t>
            </a:r>
            <a:endParaRPr lang="en-US" dirty="0" smtClean="0"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>
                <a:latin typeface="Arial"/>
                <a:cs typeface="Arial"/>
              </a:rPr>
              <a:t>ci </a:t>
            </a:r>
            <a:r>
              <a:rPr lang="en-US" b="1" dirty="0" err="1">
                <a:solidFill>
                  <a:srgbClr val="FF0000"/>
                </a:solidFill>
                <a:latin typeface="Arial"/>
                <a:cs typeface="Arial"/>
              </a:rPr>
              <a:t>să</a:t>
            </a:r>
            <a:r>
              <a:rPr lang="en-US" b="1" dirty="0">
                <a:solidFill>
                  <a:srgbClr val="FF0000"/>
                </a:solidFill>
                <a:latin typeface="Arial"/>
                <a:cs typeface="Arial"/>
              </a:rPr>
              <a:t> ne </a:t>
            </a:r>
            <a:r>
              <a:rPr lang="en-US" b="1" dirty="0" err="1">
                <a:solidFill>
                  <a:srgbClr val="FF0000"/>
                </a:solidFill>
                <a:latin typeface="Arial"/>
                <a:cs typeface="Arial"/>
              </a:rPr>
              <a:t>îndemnăm</a:t>
            </a:r>
            <a:r>
              <a:rPr lang="en-US" b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unii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pe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alţii</a:t>
            </a:r>
            <a:r>
              <a:rPr lang="en-US" dirty="0">
                <a:latin typeface="Arial"/>
                <a:cs typeface="Arial"/>
              </a:rPr>
              <a:t>, </a:t>
            </a:r>
            <a:endParaRPr lang="en-US" dirty="0" smtClean="0"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dirty="0" err="1" smtClean="0">
                <a:latin typeface="Arial"/>
                <a:cs typeface="Arial"/>
              </a:rPr>
              <a:t>şi</a:t>
            </a:r>
            <a:r>
              <a:rPr lang="en-US" dirty="0" smtClean="0">
                <a:latin typeface="Arial"/>
                <a:cs typeface="Arial"/>
              </a:rPr>
              <a:t> cu </a:t>
            </a:r>
            <a:r>
              <a:rPr lang="en-US" dirty="0" err="1">
                <a:latin typeface="Arial"/>
                <a:cs typeface="Arial"/>
              </a:rPr>
              <a:t>atât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mai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mult</a:t>
            </a:r>
            <a:r>
              <a:rPr lang="en-US" dirty="0">
                <a:latin typeface="Arial"/>
                <a:cs typeface="Arial"/>
              </a:rPr>
              <a:t>, cu </a:t>
            </a:r>
            <a:r>
              <a:rPr lang="en-US" dirty="0" err="1">
                <a:latin typeface="Arial"/>
                <a:cs typeface="Arial"/>
              </a:rPr>
              <a:t>cât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vedeţi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că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ziua</a:t>
            </a:r>
            <a:r>
              <a:rPr lang="en-US" dirty="0">
                <a:latin typeface="Arial"/>
                <a:cs typeface="Arial"/>
              </a:rPr>
              <a:t> se </a:t>
            </a:r>
            <a:r>
              <a:rPr lang="en-US" dirty="0" err="1" smtClean="0">
                <a:latin typeface="Arial"/>
                <a:cs typeface="Arial"/>
              </a:rPr>
              <a:t>apropie</a:t>
            </a:r>
            <a:r>
              <a:rPr lang="en-US" dirty="0" smtClean="0">
                <a:latin typeface="Arial"/>
                <a:cs typeface="Arial"/>
              </a:rPr>
              <a:t>. (</a:t>
            </a:r>
            <a:r>
              <a:rPr lang="en-US" dirty="0" err="1" smtClean="0">
                <a:latin typeface="Arial"/>
                <a:cs typeface="Arial"/>
              </a:rPr>
              <a:t>Evrei</a:t>
            </a:r>
            <a:r>
              <a:rPr lang="en-US" dirty="0" smtClean="0">
                <a:latin typeface="Arial"/>
                <a:cs typeface="Arial"/>
              </a:rPr>
              <a:t> 10)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466606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6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9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2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3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8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3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1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3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4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3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17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3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3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3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43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3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6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3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69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3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82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3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7576"/>
            <a:ext cx="9144000" cy="1095655"/>
          </a:xfrm>
        </p:spPr>
        <p:txBody>
          <a:bodyPr/>
          <a:lstStyle/>
          <a:p>
            <a:r>
              <a:rPr lang="en-US" sz="4000" b="1" dirty="0" err="1" smtClean="0">
                <a:latin typeface="Arial"/>
                <a:cs typeface="Arial"/>
              </a:rPr>
              <a:t>Câteva</a:t>
            </a:r>
            <a:r>
              <a:rPr lang="en-US" sz="4000" b="1" dirty="0" smtClean="0">
                <a:latin typeface="Arial"/>
                <a:cs typeface="Arial"/>
              </a:rPr>
              <a:t> </a:t>
            </a:r>
            <a:r>
              <a:rPr lang="en-US" sz="4000" b="1" dirty="0" err="1" smtClean="0">
                <a:latin typeface="Arial"/>
                <a:cs typeface="Arial"/>
              </a:rPr>
              <a:t>soluții</a:t>
            </a:r>
            <a:r>
              <a:rPr lang="en-US" sz="4000" b="1" dirty="0" smtClean="0">
                <a:latin typeface="Arial"/>
                <a:cs typeface="Arial"/>
              </a:rPr>
              <a:t> </a:t>
            </a:r>
            <a:r>
              <a:rPr lang="en-US" sz="4000" b="1" dirty="0" err="1" smtClean="0">
                <a:latin typeface="Arial"/>
                <a:cs typeface="Arial"/>
              </a:rPr>
              <a:t>ca</a:t>
            </a:r>
            <a:r>
              <a:rPr lang="en-US" sz="4000" b="1" dirty="0" smtClean="0">
                <a:latin typeface="Arial"/>
                <a:cs typeface="Arial"/>
              </a:rPr>
              <a:t> </a:t>
            </a:r>
            <a:r>
              <a:rPr lang="en-US" sz="4000" b="1" dirty="0" err="1" smtClean="0">
                <a:latin typeface="Arial"/>
                <a:cs typeface="Arial"/>
              </a:rPr>
              <a:t>să</a:t>
            </a:r>
            <a:r>
              <a:rPr lang="en-US" sz="4000" b="1" dirty="0" smtClean="0">
                <a:latin typeface="Arial"/>
                <a:cs typeface="Arial"/>
              </a:rPr>
              <a:t> nu </a:t>
            </a:r>
            <a:r>
              <a:rPr lang="en-US" sz="4000" b="1" dirty="0" err="1" smtClean="0">
                <a:latin typeface="Arial"/>
                <a:cs typeface="Arial"/>
              </a:rPr>
              <a:t>mori</a:t>
            </a:r>
            <a:r>
              <a:rPr lang="en-US" sz="4000" b="1" dirty="0" smtClean="0">
                <a:latin typeface="Arial"/>
                <a:cs typeface="Arial"/>
              </a:rPr>
              <a:t> </a:t>
            </a:r>
            <a:r>
              <a:rPr lang="en-US" sz="4000" dirty="0" smtClean="0">
                <a:latin typeface="Arial"/>
                <a:cs typeface="Arial"/>
              </a:rPr>
              <a:t>„</a:t>
            </a:r>
            <a:r>
              <a:rPr lang="en-US" sz="4000" b="1" dirty="0" err="1" smtClean="0">
                <a:latin typeface="Arial"/>
                <a:cs typeface="Arial"/>
              </a:rPr>
              <a:t>liniștit</a:t>
            </a:r>
            <a:r>
              <a:rPr lang="en-US" sz="4000" dirty="0" smtClean="0">
                <a:latin typeface="Arial"/>
                <a:cs typeface="Arial"/>
              </a:rPr>
              <a:t>”</a:t>
            </a:r>
            <a:endParaRPr lang="en-US" sz="40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5" y="1600200"/>
            <a:ext cx="8042276" cy="5257800"/>
          </a:xfrm>
        </p:spPr>
        <p:txBody>
          <a:bodyPr>
            <a:normAutofit lnSpcReduction="10000"/>
          </a:bodyPr>
          <a:lstStyle/>
          <a:p>
            <a:r>
              <a:rPr lang="en-US" dirty="0" err="1" smtClean="0">
                <a:latin typeface="Arial"/>
                <a:cs typeface="Arial"/>
              </a:rPr>
              <a:t>asumarea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iertării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cristice</a:t>
            </a:r>
            <a:r>
              <a:rPr lang="en-US" dirty="0" smtClean="0">
                <a:latin typeface="Arial"/>
                <a:cs typeface="Arial"/>
              </a:rPr>
              <a:t>,</a:t>
            </a:r>
          </a:p>
          <a:p>
            <a:r>
              <a:rPr lang="en-US" dirty="0" err="1" smtClean="0">
                <a:latin typeface="Arial"/>
                <a:cs typeface="Arial"/>
              </a:rPr>
              <a:t>trăirea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în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iertare</a:t>
            </a:r>
            <a:r>
              <a:rPr lang="en-US" dirty="0" smtClean="0">
                <a:latin typeface="Arial"/>
                <a:cs typeface="Arial"/>
              </a:rPr>
              <a:t>,</a:t>
            </a:r>
          </a:p>
          <a:p>
            <a:r>
              <a:rPr lang="en-US" dirty="0" err="1" smtClean="0">
                <a:latin typeface="Arial"/>
                <a:cs typeface="Arial"/>
              </a:rPr>
              <a:t>Cuvânt</a:t>
            </a:r>
            <a:r>
              <a:rPr lang="en-US" dirty="0" smtClean="0">
                <a:latin typeface="Arial"/>
                <a:cs typeface="Arial"/>
              </a:rPr>
              <a:t>,</a:t>
            </a:r>
          </a:p>
          <a:p>
            <a:r>
              <a:rPr lang="en-US" dirty="0" err="1" smtClean="0">
                <a:latin typeface="Arial"/>
                <a:cs typeface="Arial"/>
              </a:rPr>
              <a:t>rugăciune</a:t>
            </a:r>
            <a:r>
              <a:rPr lang="en-US" dirty="0" smtClean="0">
                <a:latin typeface="Arial"/>
                <a:cs typeface="Arial"/>
              </a:rPr>
              <a:t>,</a:t>
            </a:r>
          </a:p>
          <a:p>
            <a:r>
              <a:rPr lang="en-US" dirty="0" err="1" smtClean="0">
                <a:latin typeface="Arial"/>
                <a:cs typeface="Arial"/>
              </a:rPr>
              <a:t>slujire</a:t>
            </a:r>
            <a:r>
              <a:rPr lang="en-US" dirty="0" smtClean="0">
                <a:latin typeface="Arial"/>
                <a:cs typeface="Arial"/>
              </a:rPr>
              <a:t>,</a:t>
            </a:r>
          </a:p>
          <a:p>
            <a:r>
              <a:rPr lang="en-US" dirty="0" err="1" smtClean="0">
                <a:latin typeface="Arial"/>
                <a:cs typeface="Arial"/>
              </a:rPr>
              <a:t>veghere</a:t>
            </a:r>
            <a:r>
              <a:rPr lang="en-US" dirty="0" smtClean="0">
                <a:latin typeface="Arial"/>
                <a:cs typeface="Arial"/>
              </a:rPr>
              <a:t>,</a:t>
            </a:r>
          </a:p>
          <a:p>
            <a:r>
              <a:rPr lang="en-US" dirty="0" err="1" smtClean="0">
                <a:latin typeface="Arial"/>
                <a:cs typeface="Arial"/>
              </a:rPr>
              <a:t>unitate</a:t>
            </a:r>
            <a:r>
              <a:rPr lang="en-US" dirty="0" smtClean="0">
                <a:latin typeface="Arial"/>
                <a:cs typeface="Arial"/>
              </a:rPr>
              <a:t>,</a:t>
            </a:r>
          </a:p>
          <a:p>
            <a:r>
              <a:rPr lang="en-US" dirty="0" err="1" smtClean="0">
                <a:latin typeface="Arial"/>
                <a:cs typeface="Arial"/>
              </a:rPr>
              <a:t>încurajare</a:t>
            </a:r>
            <a:r>
              <a:rPr lang="en-US" dirty="0" smtClean="0">
                <a:latin typeface="Arial"/>
                <a:cs typeface="Arial"/>
              </a:rPr>
              <a:t>,</a:t>
            </a:r>
          </a:p>
          <a:p>
            <a:r>
              <a:rPr lang="en-US" dirty="0" smtClean="0">
                <a:latin typeface="Arial"/>
                <a:cs typeface="Arial"/>
              </a:rPr>
              <a:t>...</a:t>
            </a:r>
          </a:p>
          <a:p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211808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1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1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1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1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11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31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1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71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3729</TotalTime>
  <Words>122</Words>
  <Application>Microsoft Macintosh PowerPoint</Application>
  <PresentationFormat>On-screen Show (4:3)</PresentationFormat>
  <Paragraphs>55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Breeze</vt:lpstr>
      <vt:lpstr>„Hotărât că nu veți muri, dar… veți fi ca Dumnezeu”</vt:lpstr>
      <vt:lpstr>PowerPoint Presentation</vt:lpstr>
      <vt:lpstr>Cornul cel mic… în istorie</vt:lpstr>
      <vt:lpstr>PowerPoint Presentation</vt:lpstr>
      <vt:lpstr>PowerPoint Presentation</vt:lpstr>
      <vt:lpstr>Câteva soluții ca să nu mori „liniștit”</vt:lpstr>
    </vt:vector>
  </TitlesOfParts>
  <Company>Lexi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Marius</dc:creator>
  <cp:lastModifiedBy>Marius</cp:lastModifiedBy>
  <cp:revision>49</cp:revision>
  <dcterms:created xsi:type="dcterms:W3CDTF">2016-01-08T20:39:40Z</dcterms:created>
  <dcterms:modified xsi:type="dcterms:W3CDTF">2016-02-13T17:54:27Z</dcterms:modified>
</cp:coreProperties>
</file>