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9" r:id="rId3"/>
    <p:sldId id="260" r:id="rId4"/>
    <p:sldId id="261" r:id="rId5"/>
    <p:sldId id="262" r:id="rId6"/>
    <p:sldId id="263" r:id="rId7"/>
    <p:sldId id="264" r:id="rId8"/>
    <p:sldId id="265" r:id="rId9"/>
    <p:sldId id="266" r:id="rId10"/>
    <p:sldId id="267" r:id="rId11"/>
    <p:sldId id="268" r:id="rId12"/>
    <p:sldId id="269" r:id="rId13"/>
    <p:sldId id="270" r:id="rId14"/>
    <p:sldId id="256" r:id="rId15"/>
    <p:sldId id="257" r:id="rId16"/>
    <p:sldId id="25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6D4C09-6269-456A-AE9F-3771C3A17D62}" type="datetimeFigureOut">
              <a:rPr lang="en-GB" smtClean="0"/>
              <a:t>28/02/2016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9C798A-24B4-4062-96D9-6BFA2AC4EA04}" type="slidenum">
              <a:rPr lang="en-GB" smtClean="0"/>
              <a:t>‹#›</a:t>
            </a:fld>
            <a:endParaRPr lang="en-GB"/>
          </a:p>
        </p:txBody>
      </p:sp>
    </p:spTree>
    <p:extLst>
      <p:ext uri="{BB962C8B-B14F-4D97-AF65-F5344CB8AC3E}">
        <p14:creationId xmlns:p14="http://schemas.microsoft.com/office/powerpoint/2010/main" val="1636108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r>
              <a:rPr lang="ro-RO" dirty="0" smtClean="0"/>
              <a:t>21 ani</a:t>
            </a:r>
          </a:p>
          <a:p>
            <a:r>
              <a:rPr lang="ro-RO" sz="1200" dirty="0" err="1" smtClean="0"/>
              <a:t>Ezra</a:t>
            </a:r>
            <a:r>
              <a:rPr lang="ro-RO" sz="1200" dirty="0" smtClean="0"/>
              <a:t>, cap 3. </a:t>
            </a:r>
          </a:p>
          <a:p>
            <a:r>
              <a:rPr lang="vi-VN" sz="1200" dirty="0" smtClean="0"/>
              <a:t>Cînd a venit luna a şaptea, copiii lui Israel erau în cetăţile lor. Atunci poporul s'a strîns ca un singur om la Ierusalim. 2 Iosua, fiul lui Ioţadac, cu fraţii săi preoţii şi Zorobabel, fiul lui Şealtiel, cu fraţii săi, s'au sculat şi au zidit altarul Dumnezeului lui Israel, ca să aducă pe el arderi de tot, după cum este scris în Legea lui Moise, omul lui Dumnezeu. 3 Au aşezat din nou altarul pe temeliile lui, măcar că au avut să se teamă de popoarele ţării, şi au adus arderi de tot Domnului, arderile de tot de dimineaţă şi de seară. 4 Au prăznuit sărbătoarea corturilor, cum este scris, şi au adus zi de zi arderi de tot, după numărul poruncit pentru fiecare zi. 5 După aceea au adus arderea de tot necurmată, arderile de tot pentru fiecare lună nouă şi pentru toate sărbătorile închinate Domnului, afară de cele pe cari le aducea fiecare, ca daruri de bună voie Domnului. 6 Din cea dintîi zi a lunii a şaptea, au început să aducă Domnului arderi de tot. Însă temeliile Templului Domnului nu erau încă puse. 7 Au dat argint cioplitorilor de piatră şi tîmplarilor, şi merinde, băuturi şi untdelemn Sidonienilor şi Tirienilor, ca să aducă pe mare pînă la Iafo lemne de cedru din Liban, după învoirea dată de Cir, împăratul Perşilor.</a:t>
            </a:r>
          </a:p>
          <a:p>
            <a:r>
              <a:rPr lang="vi-VN" sz="1200" dirty="0" smtClean="0"/>
              <a:t> 8 În al doilea an dela venirea lor la Casa lui Dumnezeu la Ierusalim, în luna a doua, Zorobabel, fiul lui Şealtiel, Iosua, fiul lui Ioţadac, cu ceilalţi fraţi ai lor, preoţi şi Leviţi, şi toţi ceice se întorseseră din robie la Ierusalim, s'au pus pe lucru şi au însărcinat pe Leviţii dela douăzeci de ani în sus să vegheze asupra lucrărilor Casei Domnului.</a:t>
            </a:r>
            <a:endParaRPr lang="en-US" sz="1200" dirty="0" smtClean="0"/>
          </a:p>
          <a:p>
            <a:endParaRPr lang="en-US" dirty="0"/>
          </a:p>
        </p:txBody>
      </p:sp>
      <p:sp>
        <p:nvSpPr>
          <p:cNvPr id="4" name="Substituent număr diapozitiv 3"/>
          <p:cNvSpPr>
            <a:spLocks noGrp="1"/>
          </p:cNvSpPr>
          <p:nvPr>
            <p:ph type="sldNum" sz="quarter" idx="10"/>
          </p:nvPr>
        </p:nvSpPr>
        <p:spPr/>
        <p:txBody>
          <a:bodyPr/>
          <a:lstStyle/>
          <a:p>
            <a:fld id="{31873C7A-BFBF-4F40-B534-C11994FCEC8E}" type="slidenum">
              <a:rPr lang="en-US" smtClean="0">
                <a:solidFill>
                  <a:prstClr val="black"/>
                </a:solidFill>
              </a:rPr>
              <a:pPr/>
              <a:t>5</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r>
              <a:rPr lang="vi-VN" sz="1200" kern="1200" baseline="0" dirty="0" smtClean="0">
                <a:solidFill>
                  <a:schemeClr val="tx1"/>
                </a:solidFill>
                <a:latin typeface="+mn-lt"/>
                <a:ea typeface="+mn-ea"/>
                <a:cs typeface="+mn-cs"/>
              </a:rPr>
              <a:t>cuvintele tale au fost ascultate din cea dintîi zi, cînd ţi-ai pus inima ca să înţelegi, şi să te smereşti înaintea Dumnezeului tău, şi tocmai din pricina cuvintelor tale vin eu acum!</a:t>
            </a:r>
          </a:p>
          <a:p>
            <a:pPr rtl="0"/>
            <a:r>
              <a:rPr lang="vi-VN" sz="1200" b="1" kern="1200" baseline="30000" dirty="0" smtClean="0">
                <a:solidFill>
                  <a:schemeClr val="tx1"/>
                </a:solidFill>
                <a:latin typeface="+mn-lt"/>
                <a:ea typeface="+mn-ea"/>
                <a:cs typeface="+mn-cs"/>
              </a:rPr>
              <a:t>13 </a:t>
            </a:r>
            <a:r>
              <a:rPr lang="vi-VN" sz="1200" b="1" kern="1200" baseline="0" dirty="0" smtClean="0">
                <a:solidFill>
                  <a:schemeClr val="tx1"/>
                </a:solidFill>
                <a:latin typeface="+mn-lt"/>
                <a:ea typeface="+mn-ea"/>
                <a:cs typeface="+mn-cs"/>
              </a:rPr>
              <a:t>Dar căpetenia împărăţiei Persiei mi-a stat împotrivă douăzeci şi una de zile; şi iată că Mihail, una din căpeteniile cele mai de seamă, mi-a venit în ajutor, şi am ieşit biruitor acolo lîngă împăraţii Persiei.</a:t>
            </a:r>
          </a:p>
          <a:p>
            <a:endParaRPr lang="en-US" dirty="0"/>
          </a:p>
        </p:txBody>
      </p:sp>
      <p:sp>
        <p:nvSpPr>
          <p:cNvPr id="4" name="Substituent număr diapozitiv 3"/>
          <p:cNvSpPr>
            <a:spLocks noGrp="1"/>
          </p:cNvSpPr>
          <p:nvPr>
            <p:ph type="sldNum" sz="quarter" idx="10"/>
          </p:nvPr>
        </p:nvSpPr>
        <p:spPr/>
        <p:txBody>
          <a:bodyPr/>
          <a:lstStyle/>
          <a:p>
            <a:fld id="{31873C7A-BFBF-4F40-B534-C11994FCEC8E}" type="slidenum">
              <a:rPr lang="en-US" smtClean="0">
                <a:solidFill>
                  <a:prstClr val="black"/>
                </a:solidFill>
              </a:rPr>
              <a:pPr/>
              <a:t>6</a:t>
            </a:fld>
            <a:endParaRPr 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endParaRPr lang="en-US" dirty="0"/>
          </a:p>
        </p:txBody>
      </p:sp>
      <p:sp>
        <p:nvSpPr>
          <p:cNvPr id="4" name="Substituent număr diapozitiv 3"/>
          <p:cNvSpPr>
            <a:spLocks noGrp="1"/>
          </p:cNvSpPr>
          <p:nvPr>
            <p:ph type="sldNum" sz="quarter" idx="10"/>
          </p:nvPr>
        </p:nvSpPr>
        <p:spPr/>
        <p:txBody>
          <a:bodyPr/>
          <a:lstStyle/>
          <a:p>
            <a:fld id="{31873C7A-BFBF-4F40-B534-C11994FCEC8E}" type="slidenum">
              <a:rPr lang="en-US" smtClean="0">
                <a:solidFill>
                  <a:prstClr val="black"/>
                </a:solidFill>
              </a:rPr>
              <a:pPr/>
              <a:t>7</a:t>
            </a:fld>
            <a:endParaRPr 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pPr rtl="0"/>
            <a:r>
              <a:rPr lang="vi-VN" sz="1200" b="0" kern="1200" baseline="30000" dirty="0" smtClean="0">
                <a:solidFill>
                  <a:schemeClr val="tx1"/>
                </a:solidFill>
                <a:latin typeface="+mn-lt"/>
                <a:ea typeface="+mn-ea"/>
                <a:cs typeface="+mn-cs"/>
              </a:rPr>
              <a:t>5 </a:t>
            </a:r>
            <a:r>
              <a:rPr lang="vi-VN" sz="1200" b="0" kern="1200" baseline="0" dirty="0" smtClean="0">
                <a:solidFill>
                  <a:schemeClr val="tx1"/>
                </a:solidFill>
                <a:latin typeface="+mn-lt"/>
                <a:ea typeface="+mn-ea"/>
                <a:cs typeface="+mn-cs"/>
              </a:rPr>
              <a:t>Am ridicat ochii, m'am uitat, şi iată că acolo stătea un om îmbrăcat în haine de in, şi încins la mijloc cu un brîu de aur din Ufaz.</a:t>
            </a:r>
          </a:p>
          <a:p>
            <a:pPr rtl="0"/>
            <a:r>
              <a:rPr lang="vi-VN" sz="1200" b="0" kern="1200" baseline="30000" dirty="0" smtClean="0">
                <a:solidFill>
                  <a:schemeClr val="tx1"/>
                </a:solidFill>
                <a:latin typeface="+mn-lt"/>
                <a:ea typeface="+mn-ea"/>
                <a:cs typeface="+mn-cs"/>
              </a:rPr>
              <a:t>6 </a:t>
            </a:r>
            <a:r>
              <a:rPr lang="vi-VN" sz="1200" b="0" kern="1200" baseline="0" dirty="0" smtClean="0">
                <a:solidFill>
                  <a:schemeClr val="tx1"/>
                </a:solidFill>
                <a:latin typeface="+mn-lt"/>
                <a:ea typeface="+mn-ea"/>
                <a:cs typeface="+mn-cs"/>
              </a:rPr>
              <a:t>Trupul lui era ca o piatră de hrisolit, faţa îi strălucea ca fulgerul şi ochii îi erau nişte flăcări ca de foc; dar braţele şi picioarele semănau cu nişte aramă lustruită, şi glasul lui tuna ca vuietul unei mari mulţimi.</a:t>
            </a:r>
          </a:p>
          <a:p>
            <a:endParaRPr lang="ro-RO"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30000" dirty="0" smtClean="0">
                <a:solidFill>
                  <a:schemeClr val="tx1"/>
                </a:solidFill>
                <a:latin typeface="+mn-lt"/>
                <a:ea typeface="+mn-ea"/>
                <a:cs typeface="+mn-cs"/>
              </a:rPr>
              <a:t>12 </a:t>
            </a:r>
            <a:r>
              <a:rPr lang="en-US" sz="1200" b="1" kern="1200" baseline="0" dirty="0" smtClean="0">
                <a:solidFill>
                  <a:schemeClr val="tx1"/>
                </a:solidFill>
                <a:latin typeface="+mn-lt"/>
                <a:ea typeface="+mn-ea"/>
                <a:cs typeface="+mn-cs"/>
              </a:rPr>
              <a:t>El mi-a </a:t>
            </a:r>
            <a:r>
              <a:rPr lang="en-US" sz="1200" b="1" kern="1200" baseline="0" dirty="0" err="1" smtClean="0">
                <a:solidFill>
                  <a:schemeClr val="tx1"/>
                </a:solidFill>
                <a:latin typeface="+mn-lt"/>
                <a:ea typeface="+mn-ea"/>
                <a:cs typeface="+mn-cs"/>
              </a:rPr>
              <a:t>zis</a:t>
            </a:r>
            <a:r>
              <a:rPr lang="en-US" sz="1200" b="1" kern="1200" baseline="0" dirty="0" smtClean="0">
                <a:solidFill>
                  <a:schemeClr val="tx1"/>
                </a:solidFill>
                <a:latin typeface="+mn-lt"/>
                <a:ea typeface="+mn-ea"/>
                <a:cs typeface="+mn-cs"/>
              </a:rPr>
              <a:t>: „Daniele, nu </a:t>
            </a:r>
            <a:r>
              <a:rPr lang="en-US" sz="1200" b="1" kern="1200" baseline="0" dirty="0" err="1" smtClean="0">
                <a:solidFill>
                  <a:schemeClr val="tx1"/>
                </a:solidFill>
                <a:latin typeface="+mn-lt"/>
                <a:ea typeface="+mn-ea"/>
                <a:cs typeface="+mn-cs"/>
              </a:rPr>
              <a:t>te</a:t>
            </a:r>
            <a:r>
              <a:rPr lang="en-US" sz="1200" b="1" kern="1200" baseline="0" dirty="0" smtClean="0">
                <a:solidFill>
                  <a:schemeClr val="tx1"/>
                </a:solidFill>
                <a:latin typeface="+mn-lt"/>
                <a:ea typeface="+mn-ea"/>
                <a:cs typeface="+mn-cs"/>
              </a:rPr>
              <a:t> </a:t>
            </a:r>
            <a:r>
              <a:rPr lang="en-US" sz="1200" b="1" kern="1200" baseline="0" dirty="0" err="1" smtClean="0">
                <a:solidFill>
                  <a:schemeClr val="tx1"/>
                </a:solidFill>
                <a:latin typeface="+mn-lt"/>
                <a:ea typeface="+mn-ea"/>
                <a:cs typeface="+mn-cs"/>
              </a:rPr>
              <a:t>teme</a:t>
            </a:r>
            <a:r>
              <a:rPr lang="en-US" sz="1200" b="1" kern="1200" baseline="0" dirty="0" smtClean="0">
                <a:solidFill>
                  <a:schemeClr val="tx1"/>
                </a:solidFill>
                <a:latin typeface="+mn-lt"/>
                <a:ea typeface="+mn-ea"/>
                <a:cs typeface="+mn-cs"/>
              </a:rPr>
              <a:t> de </a:t>
            </a:r>
            <a:r>
              <a:rPr lang="en-US" sz="1200" b="1" kern="1200" baseline="0" dirty="0" err="1" smtClean="0">
                <a:solidFill>
                  <a:schemeClr val="tx1"/>
                </a:solidFill>
                <a:latin typeface="+mn-lt"/>
                <a:ea typeface="+mn-ea"/>
                <a:cs typeface="+mn-cs"/>
              </a:rPr>
              <a:t>nimic</a:t>
            </a:r>
            <a:r>
              <a:rPr lang="en-US" sz="1200" b="1" kern="1200" baseline="0" dirty="0" smtClean="0">
                <a:solidFill>
                  <a:schemeClr val="tx1"/>
                </a:solidFill>
                <a:latin typeface="+mn-lt"/>
                <a:ea typeface="+mn-ea"/>
                <a:cs typeface="+mn-cs"/>
              </a:rPr>
              <a:t>!</a:t>
            </a:r>
            <a:r>
              <a:rPr lang="ro-RO" sz="1200" b="1" kern="1200" baseline="0" dirty="0" smtClean="0">
                <a:solidFill>
                  <a:schemeClr val="tx1"/>
                </a:solidFill>
                <a:latin typeface="+mn-lt"/>
                <a:ea typeface="+mn-ea"/>
                <a:cs typeface="+mn-cs"/>
              </a:rPr>
              <a:t> v. 19 </a:t>
            </a:r>
            <a:r>
              <a:rPr lang="vi-VN" sz="1200" kern="1200" baseline="0" dirty="0" smtClean="0">
                <a:solidFill>
                  <a:schemeClr val="tx1"/>
                </a:solidFill>
                <a:latin typeface="+mn-lt"/>
                <a:ea typeface="+mn-ea"/>
                <a:cs typeface="+mn-cs"/>
              </a:rPr>
              <a:t>Pace ţie! Fii tare şi cu inimă!</a:t>
            </a:r>
            <a:endParaRPr lang="vi-VN" sz="1200" b="0" i="0" kern="1200" dirty="0" smtClean="0">
              <a:solidFill>
                <a:schemeClr val="tx1"/>
              </a:solidFill>
              <a:latin typeface="+mn-lt"/>
              <a:ea typeface="+mn-ea"/>
              <a:cs typeface="+mn-cs"/>
            </a:endParaRPr>
          </a:p>
          <a:p>
            <a:endParaRPr lang="en-US" dirty="0"/>
          </a:p>
        </p:txBody>
      </p:sp>
      <p:sp>
        <p:nvSpPr>
          <p:cNvPr id="4" name="Substituent număr diapozitiv 3"/>
          <p:cNvSpPr>
            <a:spLocks noGrp="1"/>
          </p:cNvSpPr>
          <p:nvPr>
            <p:ph type="sldNum" sz="quarter" idx="10"/>
          </p:nvPr>
        </p:nvSpPr>
        <p:spPr/>
        <p:txBody>
          <a:bodyPr/>
          <a:lstStyle/>
          <a:p>
            <a:fld id="{31873C7A-BFBF-4F40-B534-C11994FCEC8E}" type="slidenum">
              <a:rPr lang="en-US" smtClean="0">
                <a:solidFill>
                  <a:prstClr val="black"/>
                </a:solidFill>
              </a:rPr>
              <a:pPr/>
              <a:t>8</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r>
              <a:rPr lang="ro-RO" sz="1200" b="1" kern="1200" baseline="30000" dirty="0" smtClean="0">
                <a:solidFill>
                  <a:schemeClr val="tx1"/>
                </a:solidFill>
                <a:latin typeface="+mn-lt"/>
                <a:ea typeface="+mn-ea"/>
                <a:cs typeface="+mn-cs"/>
              </a:rPr>
              <a:t>Ezechiel </a:t>
            </a:r>
            <a:r>
              <a:rPr lang="ro-RO" sz="1200" b="0" kern="1200" baseline="30000" dirty="0" smtClean="0">
                <a:solidFill>
                  <a:schemeClr val="tx1"/>
                </a:solidFill>
                <a:latin typeface="+mn-lt"/>
                <a:ea typeface="+mn-ea"/>
                <a:cs typeface="+mn-cs"/>
              </a:rPr>
              <a:t>28:</a:t>
            </a:r>
            <a:r>
              <a:rPr lang="vi-VN" sz="1200" b="0" kern="1200" baseline="30000" dirty="0" smtClean="0">
                <a:solidFill>
                  <a:schemeClr val="tx1"/>
                </a:solidFill>
                <a:latin typeface="+mn-lt"/>
                <a:ea typeface="+mn-ea"/>
                <a:cs typeface="+mn-cs"/>
              </a:rPr>
              <a:t> 3 </a:t>
            </a:r>
            <a:r>
              <a:rPr lang="vi-VN" sz="1200" b="0" kern="1200" baseline="0" dirty="0" smtClean="0">
                <a:solidFill>
                  <a:schemeClr val="tx1"/>
                </a:solidFill>
                <a:latin typeface="+mn-lt"/>
                <a:ea typeface="+mn-ea"/>
                <a:cs typeface="+mn-cs"/>
              </a:rPr>
              <a:t>Iată că eşti mai înţelept decît Daniel, nicio taină nu este ascunsă de tine</a:t>
            </a:r>
            <a:r>
              <a:rPr lang="ro-RO" sz="1200" b="0" kern="1200" baseline="0" dirty="0" smtClean="0">
                <a:solidFill>
                  <a:schemeClr val="tx1"/>
                </a:solidFill>
                <a:latin typeface="+mn-lt"/>
                <a:ea typeface="+mn-ea"/>
                <a:cs typeface="+mn-cs"/>
              </a:rPr>
              <a:t>…</a:t>
            </a:r>
            <a:r>
              <a:rPr lang="vi-VN" sz="1200" b="0" kern="1200" baseline="0" dirty="0" smtClean="0">
                <a:solidFill>
                  <a:schemeClr val="tx1"/>
                </a:solidFill>
                <a:latin typeface="+mn-lt"/>
                <a:ea typeface="+mn-ea"/>
                <a:cs typeface="+mn-cs"/>
              </a:rPr>
              <a:t>;</a:t>
            </a:r>
            <a:endParaRPr lang="ro-RO" sz="1200" b="0" kern="1200" baseline="0" dirty="0" smtClean="0">
              <a:solidFill>
                <a:schemeClr val="tx1"/>
              </a:solidFill>
              <a:latin typeface="+mn-lt"/>
              <a:ea typeface="+mn-ea"/>
              <a:cs typeface="+mn-cs"/>
            </a:endParaRPr>
          </a:p>
          <a:p>
            <a:r>
              <a:rPr lang="ro-RO" sz="1200" b="0" kern="1200" baseline="0" dirty="0" smtClean="0">
                <a:solidFill>
                  <a:schemeClr val="tx1"/>
                </a:solidFill>
                <a:latin typeface="+mn-lt"/>
                <a:ea typeface="+mn-ea"/>
                <a:cs typeface="+mn-cs"/>
              </a:rPr>
              <a:t>Ezechiel 14:4 </a:t>
            </a:r>
            <a:r>
              <a:rPr lang="vi-VN" sz="1200" b="0" kern="1200" baseline="30000" dirty="0" smtClean="0">
                <a:solidFill>
                  <a:schemeClr val="tx1"/>
                </a:solidFill>
                <a:latin typeface="+mn-lt"/>
                <a:ea typeface="+mn-ea"/>
                <a:cs typeface="+mn-cs"/>
              </a:rPr>
              <a:t>14 </a:t>
            </a:r>
            <a:r>
              <a:rPr lang="vi-VN" sz="1200" b="0" kern="1200" baseline="0" dirty="0" smtClean="0">
                <a:solidFill>
                  <a:schemeClr val="tx1"/>
                </a:solidFill>
                <a:latin typeface="+mn-lt"/>
                <a:ea typeface="+mn-ea"/>
                <a:cs typeface="+mn-cs"/>
              </a:rPr>
              <a:t>chiar de ar fi în mijlocul ei aceşti trei oameni: Noe, Daniel şi Iov, ei nu şi-ar mîntui decît sufletul lor prin neprihănirea lor, zice Domnul, Dumnezeu.”</a:t>
            </a:r>
            <a:endParaRPr lang="ro-RO" sz="1200" b="0" kern="1200" baseline="0" dirty="0" smtClean="0">
              <a:solidFill>
                <a:schemeClr val="tx1"/>
              </a:solidFill>
              <a:latin typeface="+mn-lt"/>
              <a:ea typeface="+mn-ea"/>
              <a:cs typeface="+mn-cs"/>
            </a:endParaRPr>
          </a:p>
          <a:p>
            <a:endParaRPr lang="ro-RO" sz="1200" b="0" kern="1200" baseline="0" dirty="0" smtClean="0">
              <a:solidFill>
                <a:schemeClr val="tx1"/>
              </a:solidFill>
              <a:latin typeface="+mn-lt"/>
              <a:ea typeface="+mn-ea"/>
              <a:cs typeface="+mn-cs"/>
            </a:endParaRPr>
          </a:p>
          <a:p>
            <a:r>
              <a:rPr lang="vi-VN" sz="1200" b="0" kern="1200" baseline="0" dirty="0" smtClean="0">
                <a:solidFill>
                  <a:schemeClr val="tx1"/>
                </a:solidFill>
                <a:latin typeface="+mn-lt"/>
                <a:ea typeface="+mn-ea"/>
                <a:cs typeface="+mn-cs"/>
              </a:rPr>
              <a:t> Puterile m'au lăsat, coloarea mi s'a schimbat, faţa mi s'a sluţit, şi am pierdut orice vlagă.</a:t>
            </a:r>
          </a:p>
          <a:p>
            <a:pPr rtl="0"/>
            <a:r>
              <a:rPr lang="vi-VN" sz="1200" b="0" kern="1200" baseline="30000" dirty="0" smtClean="0">
                <a:solidFill>
                  <a:schemeClr val="tx1"/>
                </a:solidFill>
                <a:latin typeface="+mn-lt"/>
                <a:ea typeface="+mn-ea"/>
                <a:cs typeface="+mn-cs"/>
              </a:rPr>
              <a:t>9 </a:t>
            </a:r>
            <a:r>
              <a:rPr lang="vi-VN" sz="1200" b="0" kern="1200" baseline="0" dirty="0" smtClean="0">
                <a:solidFill>
                  <a:schemeClr val="tx1"/>
                </a:solidFill>
                <a:latin typeface="+mn-lt"/>
                <a:ea typeface="+mn-ea"/>
                <a:cs typeface="+mn-cs"/>
              </a:rPr>
              <a:t>Am auzit glasul cuvintelor lui; şi pe cînd auzeam glasul cuvintelor lui, am căzut leşinat cu faţa la pămînt.</a:t>
            </a:r>
            <a:r>
              <a:rPr lang="ro-RO" sz="1200" b="0" kern="1200" baseline="0" dirty="0" smtClean="0">
                <a:solidFill>
                  <a:schemeClr val="tx1"/>
                </a:solidFill>
                <a:latin typeface="+mn-lt"/>
                <a:ea typeface="+mn-ea"/>
                <a:cs typeface="+mn-cs"/>
              </a:rPr>
              <a:t> </a:t>
            </a:r>
          </a:p>
          <a:p>
            <a:pPr rtl="0"/>
            <a:r>
              <a:rPr lang="vi-VN" sz="1200" b="0" kern="1200" baseline="30000" dirty="0" smtClean="0">
                <a:solidFill>
                  <a:schemeClr val="tx1"/>
                </a:solidFill>
                <a:latin typeface="+mn-lt"/>
                <a:ea typeface="+mn-ea"/>
                <a:cs typeface="+mn-cs"/>
              </a:rPr>
              <a:t>10 </a:t>
            </a:r>
            <a:r>
              <a:rPr lang="vi-VN" sz="1200" b="0" kern="1200" baseline="0" dirty="0" smtClean="0">
                <a:solidFill>
                  <a:schemeClr val="tx1"/>
                </a:solidFill>
                <a:latin typeface="+mn-lt"/>
                <a:ea typeface="+mn-ea"/>
                <a:cs typeface="+mn-cs"/>
              </a:rPr>
              <a:t>Şi iată că o mînă m'a atins, şi m'a aşezat tremurînd pe genunchii şi mînile mele.</a:t>
            </a:r>
          </a:p>
          <a:p>
            <a:pPr rtl="0"/>
            <a:r>
              <a:rPr lang="vi-VN" sz="1200" b="0" kern="1200" baseline="30000" dirty="0" smtClean="0">
                <a:solidFill>
                  <a:schemeClr val="tx1"/>
                </a:solidFill>
                <a:latin typeface="+mn-lt"/>
                <a:ea typeface="+mn-ea"/>
                <a:cs typeface="+mn-cs"/>
              </a:rPr>
              <a:t>11 </a:t>
            </a:r>
            <a:r>
              <a:rPr lang="vi-VN" sz="1200" b="0" kern="1200" baseline="0" dirty="0" smtClean="0">
                <a:solidFill>
                  <a:schemeClr val="tx1"/>
                </a:solidFill>
                <a:latin typeface="+mn-lt"/>
                <a:ea typeface="+mn-ea"/>
                <a:cs typeface="+mn-cs"/>
              </a:rPr>
              <a:t>Apoi mi-a zis: „Daniele, om prea iubit şi scump, fii cu luare aminte la cuvintele, pe cari ţi le voi spune acum, şi stai în picioare în locul unde eşti; căci acum sînt trimes la tine!” După ce mi-a vorbit astfel, am stătut în picioare tremurînd.</a:t>
            </a:r>
            <a:endParaRPr lang="ro-RO" sz="1200" b="0" kern="1200" baseline="0" dirty="0" smtClean="0">
              <a:solidFill>
                <a:schemeClr val="tx1"/>
              </a:solidFill>
              <a:latin typeface="+mn-lt"/>
              <a:ea typeface="+mn-ea"/>
              <a:cs typeface="+mn-cs"/>
            </a:endParaRPr>
          </a:p>
          <a:p>
            <a:pPr rtl="0"/>
            <a:r>
              <a:rPr lang="vi-VN" sz="1200" b="0" kern="1200" baseline="30000" dirty="0" smtClean="0">
                <a:solidFill>
                  <a:schemeClr val="tx1"/>
                </a:solidFill>
                <a:latin typeface="+mn-lt"/>
                <a:ea typeface="+mn-ea"/>
                <a:cs typeface="+mn-cs"/>
              </a:rPr>
              <a:t>15 </a:t>
            </a:r>
            <a:r>
              <a:rPr lang="vi-VN" sz="1200" b="0" kern="1200" baseline="0" dirty="0" smtClean="0">
                <a:solidFill>
                  <a:schemeClr val="tx1"/>
                </a:solidFill>
                <a:latin typeface="+mn-lt"/>
                <a:ea typeface="+mn-ea"/>
                <a:cs typeface="+mn-cs"/>
              </a:rPr>
              <a:t>Pe cînd îmi spunea el aceste lucruri, eu mi-am plecat ochii în pămînt, şi am tăcut.</a:t>
            </a:r>
          </a:p>
          <a:p>
            <a:pPr rtl="0"/>
            <a:r>
              <a:rPr lang="vi-VN" sz="1200" b="0" kern="1200" baseline="30000" dirty="0" smtClean="0">
                <a:solidFill>
                  <a:schemeClr val="tx1"/>
                </a:solidFill>
                <a:latin typeface="+mn-lt"/>
                <a:ea typeface="+mn-ea"/>
                <a:cs typeface="+mn-cs"/>
              </a:rPr>
              <a:t>16 </a:t>
            </a:r>
            <a:r>
              <a:rPr lang="vi-VN" sz="1200" b="0" kern="1200" baseline="0" dirty="0" smtClean="0">
                <a:solidFill>
                  <a:schemeClr val="tx1"/>
                </a:solidFill>
                <a:latin typeface="+mn-lt"/>
                <a:ea typeface="+mn-ea"/>
                <a:cs typeface="+mn-cs"/>
              </a:rPr>
              <a:t>Şi iată că cineva care avea înfăţişarea copiilor oamenilor, s'a atins de buzele mele. Eu am deschis gura, am vorbit, şi am zis celui ce stătea înaintea mea: „Domnul meu, vedenia aceasta m'a umplut de groază..., şi am pierdut orice putere!</a:t>
            </a:r>
          </a:p>
          <a:p>
            <a:pPr rtl="0"/>
            <a:r>
              <a:rPr lang="vi-VN" sz="1200" b="0" kern="1200" baseline="30000" dirty="0" smtClean="0">
                <a:solidFill>
                  <a:schemeClr val="tx1"/>
                </a:solidFill>
                <a:latin typeface="+mn-lt"/>
                <a:ea typeface="+mn-ea"/>
                <a:cs typeface="+mn-cs"/>
              </a:rPr>
              <a:t>17 </a:t>
            </a:r>
            <a:r>
              <a:rPr lang="vi-VN" sz="1200" b="0" kern="1200" baseline="0" dirty="0" smtClean="0">
                <a:solidFill>
                  <a:schemeClr val="tx1"/>
                </a:solidFill>
                <a:latin typeface="+mn-lt"/>
                <a:ea typeface="+mn-ea"/>
                <a:cs typeface="+mn-cs"/>
              </a:rPr>
              <a:t>Cum ar putea robul domnului meu să vorbească domnului meu? Acum puterile m'au părăsit, şi nu mai am nici suflare!”</a:t>
            </a:r>
          </a:p>
          <a:p>
            <a:pPr rtl="0"/>
            <a:r>
              <a:rPr lang="vi-VN" sz="1200" b="0" kern="1200" baseline="30000" dirty="0" smtClean="0">
                <a:solidFill>
                  <a:schemeClr val="tx1"/>
                </a:solidFill>
                <a:latin typeface="+mn-lt"/>
                <a:ea typeface="+mn-ea"/>
                <a:cs typeface="+mn-cs"/>
              </a:rPr>
              <a:t>18 </a:t>
            </a:r>
            <a:r>
              <a:rPr lang="vi-VN" sz="1200" b="0" kern="1200" baseline="0" dirty="0" smtClean="0">
                <a:solidFill>
                  <a:schemeClr val="tx1"/>
                </a:solidFill>
                <a:latin typeface="+mn-lt"/>
                <a:ea typeface="+mn-ea"/>
                <a:cs typeface="+mn-cs"/>
              </a:rPr>
              <a:t>Atunci cel ce avea înfăţişarea unui om m'a atins din nou, şi m'a întărit.</a:t>
            </a:r>
          </a:p>
          <a:p>
            <a:pPr rtl="0"/>
            <a:endParaRPr lang="ro-RO" sz="1200" b="0" kern="1200" baseline="0" dirty="0" smtClean="0">
              <a:solidFill>
                <a:schemeClr val="tx1"/>
              </a:solidFill>
              <a:latin typeface="+mn-lt"/>
              <a:ea typeface="+mn-ea"/>
              <a:cs typeface="+mn-cs"/>
            </a:endParaRPr>
          </a:p>
          <a:p>
            <a:pPr rtl="0"/>
            <a:endParaRPr lang="vi-VN" sz="1200" b="0" kern="1200" baseline="0" dirty="0" smtClean="0">
              <a:solidFill>
                <a:schemeClr val="tx1"/>
              </a:solidFill>
              <a:latin typeface="+mn-lt"/>
              <a:ea typeface="+mn-ea"/>
              <a:cs typeface="+mn-cs"/>
            </a:endParaRPr>
          </a:p>
          <a:p>
            <a:endParaRPr lang="en-US" dirty="0"/>
          </a:p>
        </p:txBody>
      </p:sp>
      <p:sp>
        <p:nvSpPr>
          <p:cNvPr id="4" name="Substituent număr diapozitiv 3"/>
          <p:cNvSpPr>
            <a:spLocks noGrp="1"/>
          </p:cNvSpPr>
          <p:nvPr>
            <p:ph type="sldNum" sz="quarter" idx="10"/>
          </p:nvPr>
        </p:nvSpPr>
        <p:spPr/>
        <p:txBody>
          <a:bodyPr/>
          <a:lstStyle/>
          <a:p>
            <a:fld id="{31873C7A-BFBF-4F40-B534-C11994FCEC8E}" type="slidenum">
              <a:rPr lang="en-US" smtClean="0">
                <a:solidFill>
                  <a:prstClr val="black"/>
                </a:solidFill>
              </a:rPr>
              <a:pPr/>
              <a:t>10</a:t>
            </a:fld>
            <a:endParaRPr 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r>
              <a:rPr lang="vi-VN" sz="1200" b="0" kern="1200" baseline="0" dirty="0" smtClean="0">
                <a:solidFill>
                  <a:schemeClr val="tx1"/>
                </a:solidFill>
                <a:latin typeface="+mn-lt"/>
                <a:ea typeface="+mn-ea"/>
                <a:cs typeface="+mn-cs"/>
              </a:rPr>
              <a:t>El mi-a zis: </a:t>
            </a:r>
            <a:r>
              <a:rPr lang="vi-VN" sz="1200" b="1" kern="1200" baseline="0" dirty="0" smtClean="0">
                <a:solidFill>
                  <a:schemeClr val="tx1"/>
                </a:solidFill>
                <a:latin typeface="+mn-lt"/>
                <a:ea typeface="+mn-ea"/>
                <a:cs typeface="+mn-cs"/>
              </a:rPr>
              <a:t>„Ştii pentru ce am venit la tine? </a:t>
            </a:r>
            <a:r>
              <a:rPr lang="vi-VN" sz="1200" b="0" kern="1200" baseline="0" dirty="0" smtClean="0">
                <a:solidFill>
                  <a:schemeClr val="tx1"/>
                </a:solidFill>
                <a:latin typeface="+mn-lt"/>
                <a:ea typeface="+mn-ea"/>
                <a:cs typeface="+mn-cs"/>
              </a:rPr>
              <a:t>Acum mă întorc să mă lupt împotriva căpeteniei Persiei; şi cînd voi pleca, iată că va veni căpetenia Greciei!</a:t>
            </a:r>
          </a:p>
          <a:p>
            <a:pPr rtl="0"/>
            <a:r>
              <a:rPr lang="vi-VN" sz="1200" b="0" kern="1200" baseline="30000" dirty="0" smtClean="0">
                <a:solidFill>
                  <a:schemeClr val="tx1"/>
                </a:solidFill>
                <a:latin typeface="+mn-lt"/>
                <a:ea typeface="+mn-ea"/>
                <a:cs typeface="+mn-cs"/>
              </a:rPr>
              <a:t>21 </a:t>
            </a:r>
            <a:r>
              <a:rPr lang="vi-VN" sz="1200" b="0" kern="1200" baseline="0" dirty="0" smtClean="0">
                <a:solidFill>
                  <a:schemeClr val="tx1"/>
                </a:solidFill>
                <a:latin typeface="+mn-lt"/>
                <a:ea typeface="+mn-ea"/>
                <a:cs typeface="+mn-cs"/>
              </a:rPr>
              <a:t>Dar </a:t>
            </a:r>
            <a:r>
              <a:rPr lang="vi-VN" sz="1200" b="1" kern="1200" baseline="0" dirty="0" smtClean="0">
                <a:solidFill>
                  <a:schemeClr val="tx1"/>
                </a:solidFill>
                <a:latin typeface="+mn-lt"/>
                <a:ea typeface="+mn-ea"/>
                <a:cs typeface="+mn-cs"/>
              </a:rPr>
              <a:t>vreau să-ţi fac cunoscut ce este scris în cartea adevărului</a:t>
            </a:r>
            <a:r>
              <a:rPr lang="vi-VN" sz="1200" b="0" kern="1200" baseline="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ro-RO" sz="1200" b="0" kern="1200" baseline="300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o-RO" sz="1200" b="0" kern="1200" baseline="300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vi-VN" sz="1200" b="0" kern="1200" baseline="30000" dirty="0" smtClean="0">
                <a:solidFill>
                  <a:schemeClr val="tx1"/>
                </a:solidFill>
                <a:latin typeface="+mn-lt"/>
                <a:ea typeface="+mn-ea"/>
                <a:cs typeface="+mn-cs"/>
              </a:rPr>
              <a:t>9 </a:t>
            </a:r>
            <a:r>
              <a:rPr lang="vi-VN" sz="1200" b="0" kern="1200" baseline="0" dirty="0" smtClean="0">
                <a:solidFill>
                  <a:schemeClr val="tx1"/>
                </a:solidFill>
                <a:latin typeface="+mn-lt"/>
                <a:ea typeface="+mn-ea"/>
                <a:cs typeface="+mn-cs"/>
              </a:rPr>
              <a:t>Arhanghelul Mihail, cînd se împotrivea diavolului şi se certa cu el pentru trupul lui Moise, n'a îndrăznit să rostească împotriva lui o judecată de ocară, ci doar a zis: „Domnul să te mustre!”</a:t>
            </a:r>
          </a:p>
          <a:p>
            <a:endParaRPr lang="ro-RO"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vi-VN" sz="1200" b="0" kern="1200" baseline="0" dirty="0" smtClean="0">
                <a:solidFill>
                  <a:schemeClr val="tx1"/>
                </a:solidFill>
                <a:latin typeface="+mn-lt"/>
                <a:ea typeface="+mn-ea"/>
                <a:cs typeface="+mn-cs"/>
              </a:rPr>
              <a:t>Nimeni nu mă ajută împotriva acestora, afară de voivodul vostru Mihail.</a:t>
            </a:r>
            <a:r>
              <a:rPr lang="ro-RO" sz="1200" b="0" kern="1200" baseline="0" dirty="0" smtClean="0">
                <a:solidFill>
                  <a:schemeClr val="tx1"/>
                </a:solidFill>
                <a:latin typeface="+mn-lt"/>
                <a:ea typeface="+mn-ea"/>
                <a:cs typeface="+mn-cs"/>
              </a:rPr>
              <a:t> </a:t>
            </a:r>
            <a:r>
              <a:rPr lang="vi-VN" sz="1200" b="1" kern="1200" baseline="30000" dirty="0" smtClean="0">
                <a:solidFill>
                  <a:schemeClr val="tx1"/>
                </a:solidFill>
                <a:latin typeface="+mn-lt"/>
                <a:ea typeface="+mn-ea"/>
                <a:cs typeface="+mn-cs"/>
              </a:rPr>
              <a:t>1 </a:t>
            </a:r>
            <a:r>
              <a:rPr lang="vi-VN" sz="1200" b="1" kern="1200" baseline="0" dirty="0" smtClean="0">
                <a:solidFill>
                  <a:schemeClr val="tx1"/>
                </a:solidFill>
                <a:latin typeface="+mn-lt"/>
                <a:ea typeface="+mn-ea"/>
                <a:cs typeface="+mn-cs"/>
              </a:rPr>
              <a:t>În anul dintîi al lui Dariu, Medul, eram şi eu la el, ca să -l ajut şi să -l sprijinesc.</a:t>
            </a:r>
          </a:p>
          <a:p>
            <a:endParaRPr lang="ro-RO" dirty="0" smtClean="0"/>
          </a:p>
          <a:p>
            <a:endParaRPr lang="en-US" dirty="0"/>
          </a:p>
        </p:txBody>
      </p:sp>
      <p:sp>
        <p:nvSpPr>
          <p:cNvPr id="4" name="Substituent număr diapozitiv 3"/>
          <p:cNvSpPr>
            <a:spLocks noGrp="1"/>
          </p:cNvSpPr>
          <p:nvPr>
            <p:ph type="sldNum" sz="quarter" idx="10"/>
          </p:nvPr>
        </p:nvSpPr>
        <p:spPr/>
        <p:txBody>
          <a:bodyPr/>
          <a:lstStyle/>
          <a:p>
            <a:fld id="{31873C7A-BFBF-4F40-B534-C11994FCEC8E}" type="slidenum">
              <a:rPr lang="en-US" smtClean="0">
                <a:solidFill>
                  <a:prstClr val="black"/>
                </a:solidFill>
              </a:rPr>
              <a:pPr/>
              <a:t>11</a:t>
            </a:fld>
            <a:endParaRPr 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normAutofit/>
          </a:bodyPr>
          <a:lstStyle/>
          <a:p>
            <a:r>
              <a:rPr lang="ro-RO" dirty="0" smtClean="0"/>
              <a:t>cap 10 insistă</a:t>
            </a:r>
            <a:r>
              <a:rPr lang="ro-RO" baseline="0" dirty="0" smtClean="0"/>
              <a:t> pe slăbiciunea lui Daniel, dar si pe întărirea pe care i-o dă Mântuitorul…</a:t>
            </a:r>
          </a:p>
          <a:p>
            <a:r>
              <a:rPr lang="ro-RO" baseline="0" dirty="0" smtClean="0"/>
              <a:t>nu doar Isus a fost ajutat sa-si </a:t>
            </a:r>
            <a:r>
              <a:rPr lang="ro-RO" baseline="0" smtClean="0"/>
              <a:t>poarte crucea…</a:t>
            </a:r>
            <a:endParaRPr lang="en-US" dirty="0"/>
          </a:p>
        </p:txBody>
      </p:sp>
      <p:sp>
        <p:nvSpPr>
          <p:cNvPr id="4" name="Substituent număr diapozitiv 3"/>
          <p:cNvSpPr>
            <a:spLocks noGrp="1"/>
          </p:cNvSpPr>
          <p:nvPr>
            <p:ph type="sldNum" sz="quarter" idx="10"/>
          </p:nvPr>
        </p:nvSpPr>
        <p:spPr/>
        <p:txBody>
          <a:bodyPr/>
          <a:lstStyle/>
          <a:p>
            <a:fld id="{31873C7A-BFBF-4F40-B534-C11994FCEC8E}" type="slidenum">
              <a:rPr lang="en-US" smtClean="0">
                <a:solidFill>
                  <a:prstClr val="black"/>
                </a:solidFill>
              </a:rPr>
              <a:pPr/>
              <a:t>12</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CC7F73C-DADB-4339-92F3-D1135C35590C}" type="datetimeFigureOut">
              <a:rPr lang="en-GB" smtClean="0"/>
              <a:t>28/02/2016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C6E075-791F-4FAB-861D-D2C259CA4E41}" type="slidenum">
              <a:rPr lang="en-GB" smtClean="0"/>
              <a:t>‹#›</a:t>
            </a:fld>
            <a:endParaRPr lang="en-GB"/>
          </a:p>
        </p:txBody>
      </p:sp>
    </p:spTree>
    <p:extLst>
      <p:ext uri="{BB962C8B-B14F-4D97-AF65-F5344CB8AC3E}">
        <p14:creationId xmlns:p14="http://schemas.microsoft.com/office/powerpoint/2010/main" val="1669890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CC7F73C-DADB-4339-92F3-D1135C35590C}" type="datetimeFigureOut">
              <a:rPr lang="en-GB" smtClean="0"/>
              <a:t>28/02/2016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C6E075-791F-4FAB-861D-D2C259CA4E41}" type="slidenum">
              <a:rPr lang="en-GB" smtClean="0"/>
              <a:t>‹#›</a:t>
            </a:fld>
            <a:endParaRPr lang="en-GB"/>
          </a:p>
        </p:txBody>
      </p:sp>
    </p:spTree>
    <p:extLst>
      <p:ext uri="{BB962C8B-B14F-4D97-AF65-F5344CB8AC3E}">
        <p14:creationId xmlns:p14="http://schemas.microsoft.com/office/powerpoint/2010/main" val="4022025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CC7F73C-DADB-4339-92F3-D1135C35590C}" type="datetimeFigureOut">
              <a:rPr lang="en-GB" smtClean="0"/>
              <a:t>28/02/2016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C6E075-791F-4FAB-861D-D2C259CA4E41}" type="slidenum">
              <a:rPr lang="en-GB" smtClean="0"/>
              <a:t>‹#›</a:t>
            </a:fld>
            <a:endParaRPr lang="en-GB"/>
          </a:p>
        </p:txBody>
      </p:sp>
    </p:spTree>
    <p:extLst>
      <p:ext uri="{BB962C8B-B14F-4D97-AF65-F5344CB8AC3E}">
        <p14:creationId xmlns:p14="http://schemas.microsoft.com/office/powerpoint/2010/main" val="1808337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zitiv titlu">
    <p:spTree>
      <p:nvGrpSpPr>
        <p:cNvPr id="1" name=""/>
        <p:cNvGrpSpPr/>
        <p:nvPr/>
      </p:nvGrpSpPr>
      <p:grpSpPr>
        <a:xfrm>
          <a:off x="0" y="0"/>
          <a:ext cx="0" cy="0"/>
          <a:chOff x="0" y="0"/>
          <a:chExt cx="0" cy="0"/>
        </a:xfrm>
      </p:grpSpPr>
      <p:sp>
        <p:nvSpPr>
          <p:cNvPr id="2" name="Titlu 1"/>
          <p:cNvSpPr>
            <a:spLocks noGrp="1"/>
          </p:cNvSpPr>
          <p:nvPr>
            <p:ph type="ctrTitle"/>
          </p:nvPr>
        </p:nvSpPr>
        <p:spPr>
          <a:xfrm>
            <a:off x="685800" y="2130425"/>
            <a:ext cx="7772400" cy="1470025"/>
          </a:xfrm>
        </p:spPr>
        <p:txBody>
          <a:bodyPr/>
          <a:lstStyle/>
          <a:p>
            <a:r>
              <a:rPr lang="ro-RO" smtClean="0"/>
              <a:t>Faceți clic pentru a edita stilul de titlu Coordonator</a:t>
            </a:r>
            <a:endParaRPr lang="en-US"/>
          </a:p>
        </p:txBody>
      </p:sp>
      <p:sp>
        <p:nvSpPr>
          <p:cNvPr id="3" name="Subtitlu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o-RO" smtClean="0"/>
              <a:t>Faceți clic pentru editarea stilului de subtitlu al coordonatorului</a:t>
            </a:r>
            <a:endParaRPr lang="en-US"/>
          </a:p>
        </p:txBody>
      </p:sp>
      <p:sp>
        <p:nvSpPr>
          <p:cNvPr id="4" name="Substituent dată 3"/>
          <p:cNvSpPr>
            <a:spLocks noGrp="1"/>
          </p:cNvSpPr>
          <p:nvPr>
            <p:ph type="dt" sz="half" idx="10"/>
          </p:nvPr>
        </p:nvSpPr>
        <p:spPr/>
        <p:txBody>
          <a:bodyPr/>
          <a:lstStyle/>
          <a:p>
            <a:fld id="{2E500FA2-F8A4-4AA5-A9D1-38EEACE476B2}" type="datetimeFigureOut">
              <a:rPr lang="en-US" smtClean="0">
                <a:solidFill>
                  <a:prstClr val="black">
                    <a:tint val="75000"/>
                  </a:prstClr>
                </a:solidFill>
              </a:rPr>
              <a:pPr/>
              <a:t>2/28/2016</a:t>
            </a:fld>
            <a:endParaRPr lang="en-US">
              <a:solidFill>
                <a:prstClr val="black">
                  <a:tint val="75000"/>
                </a:prstClr>
              </a:solidFill>
            </a:endParaRPr>
          </a:p>
        </p:txBody>
      </p:sp>
      <p:sp>
        <p:nvSpPr>
          <p:cNvPr id="5" name="Substituent subsol 4"/>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p:cNvSpPr>
            <a:spLocks noGrp="1"/>
          </p:cNvSpPr>
          <p:nvPr>
            <p:ph type="sldNum" sz="quarter" idx="12"/>
          </p:nvPr>
        </p:nvSpPr>
        <p:spPr/>
        <p:txBody>
          <a:bodyPr/>
          <a:lstStyle/>
          <a:p>
            <a:fld id="{E55FA24D-14C5-494B-B480-BE3F4683A6E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775535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en-US"/>
          </a:p>
        </p:txBody>
      </p:sp>
      <p:sp>
        <p:nvSpPr>
          <p:cNvPr id="3" name="Substituent conținut 2"/>
          <p:cNvSpPr>
            <a:spLocks noGrp="1"/>
          </p:cNvSpPr>
          <p:nvPr>
            <p:ph idx="1"/>
          </p:nvPr>
        </p:nvSpPr>
        <p:spPr/>
        <p:txBody>
          <a:body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dată 3"/>
          <p:cNvSpPr>
            <a:spLocks noGrp="1"/>
          </p:cNvSpPr>
          <p:nvPr>
            <p:ph type="dt" sz="half" idx="10"/>
          </p:nvPr>
        </p:nvSpPr>
        <p:spPr/>
        <p:txBody>
          <a:bodyPr/>
          <a:lstStyle/>
          <a:p>
            <a:fld id="{2E500FA2-F8A4-4AA5-A9D1-38EEACE476B2}" type="datetimeFigureOut">
              <a:rPr lang="en-US" smtClean="0">
                <a:solidFill>
                  <a:prstClr val="black">
                    <a:tint val="75000"/>
                  </a:prstClr>
                </a:solidFill>
              </a:rPr>
              <a:pPr/>
              <a:t>2/28/2016</a:t>
            </a:fld>
            <a:endParaRPr lang="en-US">
              <a:solidFill>
                <a:prstClr val="black">
                  <a:tint val="75000"/>
                </a:prstClr>
              </a:solidFill>
            </a:endParaRPr>
          </a:p>
        </p:txBody>
      </p:sp>
      <p:sp>
        <p:nvSpPr>
          <p:cNvPr id="5" name="Substituent subsol 4"/>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p:cNvSpPr>
            <a:spLocks noGrp="1"/>
          </p:cNvSpPr>
          <p:nvPr>
            <p:ph type="sldNum" sz="quarter" idx="12"/>
          </p:nvPr>
        </p:nvSpPr>
        <p:spPr/>
        <p:txBody>
          <a:bodyPr/>
          <a:lstStyle/>
          <a:p>
            <a:fld id="{E55FA24D-14C5-494B-B480-BE3F4683A6E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794875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u 1"/>
          <p:cNvSpPr>
            <a:spLocks noGrp="1"/>
          </p:cNvSpPr>
          <p:nvPr>
            <p:ph type="title"/>
          </p:nvPr>
        </p:nvSpPr>
        <p:spPr>
          <a:xfrm>
            <a:off x="722313" y="4406900"/>
            <a:ext cx="7772400" cy="1362075"/>
          </a:xfrm>
        </p:spPr>
        <p:txBody>
          <a:bodyPr anchor="t"/>
          <a:lstStyle>
            <a:lvl1pPr algn="l">
              <a:defRPr sz="4000" b="1" cap="all"/>
            </a:lvl1pPr>
          </a:lstStyle>
          <a:p>
            <a:r>
              <a:rPr lang="ro-RO" smtClean="0"/>
              <a:t>Faceți clic pentru a edita stilul de titlu Coordonator</a:t>
            </a:r>
            <a:endParaRPr lang="en-US"/>
          </a:p>
        </p:txBody>
      </p:sp>
      <p:sp>
        <p:nvSpPr>
          <p:cNvPr id="3" name="Substituent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o-RO" smtClean="0"/>
              <a:t>Faceți clic pentru a edita stilurile de text Coordonator</a:t>
            </a:r>
          </a:p>
        </p:txBody>
      </p:sp>
      <p:sp>
        <p:nvSpPr>
          <p:cNvPr id="4" name="Substituent dată 3"/>
          <p:cNvSpPr>
            <a:spLocks noGrp="1"/>
          </p:cNvSpPr>
          <p:nvPr>
            <p:ph type="dt" sz="half" idx="10"/>
          </p:nvPr>
        </p:nvSpPr>
        <p:spPr/>
        <p:txBody>
          <a:bodyPr/>
          <a:lstStyle/>
          <a:p>
            <a:fld id="{2E500FA2-F8A4-4AA5-A9D1-38EEACE476B2}" type="datetimeFigureOut">
              <a:rPr lang="en-US" smtClean="0">
                <a:solidFill>
                  <a:prstClr val="black">
                    <a:tint val="75000"/>
                  </a:prstClr>
                </a:solidFill>
              </a:rPr>
              <a:pPr/>
              <a:t>2/28/2016</a:t>
            </a:fld>
            <a:endParaRPr lang="en-US">
              <a:solidFill>
                <a:prstClr val="black">
                  <a:tint val="75000"/>
                </a:prstClr>
              </a:solidFill>
            </a:endParaRPr>
          </a:p>
        </p:txBody>
      </p:sp>
      <p:sp>
        <p:nvSpPr>
          <p:cNvPr id="5" name="Substituent subsol 4"/>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p:cNvSpPr>
            <a:spLocks noGrp="1"/>
          </p:cNvSpPr>
          <p:nvPr>
            <p:ph type="sldNum" sz="quarter" idx="12"/>
          </p:nvPr>
        </p:nvSpPr>
        <p:spPr/>
        <p:txBody>
          <a:bodyPr/>
          <a:lstStyle/>
          <a:p>
            <a:fld id="{E55FA24D-14C5-494B-B480-BE3F4683A6E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25279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en-US"/>
          </a:p>
        </p:txBody>
      </p:sp>
      <p:sp>
        <p:nvSpPr>
          <p:cNvPr id="3" name="Substituent conținut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conținut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5" name="Substituent dată 4"/>
          <p:cNvSpPr>
            <a:spLocks noGrp="1"/>
          </p:cNvSpPr>
          <p:nvPr>
            <p:ph type="dt" sz="half" idx="10"/>
          </p:nvPr>
        </p:nvSpPr>
        <p:spPr/>
        <p:txBody>
          <a:bodyPr/>
          <a:lstStyle/>
          <a:p>
            <a:fld id="{2E500FA2-F8A4-4AA5-A9D1-38EEACE476B2}" type="datetimeFigureOut">
              <a:rPr lang="en-US" smtClean="0">
                <a:solidFill>
                  <a:prstClr val="black">
                    <a:tint val="75000"/>
                  </a:prstClr>
                </a:solidFill>
              </a:rPr>
              <a:pPr/>
              <a:t>2/28/2016</a:t>
            </a:fld>
            <a:endParaRPr lang="en-US">
              <a:solidFill>
                <a:prstClr val="black">
                  <a:tint val="75000"/>
                </a:prstClr>
              </a:solidFill>
            </a:endParaRPr>
          </a:p>
        </p:txBody>
      </p:sp>
      <p:sp>
        <p:nvSpPr>
          <p:cNvPr id="6" name="Substituent subsol 5"/>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p:cNvSpPr>
            <a:spLocks noGrp="1"/>
          </p:cNvSpPr>
          <p:nvPr>
            <p:ph type="sldNum" sz="quarter" idx="12"/>
          </p:nvPr>
        </p:nvSpPr>
        <p:spPr/>
        <p:txBody>
          <a:bodyPr/>
          <a:lstStyle/>
          <a:p>
            <a:fld id="{E55FA24D-14C5-494B-B480-BE3F4683A6E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026880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lvl1pPr>
              <a:defRPr/>
            </a:lvl1pPr>
          </a:lstStyle>
          <a:p>
            <a:r>
              <a:rPr lang="ro-RO" smtClean="0"/>
              <a:t>Faceți clic pentru a edita stilul de titlu Coordonator</a:t>
            </a:r>
            <a:endParaRPr lang="en-US"/>
          </a:p>
        </p:txBody>
      </p:sp>
      <p:sp>
        <p:nvSpPr>
          <p:cNvPr id="3" name="Substituent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Faceți clic pentru a edita stilurile de text Coordonator</a:t>
            </a:r>
          </a:p>
        </p:txBody>
      </p:sp>
      <p:sp>
        <p:nvSpPr>
          <p:cNvPr id="4" name="Substituent conținut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5" name="Substituent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Faceți clic pentru a edita stilurile de text Coordonator</a:t>
            </a:r>
          </a:p>
        </p:txBody>
      </p:sp>
      <p:sp>
        <p:nvSpPr>
          <p:cNvPr id="6" name="Substituent conținut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7" name="Substituent dată 6"/>
          <p:cNvSpPr>
            <a:spLocks noGrp="1"/>
          </p:cNvSpPr>
          <p:nvPr>
            <p:ph type="dt" sz="half" idx="10"/>
          </p:nvPr>
        </p:nvSpPr>
        <p:spPr/>
        <p:txBody>
          <a:bodyPr/>
          <a:lstStyle/>
          <a:p>
            <a:fld id="{2E500FA2-F8A4-4AA5-A9D1-38EEACE476B2}" type="datetimeFigureOut">
              <a:rPr lang="en-US" smtClean="0">
                <a:solidFill>
                  <a:prstClr val="black">
                    <a:tint val="75000"/>
                  </a:prstClr>
                </a:solidFill>
              </a:rPr>
              <a:pPr/>
              <a:t>2/28/2016</a:t>
            </a:fld>
            <a:endParaRPr lang="en-US">
              <a:solidFill>
                <a:prstClr val="black">
                  <a:tint val="75000"/>
                </a:prstClr>
              </a:solidFill>
            </a:endParaRPr>
          </a:p>
        </p:txBody>
      </p:sp>
      <p:sp>
        <p:nvSpPr>
          <p:cNvPr id="8" name="Substituent subsol 7"/>
          <p:cNvSpPr>
            <a:spLocks noGrp="1"/>
          </p:cNvSpPr>
          <p:nvPr>
            <p:ph type="ftr" sz="quarter" idx="11"/>
          </p:nvPr>
        </p:nvSpPr>
        <p:spPr/>
        <p:txBody>
          <a:bodyPr/>
          <a:lstStyle/>
          <a:p>
            <a:endParaRPr lang="en-US">
              <a:solidFill>
                <a:prstClr val="black">
                  <a:tint val="75000"/>
                </a:prstClr>
              </a:solidFill>
            </a:endParaRPr>
          </a:p>
        </p:txBody>
      </p:sp>
      <p:sp>
        <p:nvSpPr>
          <p:cNvPr id="9" name="Substituent număr diapozitiv 8"/>
          <p:cNvSpPr>
            <a:spLocks noGrp="1"/>
          </p:cNvSpPr>
          <p:nvPr>
            <p:ph type="sldNum" sz="quarter" idx="12"/>
          </p:nvPr>
        </p:nvSpPr>
        <p:spPr/>
        <p:txBody>
          <a:bodyPr/>
          <a:lstStyle/>
          <a:p>
            <a:fld id="{E55FA24D-14C5-494B-B480-BE3F4683A6E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317222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en-US"/>
          </a:p>
        </p:txBody>
      </p:sp>
      <p:sp>
        <p:nvSpPr>
          <p:cNvPr id="3" name="Substituent dată 2"/>
          <p:cNvSpPr>
            <a:spLocks noGrp="1"/>
          </p:cNvSpPr>
          <p:nvPr>
            <p:ph type="dt" sz="half" idx="10"/>
          </p:nvPr>
        </p:nvSpPr>
        <p:spPr/>
        <p:txBody>
          <a:bodyPr/>
          <a:lstStyle/>
          <a:p>
            <a:fld id="{2E500FA2-F8A4-4AA5-A9D1-38EEACE476B2}" type="datetimeFigureOut">
              <a:rPr lang="en-US" smtClean="0">
                <a:solidFill>
                  <a:prstClr val="black">
                    <a:tint val="75000"/>
                  </a:prstClr>
                </a:solidFill>
              </a:rPr>
              <a:pPr/>
              <a:t>2/28/2016</a:t>
            </a:fld>
            <a:endParaRPr lang="en-US">
              <a:solidFill>
                <a:prstClr val="black">
                  <a:tint val="75000"/>
                </a:prstClr>
              </a:solidFill>
            </a:endParaRPr>
          </a:p>
        </p:txBody>
      </p:sp>
      <p:sp>
        <p:nvSpPr>
          <p:cNvPr id="4" name="Substituent subsol 3"/>
          <p:cNvSpPr>
            <a:spLocks noGrp="1"/>
          </p:cNvSpPr>
          <p:nvPr>
            <p:ph type="ftr" sz="quarter" idx="11"/>
          </p:nvPr>
        </p:nvSpPr>
        <p:spPr/>
        <p:txBody>
          <a:bodyPr/>
          <a:lstStyle/>
          <a:p>
            <a:endParaRPr lang="en-US">
              <a:solidFill>
                <a:prstClr val="black">
                  <a:tint val="75000"/>
                </a:prstClr>
              </a:solidFill>
            </a:endParaRPr>
          </a:p>
        </p:txBody>
      </p:sp>
      <p:sp>
        <p:nvSpPr>
          <p:cNvPr id="5" name="Substituent număr diapozitiv 4"/>
          <p:cNvSpPr>
            <a:spLocks noGrp="1"/>
          </p:cNvSpPr>
          <p:nvPr>
            <p:ph type="sldNum" sz="quarter" idx="12"/>
          </p:nvPr>
        </p:nvSpPr>
        <p:spPr/>
        <p:txBody>
          <a:bodyPr/>
          <a:lstStyle/>
          <a:p>
            <a:fld id="{E55FA24D-14C5-494B-B480-BE3F4683A6E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98773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p:cNvSpPr>
            <a:spLocks noGrp="1"/>
          </p:cNvSpPr>
          <p:nvPr>
            <p:ph type="dt" sz="half" idx="10"/>
          </p:nvPr>
        </p:nvSpPr>
        <p:spPr/>
        <p:txBody>
          <a:bodyPr/>
          <a:lstStyle/>
          <a:p>
            <a:fld id="{2E500FA2-F8A4-4AA5-A9D1-38EEACE476B2}" type="datetimeFigureOut">
              <a:rPr lang="en-US" smtClean="0">
                <a:solidFill>
                  <a:prstClr val="black">
                    <a:tint val="75000"/>
                  </a:prstClr>
                </a:solidFill>
              </a:rPr>
              <a:pPr/>
              <a:t>2/28/2016</a:t>
            </a:fld>
            <a:endParaRPr lang="en-US">
              <a:solidFill>
                <a:prstClr val="black">
                  <a:tint val="75000"/>
                </a:prstClr>
              </a:solidFill>
            </a:endParaRPr>
          </a:p>
        </p:txBody>
      </p:sp>
      <p:sp>
        <p:nvSpPr>
          <p:cNvPr id="3" name="Substituent subsol 2"/>
          <p:cNvSpPr>
            <a:spLocks noGrp="1"/>
          </p:cNvSpPr>
          <p:nvPr>
            <p:ph type="ftr" sz="quarter" idx="11"/>
          </p:nvPr>
        </p:nvSpPr>
        <p:spPr/>
        <p:txBody>
          <a:bodyPr/>
          <a:lstStyle/>
          <a:p>
            <a:endParaRPr lang="en-US">
              <a:solidFill>
                <a:prstClr val="black">
                  <a:tint val="75000"/>
                </a:prstClr>
              </a:solidFill>
            </a:endParaRPr>
          </a:p>
        </p:txBody>
      </p:sp>
      <p:sp>
        <p:nvSpPr>
          <p:cNvPr id="4" name="Substituent număr diapozitiv 3"/>
          <p:cNvSpPr>
            <a:spLocks noGrp="1"/>
          </p:cNvSpPr>
          <p:nvPr>
            <p:ph type="sldNum" sz="quarter" idx="12"/>
          </p:nvPr>
        </p:nvSpPr>
        <p:spPr/>
        <p:txBody>
          <a:bodyPr/>
          <a:lstStyle/>
          <a:p>
            <a:fld id="{E55FA24D-14C5-494B-B480-BE3F4683A6E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447803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457200" y="273050"/>
            <a:ext cx="3008313" cy="1162050"/>
          </a:xfrm>
        </p:spPr>
        <p:txBody>
          <a:bodyPr anchor="b"/>
          <a:lstStyle>
            <a:lvl1pPr algn="l">
              <a:defRPr sz="2000" b="1"/>
            </a:lvl1pPr>
          </a:lstStyle>
          <a:p>
            <a:r>
              <a:rPr lang="ro-RO" smtClean="0"/>
              <a:t>Faceți clic pentru a edita stilul de titlu Coordonator</a:t>
            </a:r>
            <a:endParaRPr lang="en-US"/>
          </a:p>
        </p:txBody>
      </p:sp>
      <p:sp>
        <p:nvSpPr>
          <p:cNvPr id="3" name="Substituent conținut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Faceți clic pentru a edita stilurile de text Coordonator</a:t>
            </a:r>
          </a:p>
        </p:txBody>
      </p:sp>
      <p:sp>
        <p:nvSpPr>
          <p:cNvPr id="5" name="Substituent dată 4"/>
          <p:cNvSpPr>
            <a:spLocks noGrp="1"/>
          </p:cNvSpPr>
          <p:nvPr>
            <p:ph type="dt" sz="half" idx="10"/>
          </p:nvPr>
        </p:nvSpPr>
        <p:spPr/>
        <p:txBody>
          <a:bodyPr/>
          <a:lstStyle/>
          <a:p>
            <a:fld id="{2E500FA2-F8A4-4AA5-A9D1-38EEACE476B2}" type="datetimeFigureOut">
              <a:rPr lang="en-US" smtClean="0">
                <a:solidFill>
                  <a:prstClr val="black">
                    <a:tint val="75000"/>
                  </a:prstClr>
                </a:solidFill>
              </a:rPr>
              <a:pPr/>
              <a:t>2/28/2016</a:t>
            </a:fld>
            <a:endParaRPr lang="en-US">
              <a:solidFill>
                <a:prstClr val="black">
                  <a:tint val="75000"/>
                </a:prstClr>
              </a:solidFill>
            </a:endParaRPr>
          </a:p>
        </p:txBody>
      </p:sp>
      <p:sp>
        <p:nvSpPr>
          <p:cNvPr id="6" name="Substituent subsol 5"/>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p:cNvSpPr>
            <a:spLocks noGrp="1"/>
          </p:cNvSpPr>
          <p:nvPr>
            <p:ph type="sldNum" sz="quarter" idx="12"/>
          </p:nvPr>
        </p:nvSpPr>
        <p:spPr/>
        <p:txBody>
          <a:bodyPr/>
          <a:lstStyle/>
          <a:p>
            <a:fld id="{E55FA24D-14C5-494B-B480-BE3F4683A6E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06863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CC7F73C-DADB-4339-92F3-D1135C35590C}" type="datetimeFigureOut">
              <a:rPr lang="en-GB" smtClean="0"/>
              <a:t>28/02/2016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C6E075-791F-4FAB-861D-D2C259CA4E41}" type="slidenum">
              <a:rPr lang="en-GB" smtClean="0"/>
              <a:t>‹#›</a:t>
            </a:fld>
            <a:endParaRPr lang="en-GB"/>
          </a:p>
        </p:txBody>
      </p:sp>
    </p:spTree>
    <p:extLst>
      <p:ext uri="{BB962C8B-B14F-4D97-AF65-F5344CB8AC3E}">
        <p14:creationId xmlns:p14="http://schemas.microsoft.com/office/powerpoint/2010/main" val="25129322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u 1"/>
          <p:cNvSpPr>
            <a:spLocks noGrp="1"/>
          </p:cNvSpPr>
          <p:nvPr>
            <p:ph type="title"/>
          </p:nvPr>
        </p:nvSpPr>
        <p:spPr>
          <a:xfrm>
            <a:off x="1792288" y="4800600"/>
            <a:ext cx="5486400" cy="566738"/>
          </a:xfrm>
        </p:spPr>
        <p:txBody>
          <a:bodyPr anchor="b"/>
          <a:lstStyle>
            <a:lvl1pPr algn="l">
              <a:defRPr sz="2000" b="1"/>
            </a:lvl1pPr>
          </a:lstStyle>
          <a:p>
            <a:r>
              <a:rPr lang="ro-RO" smtClean="0"/>
              <a:t>Faceți clic pentru a edita stilul de titlu Coordonator</a:t>
            </a:r>
            <a:endParaRPr lang="en-US"/>
          </a:p>
        </p:txBody>
      </p:sp>
      <p:sp>
        <p:nvSpPr>
          <p:cNvPr id="3" name="Substituent i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ubstituent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Faceți clic pentru a edita stilurile de text Coordonator</a:t>
            </a:r>
          </a:p>
        </p:txBody>
      </p:sp>
      <p:sp>
        <p:nvSpPr>
          <p:cNvPr id="5" name="Substituent dată 4"/>
          <p:cNvSpPr>
            <a:spLocks noGrp="1"/>
          </p:cNvSpPr>
          <p:nvPr>
            <p:ph type="dt" sz="half" idx="10"/>
          </p:nvPr>
        </p:nvSpPr>
        <p:spPr/>
        <p:txBody>
          <a:bodyPr/>
          <a:lstStyle/>
          <a:p>
            <a:fld id="{2E500FA2-F8A4-4AA5-A9D1-38EEACE476B2}" type="datetimeFigureOut">
              <a:rPr lang="en-US" smtClean="0">
                <a:solidFill>
                  <a:prstClr val="black">
                    <a:tint val="75000"/>
                  </a:prstClr>
                </a:solidFill>
              </a:rPr>
              <a:pPr/>
              <a:t>2/28/2016</a:t>
            </a:fld>
            <a:endParaRPr lang="en-US">
              <a:solidFill>
                <a:prstClr val="black">
                  <a:tint val="75000"/>
                </a:prstClr>
              </a:solidFill>
            </a:endParaRPr>
          </a:p>
        </p:txBody>
      </p:sp>
      <p:sp>
        <p:nvSpPr>
          <p:cNvPr id="6" name="Substituent subsol 5"/>
          <p:cNvSpPr>
            <a:spLocks noGrp="1"/>
          </p:cNvSpPr>
          <p:nvPr>
            <p:ph type="ftr" sz="quarter" idx="11"/>
          </p:nvPr>
        </p:nvSpPr>
        <p:spPr/>
        <p:txBody>
          <a:bodyPr/>
          <a:lstStyle/>
          <a:p>
            <a:endParaRPr lang="en-US">
              <a:solidFill>
                <a:prstClr val="black">
                  <a:tint val="75000"/>
                </a:prstClr>
              </a:solidFill>
            </a:endParaRPr>
          </a:p>
        </p:txBody>
      </p:sp>
      <p:sp>
        <p:nvSpPr>
          <p:cNvPr id="7" name="Substituent număr diapozitiv 6"/>
          <p:cNvSpPr>
            <a:spLocks noGrp="1"/>
          </p:cNvSpPr>
          <p:nvPr>
            <p:ph type="sldNum" sz="quarter" idx="12"/>
          </p:nvPr>
        </p:nvSpPr>
        <p:spPr/>
        <p:txBody>
          <a:bodyPr/>
          <a:lstStyle/>
          <a:p>
            <a:fld id="{E55FA24D-14C5-494B-B480-BE3F4683A6E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86267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smtClean="0"/>
              <a:t>Faceți clic pentru a edita stilul de titlu Coordonator</a:t>
            </a:r>
            <a:endParaRPr lang="en-US"/>
          </a:p>
        </p:txBody>
      </p:sp>
      <p:sp>
        <p:nvSpPr>
          <p:cNvPr id="3" name="Substituent text vertical 2"/>
          <p:cNvSpPr>
            <a:spLocks noGrp="1"/>
          </p:cNvSpPr>
          <p:nvPr>
            <p:ph type="body" orient="vert" idx="1"/>
          </p:nvPr>
        </p:nvSpPr>
        <p:spPr/>
        <p:txBody>
          <a:bodyPr vert="eaVer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dată 3"/>
          <p:cNvSpPr>
            <a:spLocks noGrp="1"/>
          </p:cNvSpPr>
          <p:nvPr>
            <p:ph type="dt" sz="half" idx="10"/>
          </p:nvPr>
        </p:nvSpPr>
        <p:spPr/>
        <p:txBody>
          <a:bodyPr/>
          <a:lstStyle/>
          <a:p>
            <a:fld id="{2E500FA2-F8A4-4AA5-A9D1-38EEACE476B2}" type="datetimeFigureOut">
              <a:rPr lang="en-US" smtClean="0">
                <a:solidFill>
                  <a:prstClr val="black">
                    <a:tint val="75000"/>
                  </a:prstClr>
                </a:solidFill>
              </a:rPr>
              <a:pPr/>
              <a:t>2/28/2016</a:t>
            </a:fld>
            <a:endParaRPr lang="en-US">
              <a:solidFill>
                <a:prstClr val="black">
                  <a:tint val="75000"/>
                </a:prstClr>
              </a:solidFill>
            </a:endParaRPr>
          </a:p>
        </p:txBody>
      </p:sp>
      <p:sp>
        <p:nvSpPr>
          <p:cNvPr id="5" name="Substituent subsol 4"/>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p:cNvSpPr>
            <a:spLocks noGrp="1"/>
          </p:cNvSpPr>
          <p:nvPr>
            <p:ph type="sldNum" sz="quarter" idx="12"/>
          </p:nvPr>
        </p:nvSpPr>
        <p:spPr/>
        <p:txBody>
          <a:bodyPr/>
          <a:lstStyle/>
          <a:p>
            <a:fld id="{E55FA24D-14C5-494B-B480-BE3F4683A6E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69265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p:cNvSpPr>
            <a:spLocks noGrp="1"/>
          </p:cNvSpPr>
          <p:nvPr>
            <p:ph type="title" orient="vert"/>
          </p:nvPr>
        </p:nvSpPr>
        <p:spPr>
          <a:xfrm>
            <a:off x="6629400" y="274638"/>
            <a:ext cx="2057400" cy="5851525"/>
          </a:xfrm>
        </p:spPr>
        <p:txBody>
          <a:bodyPr vert="eaVert"/>
          <a:lstStyle/>
          <a:p>
            <a:r>
              <a:rPr lang="ro-RO" smtClean="0"/>
              <a:t>Faceți clic pentru a edita stilul de titlu Coordonator</a:t>
            </a:r>
            <a:endParaRPr lang="en-US"/>
          </a:p>
        </p:txBody>
      </p:sp>
      <p:sp>
        <p:nvSpPr>
          <p:cNvPr id="3" name="Substituent text vertical 2"/>
          <p:cNvSpPr>
            <a:spLocks noGrp="1"/>
          </p:cNvSpPr>
          <p:nvPr>
            <p:ph type="body" orient="vert" idx="1"/>
          </p:nvPr>
        </p:nvSpPr>
        <p:spPr>
          <a:xfrm>
            <a:off x="457200" y="274638"/>
            <a:ext cx="6019800" cy="5851525"/>
          </a:xfrm>
        </p:spPr>
        <p:txBody>
          <a:bodyPr vert="eaVert"/>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dată 3"/>
          <p:cNvSpPr>
            <a:spLocks noGrp="1"/>
          </p:cNvSpPr>
          <p:nvPr>
            <p:ph type="dt" sz="half" idx="10"/>
          </p:nvPr>
        </p:nvSpPr>
        <p:spPr/>
        <p:txBody>
          <a:bodyPr/>
          <a:lstStyle/>
          <a:p>
            <a:fld id="{2E500FA2-F8A4-4AA5-A9D1-38EEACE476B2}" type="datetimeFigureOut">
              <a:rPr lang="en-US" smtClean="0">
                <a:solidFill>
                  <a:prstClr val="black">
                    <a:tint val="75000"/>
                  </a:prstClr>
                </a:solidFill>
              </a:rPr>
              <a:pPr/>
              <a:t>2/28/2016</a:t>
            </a:fld>
            <a:endParaRPr lang="en-US">
              <a:solidFill>
                <a:prstClr val="black">
                  <a:tint val="75000"/>
                </a:prstClr>
              </a:solidFill>
            </a:endParaRPr>
          </a:p>
        </p:txBody>
      </p:sp>
      <p:sp>
        <p:nvSpPr>
          <p:cNvPr id="5" name="Substituent subsol 4"/>
          <p:cNvSpPr>
            <a:spLocks noGrp="1"/>
          </p:cNvSpPr>
          <p:nvPr>
            <p:ph type="ftr" sz="quarter" idx="11"/>
          </p:nvPr>
        </p:nvSpPr>
        <p:spPr/>
        <p:txBody>
          <a:bodyPr/>
          <a:lstStyle/>
          <a:p>
            <a:endParaRPr lang="en-US">
              <a:solidFill>
                <a:prstClr val="black">
                  <a:tint val="75000"/>
                </a:prstClr>
              </a:solidFill>
            </a:endParaRPr>
          </a:p>
        </p:txBody>
      </p:sp>
      <p:sp>
        <p:nvSpPr>
          <p:cNvPr id="6" name="Substituent număr diapozitiv 5"/>
          <p:cNvSpPr>
            <a:spLocks noGrp="1"/>
          </p:cNvSpPr>
          <p:nvPr>
            <p:ph type="sldNum" sz="quarter" idx="12"/>
          </p:nvPr>
        </p:nvSpPr>
        <p:spPr/>
        <p:txBody>
          <a:bodyPr/>
          <a:lstStyle/>
          <a:p>
            <a:fld id="{E55FA24D-14C5-494B-B480-BE3F4683A6E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93303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C7F73C-DADB-4339-92F3-D1135C35590C}" type="datetimeFigureOut">
              <a:rPr lang="en-GB" smtClean="0"/>
              <a:t>28/02/2016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0C6E075-791F-4FAB-861D-D2C259CA4E41}" type="slidenum">
              <a:rPr lang="en-GB" smtClean="0"/>
              <a:t>‹#›</a:t>
            </a:fld>
            <a:endParaRPr lang="en-GB"/>
          </a:p>
        </p:txBody>
      </p:sp>
    </p:spTree>
    <p:extLst>
      <p:ext uri="{BB962C8B-B14F-4D97-AF65-F5344CB8AC3E}">
        <p14:creationId xmlns:p14="http://schemas.microsoft.com/office/powerpoint/2010/main" val="2941255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CC7F73C-DADB-4339-92F3-D1135C35590C}" type="datetimeFigureOut">
              <a:rPr lang="en-GB" smtClean="0"/>
              <a:t>28/02/2016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C6E075-791F-4FAB-861D-D2C259CA4E41}" type="slidenum">
              <a:rPr lang="en-GB" smtClean="0"/>
              <a:t>‹#›</a:t>
            </a:fld>
            <a:endParaRPr lang="en-GB"/>
          </a:p>
        </p:txBody>
      </p:sp>
    </p:spTree>
    <p:extLst>
      <p:ext uri="{BB962C8B-B14F-4D97-AF65-F5344CB8AC3E}">
        <p14:creationId xmlns:p14="http://schemas.microsoft.com/office/powerpoint/2010/main" val="3812512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CC7F73C-DADB-4339-92F3-D1135C35590C}" type="datetimeFigureOut">
              <a:rPr lang="en-GB" smtClean="0"/>
              <a:t>28/02/2016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0C6E075-791F-4FAB-861D-D2C259CA4E41}" type="slidenum">
              <a:rPr lang="en-GB" smtClean="0"/>
              <a:t>‹#›</a:t>
            </a:fld>
            <a:endParaRPr lang="en-GB"/>
          </a:p>
        </p:txBody>
      </p:sp>
    </p:spTree>
    <p:extLst>
      <p:ext uri="{BB962C8B-B14F-4D97-AF65-F5344CB8AC3E}">
        <p14:creationId xmlns:p14="http://schemas.microsoft.com/office/powerpoint/2010/main" val="3413790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CC7F73C-DADB-4339-92F3-D1135C35590C}" type="datetimeFigureOut">
              <a:rPr lang="en-GB" smtClean="0"/>
              <a:t>28/02/2016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0C6E075-791F-4FAB-861D-D2C259CA4E41}" type="slidenum">
              <a:rPr lang="en-GB" smtClean="0"/>
              <a:t>‹#›</a:t>
            </a:fld>
            <a:endParaRPr lang="en-GB"/>
          </a:p>
        </p:txBody>
      </p:sp>
    </p:spTree>
    <p:extLst>
      <p:ext uri="{BB962C8B-B14F-4D97-AF65-F5344CB8AC3E}">
        <p14:creationId xmlns:p14="http://schemas.microsoft.com/office/powerpoint/2010/main" val="1404912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C7F73C-DADB-4339-92F3-D1135C35590C}" type="datetimeFigureOut">
              <a:rPr lang="en-GB" smtClean="0"/>
              <a:t>28/02/2016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0C6E075-791F-4FAB-861D-D2C259CA4E41}" type="slidenum">
              <a:rPr lang="en-GB" smtClean="0"/>
              <a:t>‹#›</a:t>
            </a:fld>
            <a:endParaRPr lang="en-GB"/>
          </a:p>
        </p:txBody>
      </p:sp>
    </p:spTree>
    <p:extLst>
      <p:ext uri="{BB962C8B-B14F-4D97-AF65-F5344CB8AC3E}">
        <p14:creationId xmlns:p14="http://schemas.microsoft.com/office/powerpoint/2010/main" val="1802498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C7F73C-DADB-4339-92F3-D1135C35590C}" type="datetimeFigureOut">
              <a:rPr lang="en-GB" smtClean="0"/>
              <a:t>28/02/2016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C6E075-791F-4FAB-861D-D2C259CA4E41}" type="slidenum">
              <a:rPr lang="en-GB" smtClean="0"/>
              <a:t>‹#›</a:t>
            </a:fld>
            <a:endParaRPr lang="en-GB"/>
          </a:p>
        </p:txBody>
      </p:sp>
    </p:spTree>
    <p:extLst>
      <p:ext uri="{BB962C8B-B14F-4D97-AF65-F5344CB8AC3E}">
        <p14:creationId xmlns:p14="http://schemas.microsoft.com/office/powerpoint/2010/main" val="341214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C7F73C-DADB-4339-92F3-D1135C35590C}" type="datetimeFigureOut">
              <a:rPr lang="en-GB" smtClean="0"/>
              <a:t>28/02/2016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0C6E075-791F-4FAB-861D-D2C259CA4E41}" type="slidenum">
              <a:rPr lang="en-GB" smtClean="0"/>
              <a:t>‹#›</a:t>
            </a:fld>
            <a:endParaRPr lang="en-GB"/>
          </a:p>
        </p:txBody>
      </p:sp>
    </p:spTree>
    <p:extLst>
      <p:ext uri="{BB962C8B-B14F-4D97-AF65-F5344CB8AC3E}">
        <p14:creationId xmlns:p14="http://schemas.microsoft.com/office/powerpoint/2010/main" val="3414309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C7F73C-DADB-4339-92F3-D1135C35590C}" type="datetimeFigureOut">
              <a:rPr lang="en-GB" smtClean="0"/>
              <a:t>28/02/2016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C6E075-791F-4FAB-861D-D2C259CA4E41}" type="slidenum">
              <a:rPr lang="en-GB" smtClean="0"/>
              <a:t>‹#›</a:t>
            </a:fld>
            <a:endParaRPr lang="en-GB"/>
          </a:p>
        </p:txBody>
      </p:sp>
    </p:spTree>
    <p:extLst>
      <p:ext uri="{BB962C8B-B14F-4D97-AF65-F5344CB8AC3E}">
        <p14:creationId xmlns:p14="http://schemas.microsoft.com/office/powerpoint/2010/main" val="174416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ubstituent titl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o-RO" smtClean="0"/>
              <a:t>Faceți clic pentru a edita stilul de titlu Coordonator</a:t>
            </a:r>
            <a:endParaRPr lang="en-US"/>
          </a:p>
        </p:txBody>
      </p:sp>
      <p:sp>
        <p:nvSpPr>
          <p:cNvPr id="3" name="Substituent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o-RO" smtClean="0"/>
              <a:t>Faceți clic pentru a edita stilurile de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Substituent dată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500FA2-F8A4-4AA5-A9D1-38EEACE476B2}" type="datetimeFigureOut">
              <a:rPr lang="en-US" smtClean="0">
                <a:solidFill>
                  <a:prstClr val="black">
                    <a:tint val="75000"/>
                  </a:prstClr>
                </a:solidFill>
              </a:rPr>
              <a:pPr/>
              <a:t>2/28/2016</a:t>
            </a:fld>
            <a:endParaRPr lang="en-US">
              <a:solidFill>
                <a:prstClr val="black">
                  <a:tint val="75000"/>
                </a:prstClr>
              </a:solidFill>
            </a:endParaRPr>
          </a:p>
        </p:txBody>
      </p:sp>
      <p:sp>
        <p:nvSpPr>
          <p:cNvPr id="5" name="Substituent subsol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ubstituent număr diapozitiv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5FA24D-14C5-494B-B480-BE3F4683A6E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13727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ctrTitle"/>
          </p:nvPr>
        </p:nvSpPr>
        <p:spPr>
          <a:xfrm>
            <a:off x="755576" y="980728"/>
            <a:ext cx="7772400" cy="3990305"/>
          </a:xfrm>
        </p:spPr>
        <p:txBody>
          <a:bodyPr/>
          <a:lstStyle/>
          <a:p>
            <a:r>
              <a:rPr lang="ro-RO" i="1" dirty="0" smtClean="0">
                <a:latin typeface="Times New Roman" pitchFamily="18" charset="0"/>
                <a:cs typeface="Times New Roman" pitchFamily="18" charset="0"/>
              </a:rPr>
              <a:t>Daniel cap. 10</a:t>
            </a:r>
            <a:br>
              <a:rPr lang="ro-RO" i="1"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ro-RO" dirty="0" smtClean="0">
                <a:latin typeface="Times New Roman" pitchFamily="18" charset="0"/>
                <a:cs typeface="Times New Roman" pitchFamily="18" charset="0"/>
              </a:rPr>
              <a:t>Introducere </a:t>
            </a:r>
            <a:br>
              <a:rPr lang="ro-RO" dirty="0" smtClean="0">
                <a:latin typeface="Times New Roman" pitchFamily="18" charset="0"/>
                <a:cs typeface="Times New Roman" pitchFamily="18" charset="0"/>
              </a:rPr>
            </a:br>
            <a:r>
              <a:rPr lang="ro-RO" dirty="0" smtClean="0">
                <a:latin typeface="Times New Roman" pitchFamily="18" charset="0"/>
                <a:cs typeface="Times New Roman" pitchFamily="18" charset="0"/>
              </a:rPr>
              <a:t>în ultima profeție</a:t>
            </a:r>
            <a:br>
              <a:rPr lang="ro-RO" dirty="0" smtClean="0">
                <a:latin typeface="Times New Roman" pitchFamily="18" charset="0"/>
                <a:cs typeface="Times New Roman" pitchFamily="18" charset="0"/>
              </a:rPr>
            </a:br>
            <a:r>
              <a:rPr lang="ro-RO" dirty="0" smtClean="0">
                <a:latin typeface="Times New Roman" pitchFamily="18" charset="0"/>
                <a:cs typeface="Times New Roman" pitchFamily="18" charset="0"/>
              </a:rPr>
              <a:t> (cap 10-12)</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9597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dirty="0" smtClean="0"/>
              <a:t>Daniel</a:t>
            </a:r>
            <a:endParaRPr lang="en-US" dirty="0"/>
          </a:p>
        </p:txBody>
      </p:sp>
      <p:sp>
        <p:nvSpPr>
          <p:cNvPr id="3" name="Substituent conținut 2"/>
          <p:cNvSpPr>
            <a:spLocks noGrp="1"/>
          </p:cNvSpPr>
          <p:nvPr>
            <p:ph idx="1"/>
          </p:nvPr>
        </p:nvSpPr>
        <p:spPr>
          <a:xfrm>
            <a:off x="457200" y="1340768"/>
            <a:ext cx="8229600" cy="5040560"/>
          </a:xfrm>
        </p:spPr>
        <p:txBody>
          <a:bodyPr/>
          <a:lstStyle/>
          <a:p>
            <a:r>
              <a:rPr lang="ro-RO" dirty="0" smtClean="0"/>
              <a:t>cel înțelept și neprihănit</a:t>
            </a:r>
          </a:p>
          <a:p>
            <a:r>
              <a:rPr lang="en-US" dirty="0" smtClean="0"/>
              <a:t> </a:t>
            </a:r>
            <a:r>
              <a:rPr lang="ro-RO" dirty="0" smtClean="0"/>
              <a:t>”</a:t>
            </a:r>
            <a:r>
              <a:rPr lang="en-US" dirty="0" err="1" smtClean="0"/>
              <a:t>om</a:t>
            </a:r>
            <a:r>
              <a:rPr lang="en-US" dirty="0" smtClean="0"/>
              <a:t> </a:t>
            </a:r>
            <a:r>
              <a:rPr lang="en-US" dirty="0" err="1" smtClean="0"/>
              <a:t>prea</a:t>
            </a:r>
            <a:r>
              <a:rPr lang="en-US" dirty="0" smtClean="0"/>
              <a:t> </a:t>
            </a:r>
            <a:r>
              <a:rPr lang="en-US" dirty="0" err="1" smtClean="0"/>
              <a:t>iubit</a:t>
            </a:r>
            <a:r>
              <a:rPr lang="en-US" dirty="0" smtClean="0"/>
              <a:t> </a:t>
            </a:r>
            <a:r>
              <a:rPr lang="en-US" dirty="0" err="1" smtClean="0"/>
              <a:t>şi</a:t>
            </a:r>
            <a:r>
              <a:rPr lang="en-US" dirty="0" smtClean="0"/>
              <a:t> </a:t>
            </a:r>
            <a:r>
              <a:rPr lang="en-US" dirty="0" err="1" smtClean="0"/>
              <a:t>scump</a:t>
            </a:r>
            <a:r>
              <a:rPr lang="ro-RO" dirty="0" smtClean="0"/>
              <a:t>”</a:t>
            </a:r>
          </a:p>
          <a:p>
            <a:r>
              <a:rPr lang="ro-RO" dirty="0" smtClean="0"/>
              <a:t>preot, mijlocitor</a:t>
            </a:r>
          </a:p>
          <a:p>
            <a:r>
              <a:rPr lang="ro-RO" dirty="0" smtClean="0"/>
              <a:t>descifrează vise, primește revelații, comunică cu îngerii</a:t>
            </a:r>
          </a:p>
          <a:p>
            <a:r>
              <a:rPr lang="ro-RO" dirty="0" smtClean="0"/>
              <a:t>îngrozit, leșinat, fără glas: necesită încurajare / resuscitare</a:t>
            </a:r>
          </a:p>
          <a:p>
            <a:r>
              <a:rPr lang="ro-RO" dirty="0" smtClean="0"/>
              <a:t>pion esențial în derularea și descoperirea planurilor divine</a:t>
            </a:r>
            <a:endParaRPr lang="en-US" dirty="0"/>
          </a:p>
        </p:txBody>
      </p:sp>
    </p:spTree>
    <p:extLst>
      <p:ext uri="{BB962C8B-B14F-4D97-AF65-F5344CB8AC3E}">
        <p14:creationId xmlns:p14="http://schemas.microsoft.com/office/powerpoint/2010/main" val="1038116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dirty="0" smtClean="0"/>
              <a:t>De ce? </a:t>
            </a:r>
            <a:endParaRPr lang="en-US" dirty="0"/>
          </a:p>
        </p:txBody>
      </p:sp>
      <p:sp>
        <p:nvSpPr>
          <p:cNvPr id="3" name="Substituent conținut 2"/>
          <p:cNvSpPr>
            <a:spLocks noGrp="1"/>
          </p:cNvSpPr>
          <p:nvPr>
            <p:ph idx="1"/>
          </p:nvPr>
        </p:nvSpPr>
        <p:spPr>
          <a:xfrm>
            <a:off x="457200" y="1600200"/>
            <a:ext cx="6347048" cy="4853135"/>
          </a:xfrm>
        </p:spPr>
        <p:txBody>
          <a:bodyPr/>
          <a:lstStyle/>
          <a:p>
            <a:r>
              <a:rPr lang="ro-RO" dirty="0" smtClean="0"/>
              <a:t>însemnătatea luptei spirituale</a:t>
            </a:r>
          </a:p>
          <a:p>
            <a:pPr lvl="1"/>
            <a:r>
              <a:rPr lang="ro-RO" dirty="0" smtClean="0"/>
              <a:t>o dispută a argumentelor</a:t>
            </a:r>
          </a:p>
          <a:p>
            <a:pPr lvl="1"/>
            <a:r>
              <a:rPr lang="ro-RO" dirty="0" smtClean="0"/>
              <a:t>greutatea credinței, mijlocirii</a:t>
            </a:r>
          </a:p>
          <a:p>
            <a:pPr lvl="2"/>
            <a:r>
              <a:rPr lang="ro-RO" dirty="0" smtClean="0"/>
              <a:t>șovăirea poporului (21 ani)</a:t>
            </a:r>
          </a:p>
          <a:p>
            <a:pPr lvl="2"/>
            <a:r>
              <a:rPr lang="ro-RO" dirty="0" smtClean="0"/>
              <a:t>postul lui Daniel (21 zile)</a:t>
            </a:r>
          </a:p>
          <a:p>
            <a:pPr lvl="2"/>
            <a:endParaRPr lang="ro-RO" dirty="0" smtClean="0"/>
          </a:p>
          <a:p>
            <a:pPr lvl="1"/>
            <a:r>
              <a:rPr lang="ro-RO" dirty="0" smtClean="0"/>
              <a:t>rolul omului în acest război</a:t>
            </a:r>
          </a:p>
          <a:p>
            <a:pPr lvl="2"/>
            <a:r>
              <a:rPr lang="ro-RO" dirty="0" smtClean="0"/>
              <a:t>discernământ </a:t>
            </a:r>
            <a:r>
              <a:rPr lang="ro-RO" i="1" dirty="0" smtClean="0"/>
              <a:t>(”să-ti fac cunoscut”)</a:t>
            </a:r>
          </a:p>
          <a:p>
            <a:pPr lvl="2"/>
            <a:r>
              <a:rPr lang="ro-RO" dirty="0" smtClean="0"/>
              <a:t>dăruire, curăție </a:t>
            </a:r>
          </a:p>
          <a:p>
            <a:pPr lvl="2">
              <a:buNone/>
            </a:pPr>
            <a:r>
              <a:rPr lang="ro-RO" dirty="0" smtClean="0"/>
              <a:t>(</a:t>
            </a:r>
            <a:r>
              <a:rPr lang="ro-RO" i="1" dirty="0" smtClean="0"/>
              <a:t>rugăciunea fierbinte a celui neprihănit)</a:t>
            </a:r>
          </a:p>
          <a:p>
            <a:pPr lvl="2"/>
            <a:endParaRPr lang="ro-RO" dirty="0" smtClean="0"/>
          </a:p>
          <a:p>
            <a:pPr lvl="1"/>
            <a:endParaRPr lang="en-US" dirty="0"/>
          </a:p>
        </p:txBody>
      </p:sp>
      <p:sp>
        <p:nvSpPr>
          <p:cNvPr id="34818" name="AutoShape 2" descr="Imagini pentru balan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4820" name="AutoShape 4" descr="Imagini pentru balan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4822" name="AutoShape 6" descr="Imagini pentru balan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pic>
        <p:nvPicPr>
          <p:cNvPr id="34823" name="Picture 7"/>
          <p:cNvPicPr>
            <a:picLocks noChangeAspect="1" noChangeArrowheads="1"/>
          </p:cNvPicPr>
          <p:nvPr/>
        </p:nvPicPr>
        <p:blipFill>
          <a:blip r:embed="rId3" cstate="print"/>
          <a:srcRect/>
          <a:stretch>
            <a:fillRect/>
          </a:stretch>
        </p:blipFill>
        <p:spPr bwMode="auto">
          <a:xfrm>
            <a:off x="6516216" y="4149080"/>
            <a:ext cx="2627784" cy="2016224"/>
          </a:xfrm>
          <a:prstGeom prst="rect">
            <a:avLst/>
          </a:prstGeom>
          <a:noFill/>
          <a:ln w="9525">
            <a:noFill/>
            <a:miter lim="800000"/>
            <a:headEnd/>
            <a:tailEnd/>
          </a:ln>
          <a:effectLst/>
        </p:spPr>
      </p:pic>
      <p:pic>
        <p:nvPicPr>
          <p:cNvPr id="34825" name="Picture 9" descr="http://www.lucifereffect.com/pix/lucifer-michael.jpg"/>
          <p:cNvPicPr>
            <a:picLocks noChangeAspect="1" noChangeArrowheads="1"/>
          </p:cNvPicPr>
          <p:nvPr/>
        </p:nvPicPr>
        <p:blipFill>
          <a:blip r:embed="rId4" cstate="print"/>
          <a:srcRect/>
          <a:stretch>
            <a:fillRect/>
          </a:stretch>
        </p:blipFill>
        <p:spPr bwMode="auto">
          <a:xfrm>
            <a:off x="6360199" y="1268760"/>
            <a:ext cx="2205033" cy="2646041"/>
          </a:xfrm>
          <a:prstGeom prst="rect">
            <a:avLst/>
          </a:prstGeom>
          <a:noFill/>
        </p:spPr>
      </p:pic>
    </p:spTree>
    <p:extLst>
      <p:ext uri="{BB962C8B-B14F-4D97-AF65-F5344CB8AC3E}">
        <p14:creationId xmlns:p14="http://schemas.microsoft.com/office/powerpoint/2010/main" val="2287949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ox(in)">
                                      <p:cBhvr>
                                        <p:cTn id="20" dur="500"/>
                                        <p:tgtEl>
                                          <p:spTgt spid="3">
                                            <p:txEl>
                                              <p:pRg st="3" end="3"/>
                                            </p:txEl>
                                          </p:spTgt>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ox(in)">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box(in)">
                                      <p:cBhvr>
                                        <p:cTn id="28" dur="500"/>
                                        <p:tgtEl>
                                          <p:spTgt spid="3">
                                            <p:txEl>
                                              <p:pRg st="6" end="6"/>
                                            </p:txEl>
                                          </p:spTgt>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box(in)">
                                      <p:cBhvr>
                                        <p:cTn id="31" dur="500"/>
                                        <p:tgtEl>
                                          <p:spTgt spid="3">
                                            <p:txEl>
                                              <p:pRg st="7" end="7"/>
                                            </p:txEl>
                                          </p:spTgt>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box(in)">
                                      <p:cBhvr>
                                        <p:cTn id="34" dur="500"/>
                                        <p:tgtEl>
                                          <p:spTgt spid="3">
                                            <p:txEl>
                                              <p:pRg st="8" end="8"/>
                                            </p:txEl>
                                          </p:spTgt>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box(in)">
                                      <p:cBhvr>
                                        <p:cTn id="3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normAutofit/>
          </a:bodyPr>
          <a:lstStyle/>
          <a:p>
            <a:pPr algn="ctr">
              <a:buNone/>
            </a:pPr>
            <a:r>
              <a:rPr lang="ro-RO" sz="4800" dirty="0" smtClean="0"/>
              <a:t>In ciuda </a:t>
            </a:r>
            <a:r>
              <a:rPr lang="ro-RO" sz="4800" b="1" dirty="0" smtClean="0"/>
              <a:t>slăbiciunii</a:t>
            </a:r>
            <a:r>
              <a:rPr lang="ro-RO" sz="4800" dirty="0" smtClean="0"/>
              <a:t> sale umane, </a:t>
            </a:r>
          </a:p>
          <a:p>
            <a:pPr algn="ctr">
              <a:buNone/>
            </a:pPr>
            <a:r>
              <a:rPr lang="ro-RO" sz="4800" dirty="0" smtClean="0"/>
              <a:t>Daniel joacă </a:t>
            </a:r>
          </a:p>
          <a:p>
            <a:pPr algn="ctr">
              <a:buNone/>
            </a:pPr>
            <a:r>
              <a:rPr lang="ro-RO" sz="4800" dirty="0" smtClean="0"/>
              <a:t>un </a:t>
            </a:r>
            <a:r>
              <a:rPr lang="ro-RO" sz="4800" b="1" dirty="0" smtClean="0"/>
              <a:t>rol esențial </a:t>
            </a:r>
          </a:p>
          <a:p>
            <a:pPr algn="ctr">
              <a:buNone/>
            </a:pPr>
            <a:r>
              <a:rPr lang="ro-RO" sz="4800" dirty="0" smtClean="0"/>
              <a:t>în războiul spiritual</a:t>
            </a:r>
            <a:endParaRPr lang="en-US" sz="4800" dirty="0"/>
          </a:p>
        </p:txBody>
      </p:sp>
    </p:spTree>
    <p:extLst>
      <p:ext uri="{BB962C8B-B14F-4D97-AF65-F5344CB8AC3E}">
        <p14:creationId xmlns:p14="http://schemas.microsoft.com/office/powerpoint/2010/main" val="31557104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003682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0886"/>
            <a:ext cx="7772400" cy="1470025"/>
          </a:xfrm>
        </p:spPr>
        <p:txBody>
          <a:bodyPr/>
          <a:lstStyle/>
          <a:p>
            <a:r>
              <a:rPr lang="en-GB" dirty="0" smtClean="0"/>
              <a:t>DANIEL 10</a:t>
            </a:r>
            <a:endParaRPr lang="en-GB" dirty="0"/>
          </a:p>
        </p:txBody>
      </p:sp>
      <p:sp>
        <p:nvSpPr>
          <p:cNvPr id="4" name="TextBox 3"/>
          <p:cNvSpPr txBox="1"/>
          <p:nvPr/>
        </p:nvSpPr>
        <p:spPr>
          <a:xfrm>
            <a:off x="152400" y="1779615"/>
            <a:ext cx="4746299" cy="830997"/>
          </a:xfrm>
          <a:prstGeom prst="rect">
            <a:avLst/>
          </a:prstGeom>
          <a:noFill/>
        </p:spPr>
        <p:txBody>
          <a:bodyPr wrap="none" rtlCol="0">
            <a:spAutoFit/>
          </a:bodyPr>
          <a:lstStyle/>
          <a:p>
            <a:r>
              <a:rPr lang="ro-RO" dirty="0">
                <a:solidFill>
                  <a:prstClr val="black"/>
                </a:solidFill>
              </a:rPr>
              <a:t>   </a:t>
            </a:r>
            <a:r>
              <a:rPr lang="en-GB" sz="2400" dirty="0">
                <a:solidFill>
                  <a:prstClr val="black"/>
                </a:solidFill>
              </a:rPr>
              <a:t>Ce </a:t>
            </a:r>
            <a:r>
              <a:rPr lang="en-GB" sz="2400" dirty="0" err="1">
                <a:solidFill>
                  <a:prstClr val="black"/>
                </a:solidFill>
              </a:rPr>
              <a:t>putem</a:t>
            </a:r>
            <a:r>
              <a:rPr lang="en-GB" sz="2400" dirty="0">
                <a:solidFill>
                  <a:prstClr val="black"/>
                </a:solidFill>
              </a:rPr>
              <a:t> </a:t>
            </a:r>
            <a:r>
              <a:rPr lang="en-GB" sz="2400" dirty="0" err="1">
                <a:solidFill>
                  <a:prstClr val="black"/>
                </a:solidFill>
              </a:rPr>
              <a:t>transfera</a:t>
            </a:r>
            <a:r>
              <a:rPr lang="en-GB" sz="2400" dirty="0">
                <a:solidFill>
                  <a:prstClr val="black"/>
                </a:solidFill>
              </a:rPr>
              <a:t> </a:t>
            </a:r>
            <a:r>
              <a:rPr lang="ro-RO" sz="2400" dirty="0">
                <a:solidFill>
                  <a:prstClr val="black"/>
                </a:solidFill>
              </a:rPr>
              <a:t>pentru </a:t>
            </a:r>
            <a:r>
              <a:rPr lang="en-GB" sz="2400" dirty="0" err="1">
                <a:solidFill>
                  <a:prstClr val="black"/>
                </a:solidFill>
              </a:rPr>
              <a:t>azi</a:t>
            </a:r>
            <a:r>
              <a:rPr lang="ro-RO" sz="2400" dirty="0">
                <a:solidFill>
                  <a:prstClr val="black"/>
                </a:solidFill>
              </a:rPr>
              <a:t> și ce </a:t>
            </a:r>
          </a:p>
          <a:p>
            <a:r>
              <a:rPr lang="ro-RO" sz="2400" dirty="0">
                <a:solidFill>
                  <a:prstClr val="black"/>
                </a:solidFill>
              </a:rPr>
              <a:t> </a:t>
            </a:r>
            <a:r>
              <a:rPr lang="ro-RO" sz="2400" dirty="0">
                <a:solidFill>
                  <a:prstClr val="black"/>
                </a:solidFill>
              </a:rPr>
              <a:t> s-a schimbat în ultimii 2500 de ani</a:t>
            </a:r>
            <a:r>
              <a:rPr lang="en-GB" sz="2400" dirty="0">
                <a:solidFill>
                  <a:prstClr val="black"/>
                </a:solidFill>
              </a:rPr>
              <a:t>?</a:t>
            </a:r>
            <a:endParaRPr lang="en-GB" sz="2400" dirty="0">
              <a:solidFill>
                <a:prstClr val="black"/>
              </a:solidFill>
            </a:endParaRPr>
          </a:p>
        </p:txBody>
      </p:sp>
      <p:sp>
        <p:nvSpPr>
          <p:cNvPr id="5" name="TextBox 4"/>
          <p:cNvSpPr txBox="1"/>
          <p:nvPr/>
        </p:nvSpPr>
        <p:spPr>
          <a:xfrm>
            <a:off x="5256094" y="1787879"/>
            <a:ext cx="3529171" cy="584775"/>
          </a:xfrm>
          <a:prstGeom prst="rect">
            <a:avLst/>
          </a:prstGeom>
          <a:noFill/>
        </p:spPr>
        <p:txBody>
          <a:bodyPr wrap="none" rtlCol="0">
            <a:spAutoFit/>
          </a:bodyPr>
          <a:lstStyle/>
          <a:p>
            <a:r>
              <a:rPr lang="ro-RO" sz="3200" dirty="0">
                <a:solidFill>
                  <a:prstClr val="black"/>
                </a:solidFill>
              </a:rPr>
              <a:t>Trei lecții pentru noi</a:t>
            </a:r>
            <a:endParaRPr lang="en-GB" sz="3200" dirty="0">
              <a:solidFill>
                <a:prstClr val="black"/>
              </a:solidFill>
            </a:endParaRPr>
          </a:p>
        </p:txBody>
      </p:sp>
      <p:sp>
        <p:nvSpPr>
          <p:cNvPr id="6" name="TextBox 5"/>
          <p:cNvSpPr txBox="1"/>
          <p:nvPr/>
        </p:nvSpPr>
        <p:spPr>
          <a:xfrm>
            <a:off x="228600" y="3147536"/>
            <a:ext cx="4337534" cy="2523768"/>
          </a:xfrm>
          <a:prstGeom prst="rect">
            <a:avLst/>
          </a:prstGeom>
          <a:noFill/>
        </p:spPr>
        <p:txBody>
          <a:bodyPr wrap="none" rtlCol="0">
            <a:spAutoFit/>
          </a:bodyPr>
          <a:lstStyle/>
          <a:p>
            <a:pPr marL="285750" indent="-285750">
              <a:buFont typeface="Arial" panose="020B0604020202020204" pitchFamily="34" charset="0"/>
              <a:buChar char="•"/>
            </a:pPr>
            <a:r>
              <a:rPr lang="ro-RO" sz="2800" dirty="0">
                <a:solidFill>
                  <a:prstClr val="black"/>
                </a:solidFill>
              </a:rPr>
              <a:t>Hristos</a:t>
            </a:r>
          </a:p>
          <a:p>
            <a:pPr marL="285750" indent="-285750">
              <a:buFont typeface="Arial" panose="020B0604020202020204" pitchFamily="34" charset="0"/>
              <a:buChar char="•"/>
            </a:pPr>
            <a:r>
              <a:rPr lang="ro-RO" sz="2800" dirty="0">
                <a:solidFill>
                  <a:prstClr val="black"/>
                </a:solidFill>
              </a:rPr>
              <a:t>Căpeteniile</a:t>
            </a:r>
          </a:p>
          <a:p>
            <a:pPr marL="285750" indent="-285750">
              <a:buFont typeface="Arial" panose="020B0604020202020204" pitchFamily="34" charset="0"/>
              <a:buChar char="•"/>
            </a:pPr>
            <a:r>
              <a:rPr lang="ro-RO" sz="2800" dirty="0">
                <a:solidFill>
                  <a:prstClr val="black"/>
                </a:solidFill>
              </a:rPr>
              <a:t>Miza – sufletele oamenilor</a:t>
            </a:r>
          </a:p>
          <a:p>
            <a:pPr marL="285750" indent="-285750">
              <a:buFont typeface="Arial" panose="020B0604020202020204" pitchFamily="34" charset="0"/>
              <a:buChar char="•"/>
            </a:pPr>
            <a:r>
              <a:rPr lang="ro-RO" sz="2800" dirty="0">
                <a:solidFill>
                  <a:prstClr val="black"/>
                </a:solidFill>
              </a:rPr>
              <a:t>Poporul Domnului</a:t>
            </a:r>
          </a:p>
          <a:p>
            <a:pPr marL="285750" indent="-285750">
              <a:buFont typeface="Arial" panose="020B0604020202020204" pitchFamily="34" charset="0"/>
              <a:buChar char="•"/>
            </a:pPr>
            <a:r>
              <a:rPr lang="ro-RO" sz="2800" dirty="0">
                <a:solidFill>
                  <a:prstClr val="black"/>
                </a:solidFill>
              </a:rPr>
              <a:t>Parteneriatul</a:t>
            </a:r>
            <a:r>
              <a:rPr lang="en-GB" sz="2800" dirty="0">
                <a:solidFill>
                  <a:prstClr val="black"/>
                </a:solidFill>
              </a:rPr>
              <a:t> </a:t>
            </a:r>
            <a:r>
              <a:rPr lang="en-GB" sz="2800" dirty="0" err="1">
                <a:solidFill>
                  <a:prstClr val="black"/>
                </a:solidFill>
              </a:rPr>
              <a:t>inegal</a:t>
            </a:r>
            <a:endParaRPr lang="ro-RO" sz="2800" dirty="0">
              <a:solidFill>
                <a:prstClr val="black"/>
              </a:solidFill>
            </a:endParaRPr>
          </a:p>
          <a:p>
            <a:pPr marL="285750" indent="-285750">
              <a:buFont typeface="Arial" panose="020B0604020202020204" pitchFamily="34" charset="0"/>
              <a:buChar char="•"/>
            </a:pPr>
            <a:endParaRPr lang="en-GB" dirty="0">
              <a:solidFill>
                <a:prstClr val="black"/>
              </a:solidFill>
            </a:endParaRPr>
          </a:p>
        </p:txBody>
      </p:sp>
      <p:sp>
        <p:nvSpPr>
          <p:cNvPr id="7" name="TextBox 6"/>
          <p:cNvSpPr txBox="1"/>
          <p:nvPr/>
        </p:nvSpPr>
        <p:spPr>
          <a:xfrm>
            <a:off x="4909585" y="2971800"/>
            <a:ext cx="3952300" cy="523220"/>
          </a:xfrm>
          <a:prstGeom prst="rect">
            <a:avLst/>
          </a:prstGeom>
          <a:noFill/>
        </p:spPr>
        <p:txBody>
          <a:bodyPr wrap="none" rtlCol="0">
            <a:spAutoFit/>
          </a:bodyPr>
          <a:lstStyle/>
          <a:p>
            <a:r>
              <a:rPr lang="ro-RO" sz="2800" dirty="0">
                <a:solidFill>
                  <a:prstClr val="black"/>
                </a:solidFill>
              </a:rPr>
              <a:t>1. Suntem iubiți și prețuiți</a:t>
            </a:r>
            <a:endParaRPr lang="en-GB" sz="2800" dirty="0">
              <a:solidFill>
                <a:prstClr val="black"/>
              </a:solidFill>
            </a:endParaRPr>
          </a:p>
        </p:txBody>
      </p:sp>
      <p:sp>
        <p:nvSpPr>
          <p:cNvPr id="8" name="TextBox 7"/>
          <p:cNvSpPr txBox="1"/>
          <p:nvPr/>
        </p:nvSpPr>
        <p:spPr>
          <a:xfrm>
            <a:off x="4898699" y="3886200"/>
            <a:ext cx="3835730" cy="523220"/>
          </a:xfrm>
          <a:prstGeom prst="rect">
            <a:avLst/>
          </a:prstGeom>
          <a:noFill/>
        </p:spPr>
        <p:txBody>
          <a:bodyPr wrap="none" rtlCol="0">
            <a:spAutoFit/>
          </a:bodyPr>
          <a:lstStyle/>
          <a:p>
            <a:r>
              <a:rPr lang="ro-RO" sz="2800" dirty="0">
                <a:solidFill>
                  <a:prstClr val="black"/>
                </a:solidFill>
              </a:rPr>
              <a:t>2. Fiecare pas CONTEAZĂ</a:t>
            </a:r>
            <a:endParaRPr lang="en-GB" sz="2800" dirty="0">
              <a:solidFill>
                <a:prstClr val="black"/>
              </a:solidFill>
            </a:endParaRPr>
          </a:p>
        </p:txBody>
      </p:sp>
      <p:sp>
        <p:nvSpPr>
          <p:cNvPr id="9" name="TextBox 8"/>
          <p:cNvSpPr txBox="1"/>
          <p:nvPr/>
        </p:nvSpPr>
        <p:spPr>
          <a:xfrm>
            <a:off x="4909585" y="4910792"/>
            <a:ext cx="4289123" cy="954107"/>
          </a:xfrm>
          <a:prstGeom prst="rect">
            <a:avLst/>
          </a:prstGeom>
          <a:noFill/>
        </p:spPr>
        <p:txBody>
          <a:bodyPr wrap="none" rtlCol="0">
            <a:spAutoFit/>
          </a:bodyPr>
          <a:lstStyle/>
          <a:p>
            <a:r>
              <a:rPr lang="ro-RO" sz="2800" dirty="0">
                <a:solidFill>
                  <a:prstClr val="black"/>
                </a:solidFill>
              </a:rPr>
              <a:t>3. </a:t>
            </a:r>
            <a:r>
              <a:rPr lang="en-GB" sz="2800" dirty="0" err="1">
                <a:solidFill>
                  <a:prstClr val="black"/>
                </a:solidFill>
              </a:rPr>
              <a:t>Taina</a:t>
            </a:r>
            <a:r>
              <a:rPr lang="en-GB" sz="2800" dirty="0">
                <a:solidFill>
                  <a:prstClr val="black"/>
                </a:solidFill>
              </a:rPr>
              <a:t> de a </a:t>
            </a:r>
            <a:r>
              <a:rPr lang="en-GB" sz="2800" dirty="0" err="1">
                <a:solidFill>
                  <a:prstClr val="black"/>
                </a:solidFill>
              </a:rPr>
              <a:t>deprinde</a:t>
            </a:r>
            <a:r>
              <a:rPr lang="ro-RO" sz="2800" dirty="0">
                <a:solidFill>
                  <a:prstClr val="black"/>
                </a:solidFill>
              </a:rPr>
              <a:t> inim</a:t>
            </a:r>
            <a:r>
              <a:rPr lang="en-GB" sz="2800" dirty="0">
                <a:solidFill>
                  <a:prstClr val="black"/>
                </a:solidFill>
              </a:rPr>
              <a:t>a</a:t>
            </a:r>
            <a:endParaRPr lang="en-GB" sz="2800" dirty="0">
              <a:solidFill>
                <a:prstClr val="black"/>
              </a:solidFill>
            </a:endParaRPr>
          </a:p>
          <a:p>
            <a:r>
              <a:rPr lang="en-GB" sz="2800" dirty="0">
                <a:solidFill>
                  <a:prstClr val="black"/>
                </a:solidFill>
              </a:rPr>
              <a:t>    cu </a:t>
            </a:r>
            <a:r>
              <a:rPr lang="en-GB" sz="2800" dirty="0" err="1">
                <a:solidFill>
                  <a:prstClr val="black"/>
                </a:solidFill>
              </a:rPr>
              <a:t>frecventa</a:t>
            </a:r>
            <a:r>
              <a:rPr lang="en-GB" sz="2800" dirty="0">
                <a:solidFill>
                  <a:prstClr val="black"/>
                </a:solidFill>
              </a:rPr>
              <a:t> </a:t>
            </a:r>
            <a:r>
              <a:rPr lang="en-GB" sz="2800" dirty="0" err="1">
                <a:solidFill>
                  <a:prstClr val="black"/>
                </a:solidFill>
              </a:rPr>
              <a:t>cerului</a:t>
            </a:r>
            <a:r>
              <a:rPr lang="en-GB" sz="2800" dirty="0">
                <a:solidFill>
                  <a:prstClr val="black"/>
                </a:solidFill>
              </a:rPr>
              <a:t>.</a:t>
            </a:r>
            <a:r>
              <a:rPr lang="ro-RO" sz="2800" dirty="0">
                <a:solidFill>
                  <a:prstClr val="black"/>
                </a:solidFill>
              </a:rPr>
              <a:t> </a:t>
            </a:r>
            <a:endParaRPr lang="en-GB" sz="2800" dirty="0">
              <a:solidFill>
                <a:prstClr val="black"/>
              </a:solidFill>
            </a:endParaRPr>
          </a:p>
        </p:txBody>
      </p:sp>
    </p:spTree>
    <p:extLst>
      <p:ext uri="{BB962C8B-B14F-4D97-AF65-F5344CB8AC3E}">
        <p14:creationId xmlns:p14="http://schemas.microsoft.com/office/powerpoint/2010/main" val="588475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randombar(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randombar(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2057400"/>
            <a:ext cx="8153400" cy="2677656"/>
          </a:xfrm>
          <a:prstGeom prst="rect">
            <a:avLst/>
          </a:prstGeom>
          <a:noFill/>
        </p:spPr>
        <p:txBody>
          <a:bodyPr wrap="square" rtlCol="0">
            <a:spAutoFit/>
          </a:bodyPr>
          <a:lstStyle/>
          <a:p>
            <a:r>
              <a:rPr lang="en-GB" sz="2800" dirty="0" err="1">
                <a:solidFill>
                  <a:prstClr val="black"/>
                </a:solidFill>
              </a:rPr>
              <a:t>Cei</a:t>
            </a:r>
            <a:r>
              <a:rPr lang="en-GB" sz="2800" dirty="0">
                <a:solidFill>
                  <a:prstClr val="black"/>
                </a:solidFill>
              </a:rPr>
              <a:t> </a:t>
            </a:r>
            <a:r>
              <a:rPr lang="en-GB" sz="2800" dirty="0" err="1">
                <a:solidFill>
                  <a:prstClr val="black"/>
                </a:solidFill>
              </a:rPr>
              <a:t>înţelepţi</a:t>
            </a:r>
            <a:r>
              <a:rPr lang="en-GB" sz="2800" dirty="0">
                <a:solidFill>
                  <a:prstClr val="black"/>
                </a:solidFill>
              </a:rPr>
              <a:t> </a:t>
            </a:r>
            <a:r>
              <a:rPr lang="en-GB" sz="2800" dirty="0" err="1">
                <a:solidFill>
                  <a:prstClr val="black"/>
                </a:solidFill>
              </a:rPr>
              <a:t>vor</a:t>
            </a:r>
            <a:r>
              <a:rPr lang="en-GB" sz="2800" dirty="0">
                <a:solidFill>
                  <a:prstClr val="black"/>
                </a:solidFill>
              </a:rPr>
              <a:t> </a:t>
            </a:r>
            <a:r>
              <a:rPr lang="en-GB" sz="2800" dirty="0" err="1">
                <a:solidFill>
                  <a:prstClr val="black"/>
                </a:solidFill>
              </a:rPr>
              <a:t>străluci</a:t>
            </a:r>
            <a:r>
              <a:rPr lang="en-GB" sz="2800" dirty="0">
                <a:solidFill>
                  <a:prstClr val="black"/>
                </a:solidFill>
              </a:rPr>
              <a:t> ca </a:t>
            </a:r>
            <a:r>
              <a:rPr lang="en-GB" sz="2800" dirty="0" err="1">
                <a:solidFill>
                  <a:prstClr val="black"/>
                </a:solidFill>
              </a:rPr>
              <a:t>strălucirea</a:t>
            </a:r>
            <a:r>
              <a:rPr lang="en-GB" sz="2800" dirty="0">
                <a:solidFill>
                  <a:prstClr val="black"/>
                </a:solidFill>
              </a:rPr>
              <a:t> </a:t>
            </a:r>
            <a:r>
              <a:rPr lang="en-GB" sz="2800" dirty="0" err="1">
                <a:solidFill>
                  <a:prstClr val="black"/>
                </a:solidFill>
              </a:rPr>
              <a:t>cerului</a:t>
            </a:r>
            <a:r>
              <a:rPr lang="en-GB" sz="2800" dirty="0">
                <a:solidFill>
                  <a:prstClr val="black"/>
                </a:solidFill>
              </a:rPr>
              <a:t> </a:t>
            </a:r>
            <a:r>
              <a:rPr lang="en-GB" sz="2800" dirty="0" err="1">
                <a:solidFill>
                  <a:prstClr val="black"/>
                </a:solidFill>
              </a:rPr>
              <a:t>şi</a:t>
            </a:r>
            <a:r>
              <a:rPr lang="en-GB" sz="2800" dirty="0">
                <a:solidFill>
                  <a:prstClr val="black"/>
                </a:solidFill>
              </a:rPr>
              <a:t> </a:t>
            </a:r>
            <a:r>
              <a:rPr lang="en-GB" sz="2800" dirty="0" err="1">
                <a:solidFill>
                  <a:prstClr val="black"/>
                </a:solidFill>
              </a:rPr>
              <a:t>cei</a:t>
            </a:r>
            <a:r>
              <a:rPr lang="en-GB" sz="2800" dirty="0">
                <a:solidFill>
                  <a:prstClr val="black"/>
                </a:solidFill>
              </a:rPr>
              <a:t> </a:t>
            </a:r>
            <a:r>
              <a:rPr lang="en-GB" sz="2800" dirty="0" err="1">
                <a:solidFill>
                  <a:prstClr val="black"/>
                </a:solidFill>
              </a:rPr>
              <a:t>ce</a:t>
            </a:r>
            <a:r>
              <a:rPr lang="en-GB" sz="2800" dirty="0">
                <a:solidFill>
                  <a:prstClr val="black"/>
                </a:solidFill>
              </a:rPr>
              <a:t> </a:t>
            </a:r>
            <a:r>
              <a:rPr lang="en-GB" sz="2800" dirty="0" err="1">
                <a:solidFill>
                  <a:prstClr val="black"/>
                </a:solidFill>
              </a:rPr>
              <a:t>vor</a:t>
            </a:r>
            <a:r>
              <a:rPr lang="en-GB" sz="2800" dirty="0">
                <a:solidFill>
                  <a:prstClr val="black"/>
                </a:solidFill>
              </a:rPr>
              <a:t> </a:t>
            </a:r>
            <a:r>
              <a:rPr lang="en-GB" sz="2800" dirty="0" err="1">
                <a:solidFill>
                  <a:prstClr val="black"/>
                </a:solidFill>
              </a:rPr>
              <a:t>învăţa</a:t>
            </a:r>
            <a:r>
              <a:rPr lang="en-GB" sz="2800" dirty="0">
                <a:solidFill>
                  <a:prstClr val="black"/>
                </a:solidFill>
              </a:rPr>
              <a:t> </a:t>
            </a:r>
            <a:r>
              <a:rPr lang="en-GB" sz="2800" dirty="0" err="1">
                <a:solidFill>
                  <a:prstClr val="black"/>
                </a:solidFill>
              </a:rPr>
              <a:t>pe</a:t>
            </a:r>
            <a:r>
              <a:rPr lang="en-GB" sz="2800" dirty="0">
                <a:solidFill>
                  <a:prstClr val="black"/>
                </a:solidFill>
              </a:rPr>
              <a:t> </a:t>
            </a:r>
            <a:r>
              <a:rPr lang="en-GB" sz="2800" dirty="0" err="1">
                <a:solidFill>
                  <a:prstClr val="black"/>
                </a:solidFill>
              </a:rPr>
              <a:t>mulţi</a:t>
            </a:r>
            <a:r>
              <a:rPr lang="en-GB" sz="2800" dirty="0">
                <a:solidFill>
                  <a:prstClr val="black"/>
                </a:solidFill>
              </a:rPr>
              <a:t> </a:t>
            </a:r>
            <a:r>
              <a:rPr lang="en-GB" sz="2800" dirty="0" err="1">
                <a:solidFill>
                  <a:prstClr val="black"/>
                </a:solidFill>
              </a:rPr>
              <a:t>să</a:t>
            </a:r>
            <a:r>
              <a:rPr lang="en-GB" sz="2800" dirty="0">
                <a:solidFill>
                  <a:prstClr val="black"/>
                </a:solidFill>
              </a:rPr>
              <a:t> </a:t>
            </a:r>
            <a:r>
              <a:rPr lang="en-GB" sz="2800" dirty="0" err="1">
                <a:solidFill>
                  <a:prstClr val="black"/>
                </a:solidFill>
              </a:rPr>
              <a:t>umble</a:t>
            </a:r>
            <a:r>
              <a:rPr lang="en-GB" sz="2800" dirty="0">
                <a:solidFill>
                  <a:prstClr val="black"/>
                </a:solidFill>
              </a:rPr>
              <a:t> </a:t>
            </a:r>
            <a:r>
              <a:rPr lang="en-GB" sz="2800" dirty="0" err="1">
                <a:solidFill>
                  <a:prstClr val="black"/>
                </a:solidFill>
              </a:rPr>
              <a:t>în</a:t>
            </a:r>
            <a:r>
              <a:rPr lang="en-GB" sz="2800" dirty="0">
                <a:solidFill>
                  <a:prstClr val="black"/>
                </a:solidFill>
              </a:rPr>
              <a:t> </a:t>
            </a:r>
            <a:r>
              <a:rPr lang="en-GB" sz="2800" dirty="0" err="1">
                <a:solidFill>
                  <a:prstClr val="black"/>
                </a:solidFill>
              </a:rPr>
              <a:t>neprihănire</a:t>
            </a:r>
            <a:r>
              <a:rPr lang="en-GB" sz="2800" dirty="0">
                <a:solidFill>
                  <a:prstClr val="black"/>
                </a:solidFill>
              </a:rPr>
              <a:t> </a:t>
            </a:r>
            <a:r>
              <a:rPr lang="en-GB" sz="2800" dirty="0" err="1">
                <a:solidFill>
                  <a:prstClr val="black"/>
                </a:solidFill>
              </a:rPr>
              <a:t>vor</a:t>
            </a:r>
            <a:r>
              <a:rPr lang="en-GB" sz="2800" dirty="0">
                <a:solidFill>
                  <a:prstClr val="black"/>
                </a:solidFill>
              </a:rPr>
              <a:t> </a:t>
            </a:r>
            <a:r>
              <a:rPr lang="en-GB" sz="2800" dirty="0" err="1">
                <a:solidFill>
                  <a:prstClr val="black"/>
                </a:solidFill>
              </a:rPr>
              <a:t>străluci</a:t>
            </a:r>
            <a:r>
              <a:rPr lang="en-GB" sz="2800" dirty="0">
                <a:solidFill>
                  <a:prstClr val="black"/>
                </a:solidFill>
              </a:rPr>
              <a:t> ca </a:t>
            </a:r>
            <a:r>
              <a:rPr lang="en-GB" sz="2800" dirty="0" err="1">
                <a:solidFill>
                  <a:prstClr val="black"/>
                </a:solidFill>
              </a:rPr>
              <a:t>stelele</a:t>
            </a:r>
            <a:r>
              <a:rPr lang="en-GB" sz="2800" dirty="0">
                <a:solidFill>
                  <a:prstClr val="black"/>
                </a:solidFill>
              </a:rPr>
              <a:t> </a:t>
            </a:r>
            <a:r>
              <a:rPr lang="en-GB" sz="2800" dirty="0" err="1">
                <a:solidFill>
                  <a:prstClr val="black"/>
                </a:solidFill>
              </a:rPr>
              <a:t>în</a:t>
            </a:r>
            <a:r>
              <a:rPr lang="en-GB" sz="2800" dirty="0">
                <a:solidFill>
                  <a:prstClr val="black"/>
                </a:solidFill>
              </a:rPr>
              <a:t> </a:t>
            </a:r>
            <a:r>
              <a:rPr lang="en-GB" sz="2800" dirty="0" err="1">
                <a:solidFill>
                  <a:prstClr val="black"/>
                </a:solidFill>
              </a:rPr>
              <a:t>veac</a:t>
            </a:r>
            <a:r>
              <a:rPr lang="en-GB" sz="2800" dirty="0">
                <a:solidFill>
                  <a:prstClr val="black"/>
                </a:solidFill>
              </a:rPr>
              <a:t> </a:t>
            </a:r>
            <a:r>
              <a:rPr lang="en-GB" sz="2800" dirty="0" err="1">
                <a:solidFill>
                  <a:prstClr val="black"/>
                </a:solidFill>
              </a:rPr>
              <a:t>şi</a:t>
            </a:r>
            <a:r>
              <a:rPr lang="en-GB" sz="2800" dirty="0">
                <a:solidFill>
                  <a:prstClr val="black"/>
                </a:solidFill>
              </a:rPr>
              <a:t> </a:t>
            </a:r>
            <a:r>
              <a:rPr lang="en-GB" sz="2800" dirty="0" err="1">
                <a:solidFill>
                  <a:prstClr val="black"/>
                </a:solidFill>
              </a:rPr>
              <a:t>în</a:t>
            </a:r>
            <a:r>
              <a:rPr lang="en-GB" sz="2800" dirty="0">
                <a:solidFill>
                  <a:prstClr val="black"/>
                </a:solidFill>
              </a:rPr>
              <a:t> </a:t>
            </a:r>
            <a:r>
              <a:rPr lang="en-GB" sz="2800" dirty="0" err="1">
                <a:solidFill>
                  <a:prstClr val="black"/>
                </a:solidFill>
              </a:rPr>
              <a:t>veci</a:t>
            </a:r>
            <a:r>
              <a:rPr lang="en-GB" sz="2800" dirty="0">
                <a:solidFill>
                  <a:prstClr val="black"/>
                </a:solidFill>
              </a:rPr>
              <a:t> de </a:t>
            </a:r>
            <a:r>
              <a:rPr lang="en-GB" sz="2800" dirty="0" err="1">
                <a:solidFill>
                  <a:prstClr val="black"/>
                </a:solidFill>
              </a:rPr>
              <a:t>veci</a:t>
            </a:r>
            <a:r>
              <a:rPr lang="en-GB" sz="2800" dirty="0">
                <a:solidFill>
                  <a:prstClr val="black"/>
                </a:solidFill>
              </a:rPr>
              <a:t>.  </a:t>
            </a:r>
            <a:r>
              <a:rPr lang="en-GB" sz="2800" dirty="0" err="1">
                <a:solidFill>
                  <a:prstClr val="black"/>
                </a:solidFill>
              </a:rPr>
              <a:t>Tu</a:t>
            </a:r>
            <a:r>
              <a:rPr lang="en-GB" sz="2800" dirty="0">
                <a:solidFill>
                  <a:prstClr val="black"/>
                </a:solidFill>
              </a:rPr>
              <a:t> </a:t>
            </a:r>
            <a:r>
              <a:rPr lang="en-GB" sz="2800" dirty="0" err="1">
                <a:solidFill>
                  <a:prstClr val="black"/>
                </a:solidFill>
              </a:rPr>
              <a:t>însă</a:t>
            </a:r>
            <a:r>
              <a:rPr lang="en-GB" sz="2800" dirty="0">
                <a:solidFill>
                  <a:prstClr val="black"/>
                </a:solidFill>
              </a:rPr>
              <a:t>, Daniele, </a:t>
            </a:r>
            <a:r>
              <a:rPr lang="en-GB" sz="2800" dirty="0" err="1">
                <a:solidFill>
                  <a:prstClr val="black"/>
                </a:solidFill>
              </a:rPr>
              <a:t>ţine</a:t>
            </a:r>
            <a:r>
              <a:rPr lang="en-GB" sz="2800" dirty="0">
                <a:solidFill>
                  <a:prstClr val="black"/>
                </a:solidFill>
              </a:rPr>
              <a:t> </a:t>
            </a:r>
            <a:r>
              <a:rPr lang="en-GB" sz="2800" dirty="0" err="1">
                <a:solidFill>
                  <a:prstClr val="black"/>
                </a:solidFill>
              </a:rPr>
              <a:t>ascunse</a:t>
            </a:r>
            <a:r>
              <a:rPr lang="en-GB" sz="2800" dirty="0">
                <a:solidFill>
                  <a:prstClr val="black"/>
                </a:solidFill>
              </a:rPr>
              <a:t> </a:t>
            </a:r>
            <a:r>
              <a:rPr lang="en-GB" sz="2800" dirty="0" err="1">
                <a:solidFill>
                  <a:prstClr val="black"/>
                </a:solidFill>
              </a:rPr>
              <a:t>aceste</a:t>
            </a:r>
            <a:r>
              <a:rPr lang="en-GB" sz="2800" dirty="0">
                <a:solidFill>
                  <a:prstClr val="black"/>
                </a:solidFill>
              </a:rPr>
              <a:t> </a:t>
            </a:r>
            <a:r>
              <a:rPr lang="en-GB" sz="2800" dirty="0" err="1">
                <a:solidFill>
                  <a:prstClr val="black"/>
                </a:solidFill>
              </a:rPr>
              <a:t>cuvinte</a:t>
            </a:r>
            <a:r>
              <a:rPr lang="en-GB" sz="2800" dirty="0">
                <a:solidFill>
                  <a:prstClr val="black"/>
                </a:solidFill>
              </a:rPr>
              <a:t> </a:t>
            </a:r>
            <a:r>
              <a:rPr lang="en-GB" sz="2800" dirty="0" err="1">
                <a:solidFill>
                  <a:prstClr val="black"/>
                </a:solidFill>
              </a:rPr>
              <a:t>şi</a:t>
            </a:r>
            <a:r>
              <a:rPr lang="en-GB" sz="2800" dirty="0">
                <a:solidFill>
                  <a:prstClr val="black"/>
                </a:solidFill>
              </a:rPr>
              <a:t> </a:t>
            </a:r>
            <a:r>
              <a:rPr lang="en-GB" sz="2800" dirty="0" err="1">
                <a:solidFill>
                  <a:prstClr val="black"/>
                </a:solidFill>
              </a:rPr>
              <a:t>pecetluieşte</a:t>
            </a:r>
            <a:r>
              <a:rPr lang="en-GB" sz="2800" dirty="0">
                <a:solidFill>
                  <a:prstClr val="black"/>
                </a:solidFill>
              </a:rPr>
              <a:t> </a:t>
            </a:r>
            <a:r>
              <a:rPr lang="en-GB" sz="2800" dirty="0" err="1">
                <a:solidFill>
                  <a:prstClr val="black"/>
                </a:solidFill>
              </a:rPr>
              <a:t>cartea</a:t>
            </a:r>
            <a:r>
              <a:rPr lang="en-GB" sz="2800" dirty="0">
                <a:solidFill>
                  <a:prstClr val="black"/>
                </a:solidFill>
              </a:rPr>
              <a:t> </a:t>
            </a:r>
            <a:r>
              <a:rPr lang="en-GB" sz="2800" dirty="0" err="1">
                <a:solidFill>
                  <a:prstClr val="black"/>
                </a:solidFill>
              </a:rPr>
              <a:t>până</a:t>
            </a:r>
            <a:r>
              <a:rPr lang="en-GB" sz="2800" dirty="0">
                <a:solidFill>
                  <a:prstClr val="black"/>
                </a:solidFill>
              </a:rPr>
              <a:t> la </a:t>
            </a:r>
            <a:r>
              <a:rPr lang="en-GB" sz="2800" dirty="0" err="1">
                <a:solidFill>
                  <a:prstClr val="black"/>
                </a:solidFill>
              </a:rPr>
              <a:t>vremea</a:t>
            </a:r>
            <a:r>
              <a:rPr lang="en-GB" sz="2800" dirty="0">
                <a:solidFill>
                  <a:prstClr val="black"/>
                </a:solidFill>
              </a:rPr>
              <a:t> </a:t>
            </a:r>
            <a:r>
              <a:rPr lang="en-GB" sz="2800" dirty="0" err="1">
                <a:solidFill>
                  <a:prstClr val="black"/>
                </a:solidFill>
              </a:rPr>
              <a:t>sfârşitului</a:t>
            </a:r>
            <a:r>
              <a:rPr lang="en-GB" sz="2800" dirty="0">
                <a:solidFill>
                  <a:prstClr val="black"/>
                </a:solidFill>
              </a:rPr>
              <a:t>.</a:t>
            </a:r>
          </a:p>
          <a:p>
            <a:r>
              <a:rPr lang="en-GB" sz="2800" dirty="0">
                <a:solidFill>
                  <a:prstClr val="black"/>
                </a:solidFill>
              </a:rPr>
              <a:t> </a:t>
            </a:r>
            <a:r>
              <a:rPr lang="en-GB" sz="2800" dirty="0" err="1">
                <a:solidFill>
                  <a:prstClr val="black"/>
                </a:solidFill>
              </a:rPr>
              <a:t>Atunci</a:t>
            </a:r>
            <a:r>
              <a:rPr lang="en-GB" sz="2800" dirty="0">
                <a:solidFill>
                  <a:prstClr val="black"/>
                </a:solidFill>
              </a:rPr>
              <a:t>, </a:t>
            </a:r>
            <a:r>
              <a:rPr lang="en-GB" sz="2800" dirty="0" err="1">
                <a:solidFill>
                  <a:prstClr val="black"/>
                </a:solidFill>
              </a:rPr>
              <a:t>mulţi</a:t>
            </a:r>
            <a:r>
              <a:rPr lang="en-GB" sz="2800" dirty="0">
                <a:solidFill>
                  <a:prstClr val="black"/>
                </a:solidFill>
              </a:rPr>
              <a:t> </a:t>
            </a:r>
            <a:r>
              <a:rPr lang="en-GB" sz="2800" b="1" dirty="0">
                <a:solidFill>
                  <a:prstClr val="black"/>
                </a:solidFill>
              </a:rPr>
              <a:t>o </a:t>
            </a:r>
            <a:r>
              <a:rPr lang="en-GB" sz="2800" b="1" dirty="0" err="1">
                <a:solidFill>
                  <a:prstClr val="black"/>
                </a:solidFill>
              </a:rPr>
              <a:t>vor</a:t>
            </a:r>
            <a:r>
              <a:rPr lang="en-GB" sz="2800" b="1" dirty="0">
                <a:solidFill>
                  <a:prstClr val="black"/>
                </a:solidFill>
              </a:rPr>
              <a:t> </a:t>
            </a:r>
            <a:r>
              <a:rPr lang="en-GB" sz="2800" b="1" dirty="0" err="1">
                <a:solidFill>
                  <a:prstClr val="black"/>
                </a:solidFill>
              </a:rPr>
              <a:t>citi</a:t>
            </a:r>
            <a:r>
              <a:rPr lang="en-GB" sz="2800" b="1" dirty="0">
                <a:solidFill>
                  <a:prstClr val="black"/>
                </a:solidFill>
              </a:rPr>
              <a:t> </a:t>
            </a:r>
            <a:r>
              <a:rPr lang="en-GB" sz="2800" b="1" dirty="0" err="1">
                <a:solidFill>
                  <a:prstClr val="black"/>
                </a:solidFill>
              </a:rPr>
              <a:t>şi</a:t>
            </a:r>
            <a:r>
              <a:rPr lang="en-GB" sz="2800" b="1" dirty="0">
                <a:solidFill>
                  <a:prstClr val="black"/>
                </a:solidFill>
              </a:rPr>
              <a:t> </a:t>
            </a:r>
            <a:r>
              <a:rPr lang="en-GB" sz="2800" b="1" dirty="0" err="1">
                <a:solidFill>
                  <a:prstClr val="black"/>
                </a:solidFill>
              </a:rPr>
              <a:t>cunoştinţa</a:t>
            </a:r>
            <a:r>
              <a:rPr lang="en-GB" sz="2800" b="1" dirty="0">
                <a:solidFill>
                  <a:prstClr val="black"/>
                </a:solidFill>
              </a:rPr>
              <a:t> </a:t>
            </a:r>
            <a:r>
              <a:rPr lang="en-GB" sz="2800" b="1" dirty="0" err="1">
                <a:solidFill>
                  <a:prstClr val="black"/>
                </a:solidFill>
              </a:rPr>
              <a:t>va</a:t>
            </a:r>
            <a:r>
              <a:rPr lang="en-GB" sz="2800" b="1" dirty="0">
                <a:solidFill>
                  <a:prstClr val="black"/>
                </a:solidFill>
              </a:rPr>
              <a:t> </a:t>
            </a:r>
            <a:r>
              <a:rPr lang="en-GB" sz="2800" b="1" dirty="0" err="1">
                <a:solidFill>
                  <a:prstClr val="black"/>
                </a:solidFill>
              </a:rPr>
              <a:t>creşte</a:t>
            </a:r>
            <a:r>
              <a:rPr lang="en-GB" sz="2800" dirty="0">
                <a:solidFill>
                  <a:prstClr val="black"/>
                </a:solidFill>
              </a:rPr>
              <a:t>.(cap.12)</a:t>
            </a:r>
            <a:endParaRPr lang="en-GB" sz="2800" dirty="0">
              <a:solidFill>
                <a:prstClr val="black"/>
              </a:solidFill>
            </a:endParaRPr>
          </a:p>
        </p:txBody>
      </p:sp>
    </p:spTree>
    <p:extLst>
      <p:ext uri="{BB962C8B-B14F-4D97-AF65-F5344CB8AC3E}">
        <p14:creationId xmlns:p14="http://schemas.microsoft.com/office/powerpoint/2010/main" val="41292769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dirty="0" smtClean="0"/>
              <a:t>Cartea Daniel </a:t>
            </a:r>
            <a:endParaRPr lang="en-US" dirty="0"/>
          </a:p>
        </p:txBody>
      </p:sp>
      <p:sp>
        <p:nvSpPr>
          <p:cNvPr id="3" name="Substituent conținut 2"/>
          <p:cNvSpPr>
            <a:spLocks noGrp="1"/>
          </p:cNvSpPr>
          <p:nvPr>
            <p:ph idx="1"/>
          </p:nvPr>
        </p:nvSpPr>
        <p:spPr/>
        <p:txBody>
          <a:bodyPr/>
          <a:lstStyle/>
          <a:p>
            <a:r>
              <a:rPr lang="ro-RO" dirty="0" smtClean="0"/>
              <a:t>cap. 1-6  - partea istorică</a:t>
            </a:r>
          </a:p>
          <a:p>
            <a:r>
              <a:rPr lang="ro-RO" dirty="0" smtClean="0"/>
              <a:t>cap. 7-12 – partea profetică</a:t>
            </a:r>
          </a:p>
          <a:p>
            <a:pPr lvl="1"/>
            <a:r>
              <a:rPr lang="ro-RO" dirty="0" smtClean="0"/>
              <a:t>cele 4 fiare (cap.7)</a:t>
            </a:r>
          </a:p>
          <a:p>
            <a:pPr lvl="1"/>
            <a:r>
              <a:rPr lang="ro-RO" dirty="0" smtClean="0"/>
              <a:t>berbecele și țapul (cap.8)</a:t>
            </a:r>
          </a:p>
          <a:p>
            <a:pPr lvl="1"/>
            <a:r>
              <a:rPr lang="ro-RO" dirty="0" smtClean="0"/>
              <a:t>mijlocirea; cele 70 de săptămâni (cap.9)</a:t>
            </a:r>
          </a:p>
          <a:p>
            <a:pPr lvl="1"/>
            <a:r>
              <a:rPr lang="ro-RO" dirty="0" smtClean="0"/>
              <a:t>cuvânt despre o mare nenorocire in vremurile de pe urmă (cap.10-12)</a:t>
            </a:r>
          </a:p>
          <a:p>
            <a:pPr lvl="1"/>
            <a:endParaRPr lang="ro-RO" dirty="0" smtClean="0"/>
          </a:p>
          <a:p>
            <a:pPr marL="514350" indent="-514350">
              <a:buAutoNum type="arabicPeriod"/>
            </a:pPr>
            <a:endParaRPr lang="en-US" dirty="0"/>
          </a:p>
        </p:txBody>
      </p:sp>
    </p:spTree>
    <p:extLst>
      <p:ext uri="{BB962C8B-B14F-4D97-AF65-F5344CB8AC3E}">
        <p14:creationId xmlns:p14="http://schemas.microsoft.com/office/powerpoint/2010/main" val="19825516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323528" y="2636912"/>
            <a:ext cx="1954560" cy="3445843"/>
          </a:xfrm>
        </p:spPr>
        <p:txBody>
          <a:bodyPr/>
          <a:lstStyle/>
          <a:p>
            <a:r>
              <a:rPr lang="ro-RO" b="1" dirty="0" smtClean="0">
                <a:solidFill>
                  <a:schemeClr val="tx2">
                    <a:lumMod val="75000"/>
                  </a:schemeClr>
                </a:solidFill>
              </a:rPr>
              <a:t>Cine?</a:t>
            </a:r>
          </a:p>
          <a:p>
            <a:r>
              <a:rPr lang="ro-RO" b="1" dirty="0" smtClean="0">
                <a:solidFill>
                  <a:schemeClr val="tx2">
                    <a:lumMod val="75000"/>
                  </a:schemeClr>
                </a:solidFill>
              </a:rPr>
              <a:t>ce?</a:t>
            </a:r>
          </a:p>
          <a:p>
            <a:r>
              <a:rPr lang="ro-RO" b="1" dirty="0" smtClean="0">
                <a:solidFill>
                  <a:schemeClr val="tx2">
                    <a:lumMod val="75000"/>
                  </a:schemeClr>
                </a:solidFill>
              </a:rPr>
              <a:t>când?</a:t>
            </a:r>
          </a:p>
          <a:p>
            <a:r>
              <a:rPr lang="ro-RO" b="1" dirty="0" smtClean="0">
                <a:solidFill>
                  <a:schemeClr val="tx2">
                    <a:lumMod val="75000"/>
                  </a:schemeClr>
                </a:solidFill>
              </a:rPr>
              <a:t>unde?</a:t>
            </a:r>
          </a:p>
          <a:p>
            <a:r>
              <a:rPr lang="ro-RO" b="1" dirty="0" smtClean="0">
                <a:solidFill>
                  <a:schemeClr val="tx2">
                    <a:lumMod val="75000"/>
                  </a:schemeClr>
                </a:solidFill>
              </a:rPr>
              <a:t>de ce?</a:t>
            </a:r>
          </a:p>
          <a:p>
            <a:endParaRPr lang="en-US" b="1" dirty="0">
              <a:solidFill>
                <a:schemeClr val="tx2">
                  <a:lumMod val="75000"/>
                </a:schemeClr>
              </a:solidFill>
            </a:endParaRPr>
          </a:p>
        </p:txBody>
      </p:sp>
      <p:sp>
        <p:nvSpPr>
          <p:cNvPr id="4" name="Dreptunghi 3"/>
          <p:cNvSpPr/>
          <p:nvPr/>
        </p:nvSpPr>
        <p:spPr>
          <a:xfrm>
            <a:off x="2411760" y="532993"/>
            <a:ext cx="6408712" cy="5632311"/>
          </a:xfrm>
          <a:prstGeom prst="rect">
            <a:avLst/>
          </a:prstGeom>
        </p:spPr>
        <p:txBody>
          <a:bodyPr wrap="square">
            <a:spAutoFit/>
          </a:bodyPr>
          <a:lstStyle/>
          <a:p>
            <a:r>
              <a:rPr lang="vi-VN" sz="2400" baseline="30000" dirty="0">
                <a:solidFill>
                  <a:prstClr val="black"/>
                </a:solidFill>
                <a:latin typeface="Times New Roman"/>
              </a:rPr>
              <a:t>1 </a:t>
            </a:r>
            <a:r>
              <a:rPr lang="vi-VN" sz="2400" dirty="0">
                <a:solidFill>
                  <a:prstClr val="black"/>
                </a:solidFill>
                <a:latin typeface="Times New Roman"/>
              </a:rPr>
              <a:t>În anul al treilea al lui Cir, împăratul Persiei, s'a descoperit un cuvînt lui Daniel, numit Beltşaţar. Cuvîntul acesta, care este adevărat, vesteşte o mare nenorocire. El a fost cu luare aminte la cuvîntul acesta, şi a priceput vedenia.</a:t>
            </a:r>
          </a:p>
          <a:p>
            <a:r>
              <a:rPr lang="vi-VN" sz="2400" baseline="30000" dirty="0">
                <a:solidFill>
                  <a:prstClr val="black"/>
                </a:solidFill>
                <a:latin typeface="Times New Roman"/>
              </a:rPr>
              <a:t>2 </a:t>
            </a:r>
            <a:r>
              <a:rPr lang="vi-VN" sz="2400" dirty="0">
                <a:solidFill>
                  <a:prstClr val="black"/>
                </a:solidFill>
                <a:latin typeface="Times New Roman"/>
              </a:rPr>
              <a:t>„În vremea aceea, eu, Daniel, trei săptămîni am fost în jale.</a:t>
            </a:r>
          </a:p>
          <a:p>
            <a:r>
              <a:rPr lang="vi-VN" sz="2400" baseline="30000" dirty="0">
                <a:solidFill>
                  <a:prstClr val="black"/>
                </a:solidFill>
                <a:latin typeface="Times New Roman"/>
              </a:rPr>
              <a:t>3 </a:t>
            </a:r>
            <a:r>
              <a:rPr lang="vi-VN" sz="2400" dirty="0">
                <a:solidFill>
                  <a:prstClr val="black"/>
                </a:solidFill>
                <a:latin typeface="Times New Roman"/>
              </a:rPr>
              <a:t>‘</a:t>
            </a:r>
            <a:r>
              <a:rPr lang="ro-RO" sz="2400" dirty="0">
                <a:solidFill>
                  <a:prstClr val="black"/>
                </a:solidFill>
              </a:rPr>
              <a:t>Nu </a:t>
            </a:r>
            <a:r>
              <a:rPr lang="vi-VN" sz="2400" dirty="0">
                <a:solidFill>
                  <a:prstClr val="black"/>
                </a:solidFill>
                <a:latin typeface="Times New Roman"/>
              </a:rPr>
              <a:t>am mîncat deloc bucate alese, nu mi-a intrat în gură nici carne, nici vin, şi nici nu m'am uns deloc, pînă s'au împlinit cele trei săptămîni.</a:t>
            </a:r>
          </a:p>
          <a:p>
            <a:r>
              <a:rPr lang="vi-VN" sz="2400" baseline="30000" dirty="0">
                <a:solidFill>
                  <a:prstClr val="black"/>
                </a:solidFill>
                <a:latin typeface="Times New Roman"/>
              </a:rPr>
              <a:t>4 </a:t>
            </a:r>
            <a:r>
              <a:rPr lang="vi-VN" sz="2400" dirty="0">
                <a:solidFill>
                  <a:prstClr val="black"/>
                </a:solidFill>
                <a:latin typeface="Times New Roman"/>
              </a:rPr>
              <a:t>În a douăzeci şi patra zi a lunii întîi, eram pe malul rîului celui mare, care este Hidechel (Tigru).</a:t>
            </a:r>
          </a:p>
          <a:p>
            <a:r>
              <a:rPr lang="vi-VN" sz="2400" baseline="30000" dirty="0">
                <a:solidFill>
                  <a:prstClr val="black"/>
                </a:solidFill>
                <a:latin typeface="Times New Roman"/>
              </a:rPr>
              <a:t>5 </a:t>
            </a:r>
            <a:r>
              <a:rPr lang="vi-VN" sz="2400" dirty="0">
                <a:solidFill>
                  <a:prstClr val="black"/>
                </a:solidFill>
                <a:latin typeface="Times New Roman"/>
              </a:rPr>
              <a:t>Am ridicat ochii, m'am uitat, şi iată că acolo stătea un om îmbrăcat în haine de in, şi încins la mijloc cu un brîu de aur din Ufaz.</a:t>
            </a:r>
          </a:p>
        </p:txBody>
      </p:sp>
    </p:spTree>
    <p:extLst>
      <p:ext uri="{BB962C8B-B14F-4D97-AF65-F5344CB8AC3E}">
        <p14:creationId xmlns:p14="http://schemas.microsoft.com/office/powerpoint/2010/main" val="2848147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ox(in)">
                                      <p:cBhvr>
                                        <p:cTn id="10" dur="500"/>
                                        <p:tgtEl>
                                          <p:spTgt spid="3">
                                            <p:txEl>
                                              <p:pRg st="1" end="1"/>
                                            </p:txEl>
                                          </p:spTgt>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ox(in)">
                                      <p:cBhvr>
                                        <p:cTn id="13" dur="500"/>
                                        <p:tgtEl>
                                          <p:spTgt spid="3">
                                            <p:txEl>
                                              <p:pRg st="2" end="2"/>
                                            </p:txEl>
                                          </p:spTgt>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ox(in)">
                                      <p:cBhvr>
                                        <p:cTn id="16" dur="500"/>
                                        <p:tgtEl>
                                          <p:spTgt spid="3">
                                            <p:txEl>
                                              <p:pRg st="3" end="3"/>
                                            </p:txEl>
                                          </p:spTgt>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ox(in)">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 name="Picture 1"/>
          <p:cNvPicPr>
            <a:picLocks noGrp="1" noChangeAspect="1" noChangeArrowheads="1"/>
          </p:cNvPicPr>
          <p:nvPr>
            <p:ph idx="1"/>
          </p:nvPr>
        </p:nvPicPr>
        <p:blipFill>
          <a:blip r:embed="rId2" cstate="print"/>
          <a:srcRect/>
          <a:stretch>
            <a:fillRect/>
          </a:stretch>
        </p:blipFill>
        <p:spPr bwMode="auto">
          <a:xfrm>
            <a:off x="89625" y="332656"/>
            <a:ext cx="8946871" cy="6165304"/>
          </a:xfrm>
          <a:prstGeom prst="rect">
            <a:avLst/>
          </a:prstGeom>
          <a:noFill/>
          <a:ln w="9525">
            <a:noFill/>
            <a:miter lim="800000"/>
            <a:headEnd/>
            <a:tailEnd/>
          </a:ln>
          <a:effectLst/>
        </p:spPr>
      </p:pic>
    </p:spTree>
    <p:extLst>
      <p:ext uri="{BB962C8B-B14F-4D97-AF65-F5344CB8AC3E}">
        <p14:creationId xmlns:p14="http://schemas.microsoft.com/office/powerpoint/2010/main" val="30928273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www.c-biblestudies.com/images/bblnprsn.gif"/>
          <p:cNvPicPr>
            <a:picLocks noGrp="1" noChangeAspect="1" noChangeArrowheads="1"/>
          </p:cNvPicPr>
          <p:nvPr>
            <p:ph idx="1"/>
          </p:nvPr>
        </p:nvPicPr>
        <p:blipFill>
          <a:blip r:embed="rId3" cstate="print"/>
          <a:srcRect l="2751" r="1963" b="5901"/>
          <a:stretch>
            <a:fillRect/>
          </a:stretch>
        </p:blipFill>
        <p:spPr bwMode="auto">
          <a:xfrm>
            <a:off x="0" y="0"/>
            <a:ext cx="9144000" cy="6858000"/>
          </a:xfrm>
          <a:prstGeom prst="rect">
            <a:avLst/>
          </a:prstGeom>
          <a:noFill/>
        </p:spPr>
      </p:pic>
      <p:sp>
        <p:nvSpPr>
          <p:cNvPr id="6" name="Dreptunghi 5"/>
          <p:cNvSpPr/>
          <p:nvPr/>
        </p:nvSpPr>
        <p:spPr>
          <a:xfrm>
            <a:off x="1979712" y="1916832"/>
            <a:ext cx="432048" cy="28803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8" name="Conector drept 7"/>
          <p:cNvCxnSpPr/>
          <p:nvPr/>
        </p:nvCxnSpPr>
        <p:spPr>
          <a:xfrm>
            <a:off x="2699792" y="2204864"/>
            <a:ext cx="0" cy="360040"/>
          </a:xfrm>
          <a:prstGeom prst="line">
            <a:avLst/>
          </a:prstGeom>
        </p:spPr>
        <p:style>
          <a:lnRef idx="1">
            <a:schemeClr val="accent1"/>
          </a:lnRef>
          <a:fillRef idx="0">
            <a:schemeClr val="accent1"/>
          </a:fillRef>
          <a:effectRef idx="0">
            <a:schemeClr val="accent1"/>
          </a:effectRef>
          <a:fontRef idx="minor">
            <a:schemeClr val="tx1"/>
          </a:fontRef>
        </p:style>
      </p:cxnSp>
      <p:sp>
        <p:nvSpPr>
          <p:cNvPr id="9" name="Dreptunghi 8"/>
          <p:cNvSpPr/>
          <p:nvPr/>
        </p:nvSpPr>
        <p:spPr>
          <a:xfrm>
            <a:off x="4932040" y="2780928"/>
            <a:ext cx="432048" cy="28803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11" name="Conector drept cu săgeată 10"/>
          <p:cNvCxnSpPr/>
          <p:nvPr/>
        </p:nvCxnSpPr>
        <p:spPr>
          <a:xfrm flipH="1">
            <a:off x="2843808" y="1916832"/>
            <a:ext cx="36004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27957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dirty="0" smtClean="0"/>
              <a:t>Ce?</a:t>
            </a:r>
            <a:endParaRPr lang="en-US" dirty="0"/>
          </a:p>
        </p:txBody>
      </p:sp>
      <p:sp>
        <p:nvSpPr>
          <p:cNvPr id="3" name="Substituent conținut 2"/>
          <p:cNvSpPr>
            <a:spLocks noGrp="1"/>
          </p:cNvSpPr>
          <p:nvPr>
            <p:ph idx="1"/>
          </p:nvPr>
        </p:nvSpPr>
        <p:spPr/>
        <p:txBody>
          <a:bodyPr/>
          <a:lstStyle/>
          <a:p>
            <a:r>
              <a:rPr lang="ro-RO" dirty="0" smtClean="0"/>
              <a:t>un cuvânt </a:t>
            </a:r>
          </a:p>
          <a:p>
            <a:pPr lvl="1"/>
            <a:r>
              <a:rPr lang="ro-RO" dirty="0" smtClean="0"/>
              <a:t>despre o mare nenorocire</a:t>
            </a:r>
          </a:p>
          <a:p>
            <a:pPr lvl="1"/>
            <a:r>
              <a:rPr lang="ro-RO" dirty="0" smtClean="0"/>
              <a:t> o vedenie</a:t>
            </a:r>
          </a:p>
          <a:p>
            <a:r>
              <a:rPr lang="ro-RO" dirty="0" smtClean="0"/>
              <a:t>3 săptămâni de jale</a:t>
            </a:r>
          </a:p>
          <a:p>
            <a:r>
              <a:rPr lang="ro-RO" dirty="0" smtClean="0"/>
              <a:t>lupta spirituală </a:t>
            </a:r>
          </a:p>
          <a:p>
            <a:r>
              <a:rPr lang="ro-RO" dirty="0" smtClean="0"/>
              <a:t>spaimă, neputință, leșin, tremur, groază, tăcere, </a:t>
            </a:r>
          </a:p>
          <a:p>
            <a:endParaRPr lang="ro-RO" dirty="0" smtClean="0"/>
          </a:p>
        </p:txBody>
      </p:sp>
    </p:spTree>
    <p:extLst>
      <p:ext uri="{BB962C8B-B14F-4D97-AF65-F5344CB8AC3E}">
        <p14:creationId xmlns:p14="http://schemas.microsoft.com/office/powerpoint/2010/main" val="18089567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dirty="0" smtClean="0"/>
              <a:t>Cine?</a:t>
            </a:r>
            <a:endParaRPr lang="en-US" dirty="0"/>
          </a:p>
        </p:txBody>
      </p:sp>
      <p:sp>
        <p:nvSpPr>
          <p:cNvPr id="3" name="Substituent conținut 2"/>
          <p:cNvSpPr>
            <a:spLocks noGrp="1"/>
          </p:cNvSpPr>
          <p:nvPr>
            <p:ph idx="1"/>
          </p:nvPr>
        </p:nvSpPr>
        <p:spPr/>
        <p:txBody>
          <a:bodyPr/>
          <a:lstStyle/>
          <a:p>
            <a:r>
              <a:rPr lang="ro-RO" dirty="0" smtClean="0">
                <a:latin typeface="Times New Roman" pitchFamily="18" charset="0"/>
                <a:cs typeface="Times New Roman" pitchFamily="18" charset="0"/>
              </a:rPr>
              <a:t>Daniel, 88 ani</a:t>
            </a:r>
          </a:p>
          <a:p>
            <a:r>
              <a:rPr lang="ro-RO" dirty="0" smtClean="0">
                <a:latin typeface="Times New Roman" pitchFamily="18" charset="0"/>
                <a:cs typeface="Times New Roman" pitchFamily="18" charset="0"/>
              </a:rPr>
              <a:t>O</a:t>
            </a:r>
            <a:r>
              <a:rPr lang="nl-NL" dirty="0" smtClean="0">
                <a:latin typeface="Times New Roman" pitchFamily="18" charset="0"/>
                <a:cs typeface="Times New Roman" pitchFamily="18" charset="0"/>
              </a:rPr>
              <a:t>m</a:t>
            </a:r>
            <a:r>
              <a:rPr lang="ro-RO" dirty="0" smtClean="0">
                <a:latin typeface="Times New Roman" pitchFamily="18" charset="0"/>
                <a:cs typeface="Times New Roman" pitchFamily="18" charset="0"/>
              </a:rPr>
              <a:t>ul</a:t>
            </a:r>
            <a:r>
              <a:rPr lang="nl-NL" dirty="0" smtClean="0">
                <a:latin typeface="Times New Roman" pitchFamily="18" charset="0"/>
                <a:cs typeface="Times New Roman" pitchFamily="18" charset="0"/>
              </a:rPr>
              <a:t> îmbrăcat în haine de in</a:t>
            </a:r>
            <a:endParaRPr lang="ro-RO" dirty="0" smtClean="0">
              <a:latin typeface="Times New Roman" pitchFamily="18" charset="0"/>
              <a:cs typeface="Times New Roman" pitchFamily="18" charset="0"/>
            </a:endParaRPr>
          </a:p>
          <a:p>
            <a:r>
              <a:rPr lang="vi-VN" dirty="0" smtClean="0"/>
              <a:t> </a:t>
            </a:r>
            <a:r>
              <a:rPr lang="vi-VN" dirty="0" smtClean="0">
                <a:latin typeface="Times New Roman" pitchFamily="18" charset="0"/>
                <a:cs typeface="Times New Roman" pitchFamily="18" charset="0"/>
              </a:rPr>
              <a:t>cineva care avea înfăţişarea copiilor oamenilor</a:t>
            </a:r>
            <a:r>
              <a:rPr lang="ro-RO" dirty="0" smtClean="0">
                <a:latin typeface="Times New Roman" pitchFamily="18" charset="0"/>
                <a:cs typeface="Times New Roman" pitchFamily="18" charset="0"/>
              </a:rPr>
              <a:t> </a:t>
            </a:r>
            <a:r>
              <a:rPr lang="ro-RO" i="1" dirty="0" smtClean="0">
                <a:latin typeface="Times New Roman" pitchFamily="18" charset="0"/>
                <a:cs typeface="Times New Roman" pitchFamily="18" charset="0"/>
              </a:rPr>
              <a:t>(Gabriel?)</a:t>
            </a:r>
            <a:r>
              <a:rPr lang="vi-VN" dirty="0" smtClean="0">
                <a:latin typeface="Times New Roman" pitchFamily="18" charset="0"/>
                <a:cs typeface="Times New Roman" pitchFamily="18" charset="0"/>
              </a:rPr>
              <a:t>, </a:t>
            </a:r>
            <a:endParaRPr lang="ro-RO" dirty="0" smtClean="0">
              <a:latin typeface="Times New Roman" pitchFamily="18" charset="0"/>
              <a:cs typeface="Times New Roman" pitchFamily="18" charset="0"/>
            </a:endParaRPr>
          </a:p>
          <a:p>
            <a:r>
              <a:rPr lang="vi-VN" dirty="0" smtClean="0">
                <a:latin typeface="Times New Roman" pitchFamily="18" charset="0"/>
                <a:cs typeface="Times New Roman" pitchFamily="18" charset="0"/>
              </a:rPr>
              <a:t>căpetenia </a:t>
            </a:r>
            <a:r>
              <a:rPr lang="ro-RO" dirty="0" smtClean="0">
                <a:latin typeface="Times New Roman" pitchFamily="18" charset="0"/>
                <a:cs typeface="Times New Roman" pitchFamily="18" charset="0"/>
              </a:rPr>
              <a:t>(</a:t>
            </a:r>
            <a:r>
              <a:rPr lang="vi-VN" i="1" dirty="0" smtClean="0">
                <a:latin typeface="Times New Roman" pitchFamily="18" charset="0"/>
                <a:cs typeface="Times New Roman" pitchFamily="18" charset="0"/>
              </a:rPr>
              <a:t>ebr. </a:t>
            </a:r>
            <a:r>
              <a:rPr lang="ro-RO" i="1"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sar) </a:t>
            </a:r>
            <a:r>
              <a:rPr lang="vi-VN" dirty="0" smtClean="0">
                <a:latin typeface="Times New Roman" pitchFamily="18" charset="0"/>
                <a:cs typeface="Times New Roman" pitchFamily="18" charset="0"/>
              </a:rPr>
              <a:t>împărăţiei Persiei</a:t>
            </a:r>
            <a:endParaRPr lang="ro-RO" dirty="0" smtClean="0">
              <a:latin typeface="Times New Roman" pitchFamily="18" charset="0"/>
              <a:cs typeface="Times New Roman" pitchFamily="18" charset="0"/>
            </a:endParaRPr>
          </a:p>
          <a:p>
            <a:r>
              <a:rPr lang="ro-RO" dirty="0" smtClean="0">
                <a:latin typeface="Times New Roman" pitchFamily="18" charset="0"/>
                <a:cs typeface="Times New Roman" pitchFamily="18" charset="0"/>
              </a:rPr>
              <a:t>căpetenia Greciei</a:t>
            </a:r>
          </a:p>
          <a:p>
            <a:r>
              <a:rPr lang="ro-RO" dirty="0" smtClean="0">
                <a:latin typeface="Times New Roman" pitchFamily="18" charset="0"/>
                <a:cs typeface="Times New Roman" pitchFamily="18" charset="0"/>
              </a:rPr>
              <a:t>căpetenia </a:t>
            </a:r>
            <a:r>
              <a:rPr lang="vi-VN" dirty="0" smtClean="0">
                <a:latin typeface="Times New Roman" pitchFamily="18" charset="0"/>
                <a:cs typeface="Times New Roman" pitchFamily="18" charset="0"/>
              </a:rPr>
              <a:t>Mihail</a:t>
            </a:r>
            <a:r>
              <a:rPr lang="ro-RO" dirty="0" smtClean="0">
                <a:latin typeface="Times New Roman" pitchFamily="18" charset="0"/>
                <a:cs typeface="Times New Roman" pitchFamily="18" charset="0"/>
              </a:rPr>
              <a:t> (e</a:t>
            </a:r>
            <a:r>
              <a:rPr lang="vi-VN" dirty="0" smtClean="0">
                <a:latin typeface="Times New Roman" pitchFamily="18" charset="0"/>
                <a:cs typeface="Times New Roman" pitchFamily="18" charset="0"/>
              </a:rPr>
              <a:t>br. Mika’el, </a:t>
            </a:r>
            <a:r>
              <a:rPr lang="vi-VN" i="1" dirty="0" smtClean="0">
                <a:latin typeface="Times New Roman" pitchFamily="18" charset="0"/>
                <a:cs typeface="Times New Roman" pitchFamily="18" charset="0"/>
              </a:rPr>
              <a:t>cine este ca Dumnezeu?</a:t>
            </a:r>
            <a:r>
              <a:rPr lang="ro-RO" i="1" dirty="0" smtClean="0">
                <a:latin typeface="Times New Roman" pitchFamily="18" charset="0"/>
                <a:cs typeface="Times New Roman" pitchFamily="18" charset="0"/>
              </a:rPr>
              <a:t>)</a:t>
            </a:r>
            <a:r>
              <a:rPr lang="vi-VN"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6441326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dirty="0" smtClean="0"/>
              <a:t>Omul în haine de in</a:t>
            </a:r>
            <a:endParaRPr lang="en-US" dirty="0"/>
          </a:p>
        </p:txBody>
      </p:sp>
      <p:sp>
        <p:nvSpPr>
          <p:cNvPr id="3" name="Substituent conținut 2"/>
          <p:cNvSpPr>
            <a:spLocks noGrp="1"/>
          </p:cNvSpPr>
          <p:nvPr>
            <p:ph idx="1"/>
          </p:nvPr>
        </p:nvSpPr>
        <p:spPr/>
        <p:txBody>
          <a:bodyPr/>
          <a:lstStyle/>
          <a:p>
            <a:r>
              <a:rPr lang="ro-RO" dirty="0" smtClean="0">
                <a:latin typeface="Times New Roman" pitchFamily="18" charset="0"/>
                <a:cs typeface="Times New Roman" pitchFamily="18" charset="0"/>
              </a:rPr>
              <a:t>Fiul Omului</a:t>
            </a:r>
          </a:p>
          <a:p>
            <a:pPr lvl="1"/>
            <a:r>
              <a:rPr lang="ro-RO" dirty="0" smtClean="0">
                <a:latin typeface="Times New Roman" pitchFamily="18" charset="0"/>
                <a:cs typeface="Times New Roman" pitchFamily="18" charset="0"/>
              </a:rPr>
              <a:t>aceeași descriere (Apocalipsa)</a:t>
            </a:r>
          </a:p>
          <a:p>
            <a:pPr lvl="1"/>
            <a:r>
              <a:rPr lang="ro-RO" dirty="0" smtClean="0">
                <a:latin typeface="Times New Roman" pitchFamily="18" charset="0"/>
                <a:cs typeface="Times New Roman" pitchFamily="18" charset="0"/>
              </a:rPr>
              <a:t>aceleași cuvinte de încurajare</a:t>
            </a:r>
          </a:p>
          <a:p>
            <a:endParaRPr lang="ro-RO" dirty="0" smtClean="0">
              <a:latin typeface="Times New Roman" pitchFamily="18" charset="0"/>
              <a:cs typeface="Times New Roman" pitchFamily="18" charset="0"/>
            </a:endParaRPr>
          </a:p>
          <a:p>
            <a:r>
              <a:rPr lang="ro-RO" dirty="0" smtClean="0">
                <a:latin typeface="Times New Roman" pitchFamily="18" charset="0"/>
                <a:cs typeface="Times New Roman" pitchFamily="18" charset="0"/>
              </a:rPr>
              <a:t>Luptă alături de Mihail pentru poporul evreu</a:t>
            </a:r>
          </a:p>
          <a:p>
            <a:r>
              <a:rPr lang="ro-RO" dirty="0" smtClean="0">
                <a:latin typeface="Times New Roman" pitchFamily="18" charset="0"/>
                <a:cs typeface="Times New Roman" pitchFamily="18" charset="0"/>
              </a:rPr>
              <a:t>trimis la Daniel, ca să-i facă cunoscute vremurile viitoare</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3266130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57200" y="274638"/>
            <a:ext cx="8229600" cy="994122"/>
          </a:xfrm>
        </p:spPr>
        <p:txBody>
          <a:bodyPr/>
          <a:lstStyle/>
          <a:p>
            <a:r>
              <a:rPr lang="ro-RO" dirty="0" smtClean="0"/>
              <a:t>Prințul Persiei</a:t>
            </a:r>
            <a:endParaRPr lang="en-US" dirty="0"/>
          </a:p>
        </p:txBody>
      </p:sp>
      <p:sp>
        <p:nvSpPr>
          <p:cNvPr id="3" name="Substituent conținut 2"/>
          <p:cNvSpPr>
            <a:spLocks noGrp="1"/>
          </p:cNvSpPr>
          <p:nvPr>
            <p:ph idx="1"/>
          </p:nvPr>
        </p:nvSpPr>
        <p:spPr>
          <a:xfrm>
            <a:off x="457200" y="1412776"/>
            <a:ext cx="8229600" cy="5040560"/>
          </a:xfrm>
        </p:spPr>
        <p:txBody>
          <a:bodyPr/>
          <a:lstStyle/>
          <a:p>
            <a:r>
              <a:rPr lang="ro-RO" dirty="0" smtClean="0"/>
              <a:t>lupta împotriva Omului în haine de in si împotriva arhanghelului Mihael</a:t>
            </a:r>
          </a:p>
          <a:p>
            <a:r>
              <a:rPr lang="ro-RO" dirty="0" smtClean="0"/>
              <a:t>Demon care acționa lângă Împărații Persiei</a:t>
            </a:r>
          </a:p>
          <a:p>
            <a:pPr lvl="1"/>
            <a:r>
              <a:rPr lang="ro-RO" dirty="0" smtClean="0">
                <a:solidFill>
                  <a:schemeClr val="accent6">
                    <a:lumMod val="75000"/>
                  </a:schemeClr>
                </a:solidFill>
              </a:rPr>
              <a:t>decret de repatriere și de  reconstruire a Templului (Cirus) </a:t>
            </a:r>
          </a:p>
          <a:p>
            <a:pPr lvl="1"/>
            <a:r>
              <a:rPr lang="ro-RO" dirty="0" smtClean="0">
                <a:solidFill>
                  <a:schemeClr val="accent6">
                    <a:lumMod val="75000"/>
                  </a:schemeClr>
                </a:solidFill>
              </a:rPr>
              <a:t>Oprirea lucrărilor, amenințarea extincției poporului evreu din imperiu persan (</a:t>
            </a:r>
            <a:r>
              <a:rPr lang="ro-RO" dirty="0" err="1" smtClean="0">
                <a:solidFill>
                  <a:schemeClr val="accent6">
                    <a:lumMod val="75000"/>
                  </a:schemeClr>
                </a:solidFill>
              </a:rPr>
              <a:t>Ahasveros</a:t>
            </a:r>
            <a:r>
              <a:rPr lang="ro-RO" dirty="0" smtClean="0">
                <a:solidFill>
                  <a:schemeClr val="accent6">
                    <a:lumMod val="75000"/>
                  </a:schemeClr>
                </a:solidFill>
              </a:rPr>
              <a:t>  - </a:t>
            </a:r>
            <a:r>
              <a:rPr lang="ro-RO" dirty="0" err="1" smtClean="0">
                <a:solidFill>
                  <a:schemeClr val="accent6">
                    <a:lumMod val="75000"/>
                  </a:schemeClr>
                </a:solidFill>
              </a:rPr>
              <a:t>Haman</a:t>
            </a:r>
            <a:r>
              <a:rPr lang="ro-RO" dirty="0" smtClean="0">
                <a:solidFill>
                  <a:schemeClr val="accent6">
                    <a:lumMod val="75000"/>
                  </a:schemeClr>
                </a:solidFill>
              </a:rPr>
              <a:t> / Estera)</a:t>
            </a:r>
          </a:p>
          <a:p>
            <a:pPr lvl="1"/>
            <a:r>
              <a:rPr lang="ro-RO" dirty="0" smtClean="0">
                <a:solidFill>
                  <a:schemeClr val="accent6">
                    <a:lumMod val="75000"/>
                  </a:schemeClr>
                </a:solidFill>
              </a:rPr>
              <a:t>Templul și Ierusalimul reconstruite</a:t>
            </a:r>
          </a:p>
          <a:p>
            <a:endParaRPr lang="en-US" dirty="0">
              <a:solidFill>
                <a:schemeClr val="accent6">
                  <a:lumMod val="75000"/>
                </a:schemeClr>
              </a:solidFill>
            </a:endParaRPr>
          </a:p>
        </p:txBody>
      </p:sp>
    </p:spTree>
    <p:extLst>
      <p:ext uri="{BB962C8B-B14F-4D97-AF65-F5344CB8AC3E}">
        <p14:creationId xmlns:p14="http://schemas.microsoft.com/office/powerpoint/2010/main" val="38979091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ă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1571</Words>
  <Application>Microsoft Office PowerPoint</Application>
  <PresentationFormat>On-screen Show (4:3)</PresentationFormat>
  <Paragraphs>120</Paragraphs>
  <Slides>15</Slides>
  <Notes>7</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Office Theme</vt:lpstr>
      <vt:lpstr>Temă Office</vt:lpstr>
      <vt:lpstr>Daniel cap. 10  Introducere  în ultima profeție  (cap 10-12)</vt:lpstr>
      <vt:lpstr>Cartea Daniel </vt:lpstr>
      <vt:lpstr>PowerPoint Presentation</vt:lpstr>
      <vt:lpstr>PowerPoint Presentation</vt:lpstr>
      <vt:lpstr>PowerPoint Presentation</vt:lpstr>
      <vt:lpstr>Ce?</vt:lpstr>
      <vt:lpstr>Cine?</vt:lpstr>
      <vt:lpstr>Omul în haine de in</vt:lpstr>
      <vt:lpstr>Prințul Persiei</vt:lpstr>
      <vt:lpstr>Daniel</vt:lpstr>
      <vt:lpstr>De ce? </vt:lpstr>
      <vt:lpstr>PowerPoint Presentation</vt:lpstr>
      <vt:lpstr>PowerPoint Presentation</vt:lpstr>
      <vt:lpstr>DANIEL 10</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Daniel cap. 10  Introducere  în ultima profeție  (cap 10-12)</dc:title>
  <dc:creator>Sebi Ghica</dc:creator>
  <cp:lastModifiedBy>Sebi Ghica</cp:lastModifiedBy>
  <cp:revision>1</cp:revision>
  <dcterms:created xsi:type="dcterms:W3CDTF">2016-02-28T10:29:44Z</dcterms:created>
  <dcterms:modified xsi:type="dcterms:W3CDTF">2016-02-28T10:30:16Z</dcterms:modified>
</cp:coreProperties>
</file>