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sldIdLst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BF98F-7A4B-45D7-B194-C9B39D73F092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C831E-EC4E-42D5-86D5-3B1537140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4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B6914-D4EF-469C-AFE2-07B2078C82C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87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B6914-D4EF-469C-AFE2-07B2078C82C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87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B6914-D4EF-469C-AFE2-07B2078C82C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87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B6914-D4EF-469C-AFE2-07B2078C82C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8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BEEC-9197-47FE-9195-0270C10315DB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3A1B-9FD1-4149-8740-4C501FB60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9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BEEC-9197-47FE-9195-0270C10315DB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3A1B-9FD1-4149-8740-4C501FB60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4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BEEC-9197-47FE-9195-0270C10315DB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3A1B-9FD1-4149-8740-4C501FB60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58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5D04-B9A2-4FE4-B124-9E6037DDDE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47AE-3203-452B-B707-E24328CB37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6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5D04-B9A2-4FE4-B124-9E6037DDDE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47AE-3203-452B-B707-E24328CB37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7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5D04-B9A2-4FE4-B124-9E6037DDDE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47AE-3203-452B-B707-E24328CB37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5D04-B9A2-4FE4-B124-9E6037DDDE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47AE-3203-452B-B707-E24328CB37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6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5D04-B9A2-4FE4-B124-9E6037DDDE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47AE-3203-452B-B707-E24328CB37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5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5D04-B9A2-4FE4-B124-9E6037DDDE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47AE-3203-452B-B707-E24328CB37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1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5D04-B9A2-4FE4-B124-9E6037DDDE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47AE-3203-452B-B707-E24328CB37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3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5D04-B9A2-4FE4-B124-9E6037DDDE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47AE-3203-452B-B707-E24328CB37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1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BEEC-9197-47FE-9195-0270C10315DB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3A1B-9FD1-4149-8740-4C501FB60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34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5D04-B9A2-4FE4-B124-9E6037DDDE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47AE-3203-452B-B707-E24328CB37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62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5D04-B9A2-4FE4-B124-9E6037DDDE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47AE-3203-452B-B707-E24328CB37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2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5D04-B9A2-4FE4-B124-9E6037DDDE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47AE-3203-452B-B707-E24328CB37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1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3/6/2016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55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3/6/2016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9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3/6/2016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88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3/6/2016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1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3/6/2016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747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3/6/2016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02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3/6/2016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45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BEEC-9197-47FE-9195-0270C10315DB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3A1B-9FD1-4149-8740-4C501FB60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150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3/6/2016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9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3/6/2016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96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3/6/2016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74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3/6/2016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22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BEEC-9197-47FE-9195-0270C10315DB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3A1B-9FD1-4149-8740-4C501FB60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9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BEEC-9197-47FE-9195-0270C10315DB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3A1B-9FD1-4149-8740-4C501FB60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BEEC-9197-47FE-9195-0270C10315DB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3A1B-9FD1-4149-8740-4C501FB60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2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BEEC-9197-47FE-9195-0270C10315DB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3A1B-9FD1-4149-8740-4C501FB60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BEEC-9197-47FE-9195-0270C10315DB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3A1B-9FD1-4149-8740-4C501FB60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6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BEEC-9197-47FE-9195-0270C10315DB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3A1B-9FD1-4149-8740-4C501FB60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9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8BEEC-9197-47FE-9195-0270C10315DB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3A1B-9FD1-4149-8740-4C501FB60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0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95D04-B9A2-4FE4-B124-9E6037DDDE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347AE-3203-452B-B707-E24328CB37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5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3/6/2016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4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657600"/>
            <a:ext cx="7010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-discursul Omului cu haina de in inceput in cap 10</a:t>
            </a:r>
          </a:p>
          <a:p>
            <a:r>
              <a:rPr lang="en-US" dirty="0" smtClean="0"/>
              <a:t>-segmentul istoric ca mesaj din cartea adevarului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8458200" cy="914400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effectLst/>
              </a:rPr>
              <a:t>Daniel cap 11</a:t>
            </a:r>
            <a:endParaRPr lang="en-US" sz="48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0177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27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pi.ning.com/files/OfwCgLCjOkYnELq3cNFvNWC*7VUQjDvZZRrs1l6h5o192AsnKNOhhBX5zwgJr00r3QoGb9pQgzmsRlsdDMUdsuwcXrkBmbBZ/Jesus_of_Nazareth_1238857876_2_19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2736304" cy="262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7354" y="332656"/>
            <a:ext cx="6159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it-IT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nd </a:t>
            </a:r>
            <a:r>
              <a:rPr lang="it-IT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 veni Fiul </a:t>
            </a:r>
            <a:r>
              <a:rPr lang="ro-RO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it-IT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mului</a:t>
            </a:r>
            <a:r>
              <a:rPr lang="it-IT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va gãsi El credințã pe </a:t>
            </a:r>
            <a:r>
              <a:rPr lang="it-IT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pãm</a:t>
            </a:r>
            <a:r>
              <a:rPr lang="ro-RO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it-IT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nt</a:t>
            </a:r>
            <a:r>
              <a:rPr lang="it-IT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</a:t>
            </a:r>
          </a:p>
        </p:txBody>
      </p:sp>
      <p:pic>
        <p:nvPicPr>
          <p:cNvPr id="1026" name="Picture 2" descr="http://ecolcvhusi.licee.edu.ro/pamant/terra+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72915"/>
            <a:ext cx="5040560" cy="428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22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ghenadiana.files.wordpress.com/2010/05/clip_image002_thum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6532" y="1"/>
            <a:ext cx="5308612" cy="713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6096" y="1052736"/>
            <a:ext cx="3384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Când? </a:t>
            </a:r>
          </a:p>
          <a:p>
            <a:pPr algn="ctr"/>
            <a:r>
              <a:rPr lang="ro-RO" sz="8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 algn="ctr"/>
            <a:r>
              <a:rPr lang="ro-RO" sz="8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Cum?</a:t>
            </a:r>
            <a:endParaRPr lang="en-US" sz="80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60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ghenadiana.files.wordpress.com/2010/05/clip_image002_thum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6532" y="1"/>
            <a:ext cx="5308612" cy="713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1484784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Când? </a:t>
            </a:r>
          </a:p>
        </p:txBody>
      </p:sp>
    </p:spTree>
    <p:extLst>
      <p:ext uri="{BB962C8B-B14F-4D97-AF65-F5344CB8AC3E}">
        <p14:creationId xmlns:p14="http://schemas.microsoft.com/office/powerpoint/2010/main" val="132802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activenews.ro/uploads/2014/07/israe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8" y="1501982"/>
            <a:ext cx="8949668" cy="502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188640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  Mai  1948</a:t>
            </a:r>
            <a:endParaRPr lang="en-US" sz="60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3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d/d2/Yalta_summit_1945_with_Churchill%2C_Roosevelt%2C_Stalin.jpg/800px-Yalta_summit_1945_with_Churchill%2C_Roosevelt%2C_Stal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620000" cy="615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53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6/66/Reagan_and_Gorbachev_hold_discuss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4012"/>
            <a:ext cx="8136904" cy="547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16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e/e8/Barack_Obama_and_Vladmir_Putin_at_G8_summit%2C_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73279"/>
            <a:ext cx="7704856" cy="513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84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9559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i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ume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multipolar</a:t>
            </a:r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bipolar</a:t>
            </a:r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 - unipolară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Superputeri VS Hiperputere</a:t>
            </a:r>
            <a:endParaRPr lang="en-US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76872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hiperputere </a:t>
            </a:r>
            <a:r>
              <a:rPr lang="vi-VN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trebuie </a:t>
            </a:r>
            <a:r>
              <a:rPr lang="vi-VN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să fie </a:t>
            </a:r>
            <a:r>
              <a:rPr lang="vi-VN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capabil</a:t>
            </a:r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vi-VN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o-RO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să </a:t>
            </a:r>
            <a:r>
              <a:rPr lang="vi-VN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realizeze o strategie globală, </a:t>
            </a:r>
            <a:endParaRPr lang="ro-RO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inclusiv </a:t>
            </a:r>
            <a:r>
              <a:rPr lang="vi-VN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posibilitatea de a distruge lumea, </a:t>
            </a:r>
            <a:endParaRPr lang="ro-RO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 </a:t>
            </a:r>
            <a:r>
              <a:rPr lang="vi-VN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comand</a:t>
            </a:r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vastul potențial economic </a:t>
            </a:r>
            <a:endParaRPr lang="ro-RO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 </a:t>
            </a:r>
            <a:r>
              <a:rPr lang="vi-VN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influenț</a:t>
            </a:r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eze lumea</a:t>
            </a:r>
            <a:r>
              <a:rPr lang="vi-VN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o-RO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și </a:t>
            </a:r>
            <a:r>
              <a:rPr lang="vi-VN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să prezinte o ideologie universală"</a:t>
            </a:r>
            <a:endParaRPr lang="en-US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6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86268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După încheierea Războiului Rece, </a:t>
            </a:r>
            <a:endParaRPr lang="ro-RO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vi-VN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SUA </a:t>
            </a:r>
            <a:r>
              <a:rPr lang="vi-VN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a rămas cea mai mare superputere, </a:t>
            </a:r>
            <a:endParaRPr lang="ro-RO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vi-VN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cu </a:t>
            </a:r>
            <a:r>
              <a:rPr lang="vi-VN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cea mai puternică economie</a:t>
            </a:r>
            <a:r>
              <a:rPr lang="vi-VN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, </a:t>
            </a:r>
            <a:endParaRPr lang="ro-RO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vi-VN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o </a:t>
            </a:r>
            <a:r>
              <a:rPr lang="vi-VN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țară care cheltuiește pentru armată mai mult decât 12 țări importante din punct de vedere </a:t>
            </a:r>
            <a:r>
              <a:rPr lang="vi-VN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militar</a:t>
            </a:r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vi-VN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(</a:t>
            </a:r>
            <a:r>
              <a:rPr lang="vi-VN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47% din totalul cheltuielilor militare la nivel mondial).</a:t>
            </a:r>
            <a:endParaRPr lang="en-US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1343670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SUA  </a:t>
            </a:r>
          </a:p>
          <a:p>
            <a:pPr algn="ctr"/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HIPERPUTEREA LUMII</a:t>
            </a:r>
          </a:p>
        </p:txBody>
      </p:sp>
      <p:pic>
        <p:nvPicPr>
          <p:cNvPr id="2050" name="Picture 2" descr="http://www.nocash.info.ro/wp-content/uploads/2011/04/steag-S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0" y="299864"/>
            <a:ext cx="3183098" cy="225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14812" y="476672"/>
            <a:ext cx="4989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Trăim într-o lume unipolară</a:t>
            </a:r>
            <a:endParaRPr lang="en-US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91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228600" y="2209800"/>
            <a:ext cx="8686800" cy="4038600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dirty="0"/>
              <a:t>c</a:t>
            </a:r>
            <a:r>
              <a:rPr lang="en-US" dirty="0" smtClean="0"/>
              <a:t>ontext istoric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Sectiunea profetica este impartita astfel:</a:t>
            </a:r>
          </a:p>
          <a:p>
            <a:r>
              <a:rPr lang="en-US" dirty="0" smtClean="0"/>
              <a:t>1.Perioada medo-persana (Daniel cap 11 1:2)</a:t>
            </a:r>
          </a:p>
          <a:p>
            <a:r>
              <a:rPr lang="en-US" dirty="0" smtClean="0"/>
              <a:t>2.Perioada greaca: (</a:t>
            </a:r>
            <a:r>
              <a:rPr lang="en-US" dirty="0"/>
              <a:t>Daniel cap 11 </a:t>
            </a:r>
            <a:r>
              <a:rPr lang="en-US" dirty="0" smtClean="0"/>
              <a:t>3:4)</a:t>
            </a:r>
          </a:p>
          <a:p>
            <a:r>
              <a:rPr lang="en-US" dirty="0" smtClean="0"/>
              <a:t>              a) perioada ptolemeica si seleucida (</a:t>
            </a:r>
            <a:r>
              <a:rPr lang="en-US" dirty="0"/>
              <a:t>Daniel cap 11 </a:t>
            </a:r>
            <a:r>
              <a:rPr lang="en-US" dirty="0" smtClean="0"/>
              <a:t>5:20)</a:t>
            </a:r>
          </a:p>
          <a:p>
            <a:r>
              <a:rPr lang="en-US" dirty="0" smtClean="0"/>
              <a:t>3. </a:t>
            </a:r>
            <a:r>
              <a:rPr lang="en-US" dirty="0"/>
              <a:t>P</a:t>
            </a:r>
            <a:r>
              <a:rPr lang="en-US" dirty="0" smtClean="0"/>
              <a:t>erioada </a:t>
            </a:r>
            <a:r>
              <a:rPr lang="en-US" b="1" dirty="0"/>
              <a:t>Antiochus IV </a:t>
            </a:r>
            <a:r>
              <a:rPr lang="en-US" b="1" dirty="0" smtClean="0"/>
              <a:t>Epiphanes </a:t>
            </a:r>
            <a:r>
              <a:rPr lang="en-US" dirty="0" smtClean="0"/>
              <a:t>si semnale din vremea sfarsitului (Daniel 21:35; 36:45)</a:t>
            </a:r>
            <a:endParaRPr lang="en-US" dirty="0"/>
          </a:p>
          <a:p>
            <a:endParaRPr lang="en-US" b="1" dirty="0"/>
          </a:p>
          <a:p>
            <a:endParaRPr lang="en-US" dirty="0" smtClean="0"/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457200"/>
            <a:ext cx="8458200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4800" dirty="0" smtClean="0">
                <a:solidFill>
                  <a:prstClr val="black"/>
                </a:solidFill>
                <a:effectLst/>
              </a:rPr>
              <a:t>Daniel cap 11</a:t>
            </a:r>
            <a:endParaRPr lang="en-US" sz="4800" dirty="0"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882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e/e0/Nagasakibomb.jpg/800px-Nagasakibo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6672"/>
            <a:ext cx="3426233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upload.wikimedia.org/wikipedia/commons/thumb/8/81/USS_Nimitz_in_Victoria_Canada_036.jpg/1024px-USS_Nimitz_in_Victoria_Canada_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36776"/>
            <a:ext cx="5250793" cy="34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upload.wikimedia.org/wikipedia/commons/thumb/4/47/B-2_Spirit_original.jpg/1024px-B-2_Spirit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6632"/>
            <a:ext cx="506145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41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ghenadiana.files.wordpress.com/2010/05/clip_image002_thum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6532" y="1"/>
            <a:ext cx="5308612" cy="713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1484784"/>
            <a:ext cx="3635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Și totuși</a:t>
            </a:r>
          </a:p>
          <a:p>
            <a:pPr algn="ctr"/>
            <a:r>
              <a:rPr lang="ro-RO" sz="8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Când? </a:t>
            </a:r>
          </a:p>
        </p:txBody>
      </p:sp>
    </p:spTree>
    <p:extLst>
      <p:ext uri="{BB962C8B-B14F-4D97-AF65-F5344CB8AC3E}">
        <p14:creationId xmlns:p14="http://schemas.microsoft.com/office/powerpoint/2010/main" val="201047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539969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586  î.H.</a:t>
            </a:r>
            <a:endParaRPr lang="en-US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1332057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1290</a:t>
            </a:r>
            <a:endParaRPr lang="en-US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0252" y="1332057"/>
            <a:ext cx="1188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1335</a:t>
            </a:r>
            <a:endParaRPr lang="en-US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2700209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2625 – 586 – 7 (eroarea din cal.) = 2032 (+_)</a:t>
            </a:r>
            <a:endParaRPr lang="en-US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02860" y="1908121"/>
            <a:ext cx="3525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1290 + 1335 = 2625</a:t>
            </a:r>
            <a:endParaRPr lang="en-US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3658" y="3429000"/>
            <a:ext cx="63907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În anul 2032 </a:t>
            </a:r>
          </a:p>
          <a:p>
            <a:pPr algn="ctr"/>
            <a:r>
              <a:rPr lang="ro-RO" sz="4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 împlinesc 2000 de ani de la moartea și învierea Domnului</a:t>
            </a:r>
            <a:endParaRPr lang="en-US" sz="4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71800" y="1624444"/>
            <a:ext cx="367240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490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8505" y="35450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586  î.H.</a:t>
            </a:r>
            <a:endParaRPr lang="en-US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8910" y="975047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1290</a:t>
            </a:r>
            <a:endParaRPr lang="en-US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0637" y="985083"/>
            <a:ext cx="1188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1335</a:t>
            </a:r>
            <a:endParaRPr lang="en-US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011" y="1844824"/>
            <a:ext cx="3525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1290 + 1335 = 2625</a:t>
            </a:r>
            <a:endParaRPr lang="en-US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2636912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2625 : 70 = 37,5 </a:t>
            </a:r>
          </a:p>
          <a:p>
            <a:pPr algn="ctr"/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(unitatea unei săpt. </a:t>
            </a:r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ani)</a:t>
            </a:r>
            <a:endParaRPr lang="en-US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6377" y="4021458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37,5 X 7 = 262,5</a:t>
            </a:r>
            <a:endParaRPr lang="en-US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8225" y="4869160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586 – 262,5 = 323, 5 </a:t>
            </a:r>
          </a:p>
          <a:p>
            <a:pPr algn="ctr"/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moartea lui A M </a:t>
            </a:r>
            <a:endParaRPr lang="en-US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urved Left Arrow 16"/>
          <p:cNvSpPr/>
          <p:nvPr/>
        </p:nvSpPr>
        <p:spPr>
          <a:xfrm>
            <a:off x="6540833" y="1844824"/>
            <a:ext cx="1831803" cy="31683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  <p:bldP spid="11" grpId="0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54868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586  î.H.</a:t>
            </a:r>
            <a:endParaRPr lang="en-US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908720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1290</a:t>
            </a:r>
            <a:endParaRPr lang="en-US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2300" y="980728"/>
            <a:ext cx="1188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1335</a:t>
            </a:r>
            <a:endParaRPr lang="en-US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4868" y="1412776"/>
            <a:ext cx="3525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1290 + 1335 = 2625</a:t>
            </a:r>
            <a:endParaRPr lang="en-US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1988840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2625 : 70 = 37,5 </a:t>
            </a:r>
          </a:p>
          <a:p>
            <a:pPr algn="ctr"/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(unitatea unei săpt. </a:t>
            </a:r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ani)</a:t>
            </a:r>
            <a:endParaRPr lang="en-US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861048"/>
            <a:ext cx="385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 37,5 X 62 = 2365</a:t>
            </a:r>
            <a:endParaRPr lang="en-US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4788441"/>
            <a:ext cx="399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2365 -323,5 = 2001,5</a:t>
            </a:r>
            <a:endParaRPr lang="en-US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www.livearad.ro/wp-content/uploads/2015/09/11-Septembrie-2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481" y="3212976"/>
            <a:ext cx="4521023" cy="339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30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pi.ning.com/files/OfwCgLCjOkYnELq3cNFvNWC*7VUQjDvZZRrs1l6h5o192AsnKNOhhBX5zwgJr00r3QoGb9pQgzmsRlsdDMUdsuwcXrkBmbBZ/Jesus_of_Nazareth_1238857876_2_19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2736304" cy="262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7354" y="332656"/>
            <a:ext cx="6159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it-IT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nd </a:t>
            </a:r>
            <a:r>
              <a:rPr lang="it-IT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 veni Fiul </a:t>
            </a:r>
            <a:r>
              <a:rPr lang="ro-RO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it-IT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mului</a:t>
            </a:r>
            <a:r>
              <a:rPr lang="it-IT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va gãsi El credințã pe </a:t>
            </a:r>
            <a:r>
              <a:rPr lang="it-IT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pãm</a:t>
            </a:r>
            <a:r>
              <a:rPr lang="ro-RO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it-IT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nt</a:t>
            </a:r>
            <a:r>
              <a:rPr lang="it-IT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</a:t>
            </a:r>
          </a:p>
        </p:txBody>
      </p:sp>
      <p:pic>
        <p:nvPicPr>
          <p:cNvPr id="4" name="Picture 2" descr="http://ecolcvhusi.licee.edu.ro/pamant/terra+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72915"/>
            <a:ext cx="4108692" cy="349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24544" y="3284984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Cum </a:t>
            </a:r>
          </a:p>
          <a:p>
            <a:pPr algn="ctr"/>
            <a:r>
              <a:rPr lang="ro-RO" sz="6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 fi atunci?</a:t>
            </a:r>
            <a:endParaRPr lang="en-US" sz="60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8494" y="1700808"/>
            <a:ext cx="3057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1290 &amp; 1335</a:t>
            </a:r>
            <a:endParaRPr lang="en-US" sz="40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71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2000" y="3054927"/>
            <a:ext cx="21336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Daniel 11 1:2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24400" y="1371600"/>
            <a:ext cx="37338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Cambise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(530-522 i.Hr.)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2438400"/>
            <a:ext cx="37338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Pseudo-Smerdis (522 </a:t>
            </a:r>
            <a:r>
              <a:rPr lang="en-US" dirty="0">
                <a:solidFill>
                  <a:prstClr val="black"/>
                </a:solidFill>
              </a:rPr>
              <a:t>i.Hr.)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24400" y="3491345"/>
            <a:ext cx="37338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Dariu I Hystaspis 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>
                <a:solidFill>
                  <a:prstClr val="black"/>
                </a:solidFill>
              </a:rPr>
              <a:t>522-486 </a:t>
            </a:r>
            <a:r>
              <a:rPr lang="en-US" dirty="0">
                <a:solidFill>
                  <a:prstClr val="black"/>
                </a:solidFill>
              </a:rPr>
              <a:t>i.Hr.)</a:t>
            </a: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24400" y="4530434"/>
            <a:ext cx="3733800" cy="20227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70C0"/>
              </a:solidFill>
            </a:endParaRPr>
          </a:p>
          <a:p>
            <a:pPr algn="ctr"/>
            <a:endParaRPr lang="en-US" b="1" dirty="0">
              <a:solidFill>
                <a:srgbClr val="0070C0"/>
              </a:solidFill>
            </a:endParaRPr>
          </a:p>
          <a:p>
            <a:pPr algn="ctr"/>
            <a:endParaRPr lang="en-US" b="1" dirty="0">
              <a:solidFill>
                <a:srgbClr val="0070C0"/>
              </a:solidFill>
            </a:endParaRP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Xerxe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(486-464 </a:t>
            </a:r>
            <a:r>
              <a:rPr lang="en-US" dirty="0">
                <a:solidFill>
                  <a:prstClr val="black"/>
                </a:solidFill>
              </a:rPr>
              <a:t>i.Hr</a:t>
            </a:r>
            <a:r>
              <a:rPr lang="en-US" dirty="0">
                <a:solidFill>
                  <a:prstClr val="black"/>
                </a:solidFill>
              </a:rPr>
              <a:t>.)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Batalii cu Grecia: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Termopile 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Salamis 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Platea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Mycale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110345" y="1981200"/>
            <a:ext cx="15240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110345" y="2881745"/>
            <a:ext cx="1524000" cy="523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124200" y="3593517"/>
            <a:ext cx="1524000" cy="398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124200" y="3924300"/>
            <a:ext cx="1510145" cy="952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93964" y="304800"/>
            <a:ext cx="8458200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US" sz="4400" dirty="0" smtClean="0">
                <a:solidFill>
                  <a:prstClr val="black"/>
                </a:solidFill>
              </a:rPr>
              <a:t>Perioada Medo-Persana</a:t>
            </a:r>
            <a:endParaRPr lang="en-US" sz="4400" dirty="0"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7068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	Perioada Greaca</a:t>
            </a:r>
            <a:endParaRPr lang="en-US" sz="4400" dirty="0"/>
          </a:p>
        </p:txBody>
      </p:sp>
      <p:sp>
        <p:nvSpPr>
          <p:cNvPr id="15" name="Rectangle 14"/>
          <p:cNvSpPr/>
          <p:nvPr/>
        </p:nvSpPr>
        <p:spPr>
          <a:xfrm>
            <a:off x="152400" y="1044716"/>
            <a:ext cx="1773382" cy="7078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Daniel 11 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53591" y="1044716"/>
            <a:ext cx="6334991" cy="7078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Alexandra Macedon (336-323 </a:t>
            </a:r>
            <a:r>
              <a:rPr lang="en-US" dirty="0">
                <a:solidFill>
                  <a:prstClr val="black"/>
                </a:solidFill>
              </a:rPr>
              <a:t>i.Hr.)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3536" y="2216947"/>
            <a:ext cx="1534391" cy="9072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dirty="0" err="1">
                <a:solidFill>
                  <a:prstClr val="black"/>
                </a:solidFill>
              </a:rPr>
              <a:t>Cassander</a:t>
            </a:r>
            <a:r>
              <a:rPr lang="en-US" dirty="0">
                <a:solidFill>
                  <a:prstClr val="black"/>
                </a:solidFill>
              </a:rPr>
              <a:t>    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(Macedonia si Grecia)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74327" y="2231659"/>
            <a:ext cx="1579419" cy="89254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Seleucus 1 Nicator</a:t>
            </a: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Siria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74127" y="2222144"/>
            <a:ext cx="1447800" cy="9020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Lysimachus Asia Mica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>
            <a:off x="1925782" y="1398658"/>
            <a:ext cx="8278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7" idx="0"/>
          </p:cNvCxnSpPr>
          <p:nvPr/>
        </p:nvCxnSpPr>
        <p:spPr>
          <a:xfrm flipH="1">
            <a:off x="3430732" y="1752600"/>
            <a:ext cx="22512" cy="464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9" idx="0"/>
          </p:cNvCxnSpPr>
          <p:nvPr/>
        </p:nvCxnSpPr>
        <p:spPr>
          <a:xfrm>
            <a:off x="4998027" y="1752600"/>
            <a:ext cx="0" cy="469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>
            <a:off x="6664037" y="1752600"/>
            <a:ext cx="0" cy="4790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52399" y="2241187"/>
            <a:ext cx="1683327" cy="8830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Daniel 11 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571508" y="2217798"/>
            <a:ext cx="1579419" cy="90640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Ptolemeu</a:t>
            </a: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Egipt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53" name="Straight Arrow Connector 52"/>
          <p:cNvCxnSpPr>
            <a:endCxn id="52" idx="0"/>
          </p:cNvCxnSpPr>
          <p:nvPr/>
        </p:nvCxnSpPr>
        <p:spPr>
          <a:xfrm>
            <a:off x="8361218" y="1752600"/>
            <a:ext cx="0" cy="465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7" idx="3"/>
            <a:endCxn id="17" idx="1"/>
          </p:cNvCxnSpPr>
          <p:nvPr/>
        </p:nvCxnSpPr>
        <p:spPr>
          <a:xfrm flipV="1">
            <a:off x="1835726" y="2670574"/>
            <a:ext cx="827810" cy="12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26" y="3304309"/>
            <a:ext cx="6096000" cy="35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4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746" y="34636"/>
            <a:ext cx="8728363" cy="762000"/>
          </a:xfrm>
        </p:spPr>
        <p:txBody>
          <a:bodyPr/>
          <a:lstStyle/>
          <a:p>
            <a:pPr marL="0" indent="0" algn="l">
              <a:buNone/>
            </a:pPr>
            <a:r>
              <a:rPr lang="en-US" sz="4400" dirty="0" smtClean="0"/>
              <a:t>Perioada seleucida si ptolemeica 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95400"/>
            <a:ext cx="63373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4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Placeholder 77"/>
          <p:cNvSpPr>
            <a:spLocks noGrp="1"/>
          </p:cNvSpPr>
          <p:nvPr>
            <p:ph type="body" idx="1"/>
          </p:nvPr>
        </p:nvSpPr>
        <p:spPr>
          <a:xfrm>
            <a:off x="96150" y="838200"/>
            <a:ext cx="2342250" cy="7921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IMPARATIA DE MIAZA-NOPATE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0" name="Text Placeholder 79"/>
          <p:cNvSpPr>
            <a:spLocks noGrp="1"/>
          </p:cNvSpPr>
          <p:nvPr>
            <p:ph type="body" sz="quarter" idx="3"/>
          </p:nvPr>
        </p:nvSpPr>
        <p:spPr>
          <a:xfrm>
            <a:off x="6726383" y="838200"/>
            <a:ext cx="2230581" cy="7921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IMPARATIA DE MIAZAZI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746" y="34636"/>
            <a:ext cx="8728363" cy="762000"/>
          </a:xfrm>
        </p:spPr>
        <p:txBody>
          <a:bodyPr/>
          <a:lstStyle/>
          <a:p>
            <a:pPr marL="0" indent="0" algn="l">
              <a:buNone/>
            </a:pPr>
            <a:r>
              <a:rPr lang="en-US" sz="4400" dirty="0" smtClean="0"/>
              <a:t>Perioada seleucida si ptolemeica </a:t>
            </a:r>
            <a:endParaRPr lang="en-US" sz="4400" dirty="0"/>
          </a:p>
        </p:txBody>
      </p:sp>
      <p:sp>
        <p:nvSpPr>
          <p:cNvPr id="15" name="Rectangle 14"/>
          <p:cNvSpPr/>
          <p:nvPr/>
        </p:nvSpPr>
        <p:spPr>
          <a:xfrm>
            <a:off x="2514600" y="1828800"/>
            <a:ext cx="4114800" cy="1066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Daniel 11 5 ’ </a:t>
            </a:r>
            <a:r>
              <a:rPr lang="it-IT" sz="1600" dirty="0">
                <a:solidFill>
                  <a:prstClr val="black"/>
                </a:solidFill>
              </a:rPr>
              <a:t>Imparatul de la miazazi va ajunge tare. Dar unul din mai marii lui va fi si mai tare decat el si va domni</a:t>
            </a:r>
            <a:r>
              <a:rPr lang="en-US" sz="1600" dirty="0">
                <a:solidFill>
                  <a:prstClr val="black"/>
                </a:solidFill>
              </a:rPr>
              <a:t> …’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96545" y="1828800"/>
            <a:ext cx="1946564" cy="1066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Ptolemeu I Soter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>
                <a:solidFill>
                  <a:prstClr val="black"/>
                </a:solidFill>
              </a:rPr>
              <a:t>367-283 </a:t>
            </a:r>
            <a:r>
              <a:rPr lang="en-US" dirty="0">
                <a:solidFill>
                  <a:prstClr val="black"/>
                </a:solidFill>
              </a:rPr>
              <a:t>i.Hr.)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96545" y="3131127"/>
            <a:ext cx="1946564" cy="136467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Ptolemeu </a:t>
            </a:r>
            <a:r>
              <a:rPr lang="en-US" dirty="0">
                <a:solidFill>
                  <a:prstClr val="black"/>
                </a:solidFill>
              </a:rPr>
              <a:t>II </a:t>
            </a:r>
            <a:r>
              <a:rPr lang="ro-RO" b="1" dirty="0">
                <a:solidFill>
                  <a:prstClr val="black"/>
                </a:solidFill>
              </a:rPr>
              <a:t>Philadelphus</a:t>
            </a:r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(283-246 </a:t>
            </a:r>
            <a:r>
              <a:rPr lang="en-US" dirty="0">
                <a:solidFill>
                  <a:prstClr val="black"/>
                </a:solidFill>
              </a:rPr>
              <a:t>i.Hr.)</a:t>
            </a:r>
          </a:p>
          <a:p>
            <a:pPr algn="ctr"/>
            <a:endParaRPr lang="ro-RO" b="1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>
            <a:off x="6629400" y="2362200"/>
            <a:ext cx="3671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514600" y="3131127"/>
            <a:ext cx="4114800" cy="13646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prstClr val="black"/>
                </a:solidFill>
              </a:rPr>
              <a:t>Daniel 11 6 ‘se </a:t>
            </a:r>
            <a:r>
              <a:rPr lang="en-US" sz="1600" dirty="0">
                <a:solidFill>
                  <a:prstClr val="black"/>
                </a:solidFill>
              </a:rPr>
              <a:t>vor uni, si fata imparatului de la miazazi va veni ca nevasta la imparatul de la miazanoapte, ca sa faca o invoiala. Dar aceste mijloace de ajutorare nu vor avea nicio </a:t>
            </a:r>
            <a:r>
              <a:rPr lang="en-US" sz="1600" dirty="0">
                <a:solidFill>
                  <a:prstClr val="black"/>
                </a:solidFill>
              </a:rPr>
              <a:t>putere…’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57" name="Straight Arrow Connector 56"/>
          <p:cNvCxnSpPr>
            <a:stCxn id="37" idx="3"/>
            <a:endCxn id="17" idx="1"/>
          </p:cNvCxnSpPr>
          <p:nvPr/>
        </p:nvCxnSpPr>
        <p:spPr>
          <a:xfrm>
            <a:off x="6629400" y="3813464"/>
            <a:ext cx="3671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514600" y="4648200"/>
            <a:ext cx="4114800" cy="9516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prstClr val="black"/>
                </a:solidFill>
              </a:rPr>
              <a:t>Daniel 11 7-9 ‘..</a:t>
            </a:r>
            <a:r>
              <a:rPr lang="it-IT" sz="1600" dirty="0">
                <a:solidFill>
                  <a:prstClr val="black"/>
                </a:solidFill>
              </a:rPr>
              <a:t>se </a:t>
            </a:r>
            <a:r>
              <a:rPr lang="it-IT" sz="1600" dirty="0">
                <a:solidFill>
                  <a:prstClr val="black"/>
                </a:solidFill>
              </a:rPr>
              <a:t>va ridica in locul ei un lastar din aceeasi radacina cu ea si va veni impotriva ostirii </a:t>
            </a:r>
            <a:r>
              <a:rPr lang="it-IT" sz="1600" dirty="0">
                <a:solidFill>
                  <a:prstClr val="black"/>
                </a:solidFill>
              </a:rPr>
              <a:t>Siriei..’’</a:t>
            </a:r>
            <a:r>
              <a:rPr lang="it-IT" sz="1600" dirty="0">
                <a:solidFill>
                  <a:prstClr val="black"/>
                </a:solidFill>
              </a:rPr>
              <a:t> </a:t>
            </a:r>
            <a:r>
              <a:rPr lang="it-IT" sz="1600" dirty="0">
                <a:solidFill>
                  <a:prstClr val="black"/>
                </a:solidFill>
              </a:rPr>
              <a:t>; ‘Va </a:t>
            </a:r>
            <a:r>
              <a:rPr lang="it-IT" sz="1600" dirty="0">
                <a:solidFill>
                  <a:prstClr val="black"/>
                </a:solidFill>
              </a:rPr>
              <a:t>ridica si va stramuta in Egipt, odata cu </a:t>
            </a:r>
            <a:r>
              <a:rPr lang="it-IT" sz="1600" dirty="0">
                <a:solidFill>
                  <a:prstClr val="black"/>
                </a:solidFill>
              </a:rPr>
              <a:t>prinsii’...’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4600" y="5744864"/>
            <a:ext cx="4114800" cy="9516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Daniel 11 10-13 batalii intre regatele si miaza-nopate si cel de miazazi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96545" y="4648200"/>
            <a:ext cx="1946564" cy="9477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Ptolemeu III </a:t>
            </a:r>
            <a:r>
              <a:rPr lang="en-US" b="1" dirty="0">
                <a:solidFill>
                  <a:prstClr val="black"/>
                </a:solidFill>
              </a:rPr>
              <a:t>Euregetes</a:t>
            </a:r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(246-222 </a:t>
            </a:r>
            <a:r>
              <a:rPr lang="en-US" dirty="0">
                <a:solidFill>
                  <a:prstClr val="black"/>
                </a:solidFill>
              </a:rPr>
              <a:t>i.Hr.)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4" name="Straight Arrow Connector 33"/>
          <p:cNvCxnSpPr>
            <a:stCxn id="26" idx="3"/>
            <a:endCxn id="33" idx="1"/>
          </p:cNvCxnSpPr>
          <p:nvPr/>
        </p:nvCxnSpPr>
        <p:spPr>
          <a:xfrm flipV="1">
            <a:off x="6629400" y="5122069"/>
            <a:ext cx="367145" cy="1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996545" y="5744864"/>
            <a:ext cx="1946564" cy="9477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Ptolemy </a:t>
            </a:r>
            <a:r>
              <a:rPr lang="en-US" dirty="0">
                <a:solidFill>
                  <a:prstClr val="black"/>
                </a:solidFill>
              </a:rPr>
              <a:t>IV </a:t>
            </a:r>
            <a:r>
              <a:rPr lang="en-US" dirty="0">
                <a:solidFill>
                  <a:prstClr val="black"/>
                </a:solidFill>
              </a:rPr>
              <a:t>Philopator   (222-205 </a:t>
            </a:r>
            <a:r>
              <a:rPr lang="en-US" dirty="0">
                <a:solidFill>
                  <a:prstClr val="black"/>
                </a:solidFill>
              </a:rPr>
              <a:t>i.Hr.)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0" name="Straight Arrow Connector 39"/>
          <p:cNvCxnSpPr>
            <a:stCxn id="27" idx="3"/>
            <a:endCxn id="39" idx="1"/>
          </p:cNvCxnSpPr>
          <p:nvPr/>
        </p:nvCxnSpPr>
        <p:spPr>
          <a:xfrm flipV="1">
            <a:off x="6629400" y="6218733"/>
            <a:ext cx="367145" cy="1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214745" y="1828800"/>
            <a:ext cx="1946564" cy="1066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Seleucus Nicator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(358-281 </a:t>
            </a:r>
            <a:r>
              <a:rPr lang="en-US" dirty="0">
                <a:solidFill>
                  <a:prstClr val="black"/>
                </a:solidFill>
              </a:rPr>
              <a:t>i.Hr.)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14745" y="3131127"/>
            <a:ext cx="1946564" cy="136467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Antioh II Theos 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>
                <a:solidFill>
                  <a:prstClr val="black"/>
                </a:solidFill>
              </a:rPr>
              <a:t>261-246 </a:t>
            </a:r>
            <a:r>
              <a:rPr lang="en-US" dirty="0">
                <a:solidFill>
                  <a:prstClr val="black"/>
                </a:solidFill>
              </a:rPr>
              <a:t>i.Hr.)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14745" y="4648200"/>
            <a:ext cx="1946564" cy="9477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Seleucus </a:t>
            </a:r>
            <a:r>
              <a:rPr lang="en-US" b="1" dirty="0">
                <a:solidFill>
                  <a:prstClr val="black"/>
                </a:solidFill>
              </a:rPr>
              <a:t>II Callinicus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>
                <a:solidFill>
                  <a:prstClr val="black"/>
                </a:solidFill>
              </a:rPr>
              <a:t>246-225 </a:t>
            </a:r>
            <a:r>
              <a:rPr lang="en-US" dirty="0">
                <a:solidFill>
                  <a:prstClr val="black"/>
                </a:solidFill>
              </a:rPr>
              <a:t>i.Hr.)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14745" y="5744864"/>
            <a:ext cx="1946564" cy="9477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Seleucus </a:t>
            </a:r>
            <a:r>
              <a:rPr lang="en-US" b="1" dirty="0">
                <a:solidFill>
                  <a:prstClr val="black"/>
                </a:solidFill>
              </a:rPr>
              <a:t>III Ceraunus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>
                <a:solidFill>
                  <a:prstClr val="black"/>
                </a:solidFill>
              </a:rPr>
              <a:t>225-223 </a:t>
            </a:r>
            <a:r>
              <a:rPr lang="en-US" dirty="0">
                <a:solidFill>
                  <a:prstClr val="black"/>
                </a:solidFill>
              </a:rPr>
              <a:t>i.Hr.)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5" name="Straight Arrow Connector 64"/>
          <p:cNvCxnSpPr>
            <a:stCxn id="58" idx="3"/>
            <a:endCxn id="15" idx="1"/>
          </p:cNvCxnSpPr>
          <p:nvPr/>
        </p:nvCxnSpPr>
        <p:spPr>
          <a:xfrm>
            <a:off x="2161309" y="2362200"/>
            <a:ext cx="35329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9" idx="3"/>
            <a:endCxn id="37" idx="1"/>
          </p:cNvCxnSpPr>
          <p:nvPr/>
        </p:nvCxnSpPr>
        <p:spPr>
          <a:xfrm>
            <a:off x="2161309" y="3813464"/>
            <a:ext cx="35329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0" idx="3"/>
            <a:endCxn id="26" idx="1"/>
          </p:cNvCxnSpPr>
          <p:nvPr/>
        </p:nvCxnSpPr>
        <p:spPr>
          <a:xfrm>
            <a:off x="2161309" y="5122069"/>
            <a:ext cx="353291" cy="1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2" idx="3"/>
            <a:endCxn id="27" idx="1"/>
          </p:cNvCxnSpPr>
          <p:nvPr/>
        </p:nvCxnSpPr>
        <p:spPr>
          <a:xfrm>
            <a:off x="2161309" y="6218733"/>
            <a:ext cx="353291" cy="1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23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Placeholder 77"/>
          <p:cNvSpPr>
            <a:spLocks noGrp="1"/>
          </p:cNvSpPr>
          <p:nvPr>
            <p:ph type="body" idx="1"/>
          </p:nvPr>
        </p:nvSpPr>
        <p:spPr>
          <a:xfrm>
            <a:off x="96150" y="838200"/>
            <a:ext cx="2342250" cy="7921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IMPARATIA DE MIAZA-NOPATE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0" name="Text Placeholder 79"/>
          <p:cNvSpPr>
            <a:spLocks noGrp="1"/>
          </p:cNvSpPr>
          <p:nvPr>
            <p:ph type="body" sz="quarter" idx="3"/>
          </p:nvPr>
        </p:nvSpPr>
        <p:spPr>
          <a:xfrm>
            <a:off x="6726383" y="838200"/>
            <a:ext cx="2230581" cy="7921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IMPARATIA DE MIAZAZI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746" y="34636"/>
            <a:ext cx="8728363" cy="762000"/>
          </a:xfrm>
        </p:spPr>
        <p:txBody>
          <a:bodyPr/>
          <a:lstStyle/>
          <a:p>
            <a:pPr marL="0" indent="0" algn="l">
              <a:buNone/>
            </a:pPr>
            <a:r>
              <a:rPr lang="en-US" sz="4400" dirty="0" smtClean="0"/>
              <a:t>Perioada seleucida si ptolemeica </a:t>
            </a:r>
            <a:endParaRPr lang="en-US" sz="4400" dirty="0"/>
          </a:p>
        </p:txBody>
      </p:sp>
      <p:sp>
        <p:nvSpPr>
          <p:cNvPr id="15" name="Rectangle 14"/>
          <p:cNvSpPr/>
          <p:nvPr/>
        </p:nvSpPr>
        <p:spPr>
          <a:xfrm>
            <a:off x="2514600" y="1828800"/>
            <a:ext cx="4114800" cy="3200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prstClr val="black"/>
                </a:solidFill>
              </a:rPr>
              <a:t>Daniel 11 13:19 ’ ‘…</a:t>
            </a:r>
            <a:r>
              <a:rPr lang="it-IT" sz="1600" dirty="0">
                <a:solidFill>
                  <a:prstClr val="black"/>
                </a:solidFill>
              </a:rPr>
              <a:t>Imparatul </a:t>
            </a:r>
            <a:r>
              <a:rPr lang="it-IT" sz="1600" dirty="0">
                <a:solidFill>
                  <a:prstClr val="black"/>
                </a:solidFill>
              </a:rPr>
              <a:t>de la miazanoapte va inainta, va ridica intarituri si va pune mana pe cetatile </a:t>
            </a:r>
            <a:r>
              <a:rPr lang="it-IT" sz="1600" dirty="0">
                <a:solidFill>
                  <a:prstClr val="black"/>
                </a:solidFill>
              </a:rPr>
              <a:t>intarite...’</a:t>
            </a:r>
          </a:p>
          <a:p>
            <a:r>
              <a:rPr lang="it-IT" sz="1600" dirty="0">
                <a:solidFill>
                  <a:prstClr val="black"/>
                </a:solidFill>
              </a:rPr>
              <a:t>‘...</a:t>
            </a:r>
            <a:r>
              <a:rPr lang="it-IT" sz="1600" dirty="0">
                <a:solidFill>
                  <a:prstClr val="black"/>
                </a:solidFill>
              </a:rPr>
              <a:t> Cel ce va merge impotriva lui va face ce va voi, si nimeni nu i se va impotrivi; el se va opri in tara minunata, nimicind cu desavarsire tot ce-i va cadea in </a:t>
            </a:r>
            <a:r>
              <a:rPr lang="it-IT" sz="1600" dirty="0">
                <a:solidFill>
                  <a:prstClr val="black"/>
                </a:solidFill>
              </a:rPr>
              <a:t>mana’..’</a:t>
            </a:r>
          </a:p>
          <a:p>
            <a:r>
              <a:rPr lang="it-IT" sz="1600" dirty="0">
                <a:solidFill>
                  <a:prstClr val="black"/>
                </a:solidFill>
              </a:rPr>
              <a:t>‘’...</a:t>
            </a:r>
            <a:r>
              <a:rPr lang="en-US" sz="1600" dirty="0">
                <a:solidFill>
                  <a:prstClr val="black"/>
                </a:solidFill>
              </a:rPr>
              <a:t> ii va da pe fiica sa de nevasta, cu gand sa-l piarda; dar lucrul acesta nu se va </a:t>
            </a:r>
            <a:r>
              <a:rPr lang="en-US" sz="1600" dirty="0">
                <a:solidFill>
                  <a:prstClr val="black"/>
                </a:solidFill>
              </a:rPr>
              <a:t>intampla…’</a:t>
            </a:r>
          </a:p>
          <a:p>
            <a:r>
              <a:rPr lang="en-US" sz="1600" dirty="0">
                <a:solidFill>
                  <a:prstClr val="black"/>
                </a:solidFill>
              </a:rPr>
              <a:t>‘’..</a:t>
            </a:r>
            <a:r>
              <a:rPr lang="it-IT" sz="1600" dirty="0">
                <a:solidFill>
                  <a:prstClr val="black"/>
                </a:solidFill>
              </a:rPr>
              <a:t>Apoi </a:t>
            </a:r>
            <a:r>
              <a:rPr lang="it-IT" sz="1600" dirty="0">
                <a:solidFill>
                  <a:prstClr val="black"/>
                </a:solidFill>
              </a:rPr>
              <a:t>se va indrepta spre cetatuile tarii lui; </a:t>
            </a:r>
            <a:r>
              <a:rPr lang="it-IT" sz="1600" dirty="0">
                <a:solidFill>
                  <a:prstClr val="black"/>
                </a:solidFill>
              </a:rPr>
              <a:t>darse </a:t>
            </a:r>
            <a:r>
              <a:rPr lang="it-IT" sz="1600" dirty="0">
                <a:solidFill>
                  <a:prstClr val="black"/>
                </a:solidFill>
              </a:rPr>
              <a:t>va poticni, va </a:t>
            </a:r>
            <a:r>
              <a:rPr lang="it-IT" sz="1600" dirty="0">
                <a:solidFill>
                  <a:prstClr val="black"/>
                </a:solidFill>
              </a:rPr>
              <a:t>cadea...’</a:t>
            </a:r>
            <a:endParaRPr lang="en-US" sz="1600" dirty="0">
              <a:solidFill>
                <a:prstClr val="black"/>
              </a:solidFill>
            </a:endParaRPr>
          </a:p>
          <a:p>
            <a:endParaRPr lang="it-IT" sz="1600" dirty="0">
              <a:solidFill>
                <a:prstClr val="black"/>
              </a:solidFill>
            </a:endParaRPr>
          </a:p>
          <a:p>
            <a:endParaRPr lang="it-IT" sz="1600" dirty="0">
              <a:solidFill>
                <a:prstClr val="black"/>
              </a:solidFill>
            </a:endParaRPr>
          </a:p>
          <a:p>
            <a:endParaRPr lang="it-IT" sz="1600" dirty="0">
              <a:solidFill>
                <a:prstClr val="black"/>
              </a:solidFill>
            </a:endParaRPr>
          </a:p>
          <a:p>
            <a:endParaRPr lang="it-IT" sz="1600" dirty="0">
              <a:solidFill>
                <a:prstClr val="black"/>
              </a:solidFill>
            </a:endParaRPr>
          </a:p>
          <a:p>
            <a:endParaRPr lang="it-IT" sz="1600" dirty="0">
              <a:solidFill>
                <a:prstClr val="black"/>
              </a:solidFill>
            </a:endParaRPr>
          </a:p>
          <a:p>
            <a:endParaRPr lang="it-IT" sz="1600" dirty="0">
              <a:solidFill>
                <a:prstClr val="black"/>
              </a:solidFill>
            </a:endParaRPr>
          </a:p>
          <a:p>
            <a:endParaRPr lang="it-IT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96545" y="1828801"/>
            <a:ext cx="1946564" cy="1066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Ptolemu V Epiphanes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>
                <a:solidFill>
                  <a:prstClr val="black"/>
                </a:solidFill>
              </a:rPr>
              <a:t>204-181 </a:t>
            </a:r>
            <a:r>
              <a:rPr lang="en-US" dirty="0">
                <a:solidFill>
                  <a:prstClr val="black"/>
                </a:solidFill>
              </a:rPr>
              <a:t>i.Hr.)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75763" y="5257800"/>
            <a:ext cx="1946564" cy="136467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b="1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6629400" y="2362201"/>
            <a:ext cx="367145" cy="1066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493818" y="5257800"/>
            <a:ext cx="4114800" cy="13646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prstClr val="black"/>
                </a:solidFill>
              </a:rPr>
              <a:t>Daniel 11 20 ‘</a:t>
            </a:r>
            <a:r>
              <a:rPr lang="it-IT" sz="1600" dirty="0">
                <a:solidFill>
                  <a:prstClr val="black"/>
                </a:solidFill>
              </a:rPr>
              <a:t>Cel ce-i va lua locul va aduce un asupritor in cea mai frumoasa parte a imparatiei; dar in cateva zile va fi zdrobit, si anume nu prin manie, nici prin razboi</a:t>
            </a:r>
            <a:r>
              <a:rPr lang="it-IT" sz="1600" dirty="0">
                <a:solidFill>
                  <a:prstClr val="black"/>
                </a:solidFill>
              </a:rPr>
              <a:t>.’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57" name="Straight Arrow Connector 56"/>
          <p:cNvCxnSpPr>
            <a:stCxn id="37" idx="3"/>
            <a:endCxn id="17" idx="1"/>
          </p:cNvCxnSpPr>
          <p:nvPr/>
        </p:nvCxnSpPr>
        <p:spPr>
          <a:xfrm>
            <a:off x="6608618" y="5940137"/>
            <a:ext cx="3671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214745" y="1828801"/>
            <a:ext cx="1946564" cy="1066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Antioh </a:t>
            </a:r>
            <a:r>
              <a:rPr lang="en-US" dirty="0">
                <a:solidFill>
                  <a:prstClr val="black"/>
                </a:solidFill>
              </a:rPr>
              <a:t>III       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>
                <a:solidFill>
                  <a:prstClr val="black"/>
                </a:solidFill>
              </a:rPr>
              <a:t>242-187 </a:t>
            </a:r>
            <a:r>
              <a:rPr lang="en-US" dirty="0">
                <a:solidFill>
                  <a:prstClr val="black"/>
                </a:solidFill>
              </a:rPr>
              <a:t>i.Hr.)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93963" y="5257800"/>
            <a:ext cx="1946564" cy="136467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Seleucus IV Philopator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(187-175 </a:t>
            </a:r>
            <a:r>
              <a:rPr lang="en-US" dirty="0">
                <a:solidFill>
                  <a:prstClr val="black"/>
                </a:solidFill>
              </a:rPr>
              <a:t>i.Hr.)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5" name="Straight Arrow Connector 64"/>
          <p:cNvCxnSpPr>
            <a:stCxn id="58" idx="3"/>
            <a:endCxn id="15" idx="1"/>
          </p:cNvCxnSpPr>
          <p:nvPr/>
        </p:nvCxnSpPr>
        <p:spPr>
          <a:xfrm>
            <a:off x="2161309" y="2362201"/>
            <a:ext cx="353291" cy="1066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9" idx="3"/>
            <a:endCxn id="37" idx="1"/>
          </p:cNvCxnSpPr>
          <p:nvPr/>
        </p:nvCxnSpPr>
        <p:spPr>
          <a:xfrm>
            <a:off x="2140527" y="5940137"/>
            <a:ext cx="35329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18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746" y="34636"/>
            <a:ext cx="8728363" cy="762000"/>
          </a:xfrm>
        </p:spPr>
        <p:txBody>
          <a:bodyPr/>
          <a:lstStyle/>
          <a:p>
            <a:pPr marL="0" indent="0" algn="l">
              <a:buNone/>
            </a:pPr>
            <a:r>
              <a:rPr lang="en-US" sz="4400" dirty="0" smtClean="0"/>
              <a:t>Perioada </a:t>
            </a:r>
            <a:r>
              <a:rPr lang="en-US" sz="4400" dirty="0"/>
              <a:t>Antiochus IV Epiphanes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96836" y="841663"/>
            <a:ext cx="3093028" cy="12815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prstClr val="black"/>
                </a:solidFill>
              </a:rPr>
              <a:t>Daniel 11 21 ’ ‘…</a:t>
            </a:r>
            <a:r>
              <a:rPr lang="it-IT" sz="1600" dirty="0">
                <a:solidFill>
                  <a:prstClr val="black"/>
                </a:solidFill>
              </a:rPr>
              <a:t>Imparatul </a:t>
            </a:r>
            <a:r>
              <a:rPr lang="it-IT" sz="1600" dirty="0">
                <a:solidFill>
                  <a:prstClr val="black"/>
                </a:solidFill>
              </a:rPr>
              <a:t>de la In locul lui se va ridica un om </a:t>
            </a:r>
            <a:r>
              <a:rPr lang="it-IT" sz="1600" dirty="0">
                <a:solidFill>
                  <a:prstClr val="black"/>
                </a:solidFill>
              </a:rPr>
              <a:t>dispretuit... Si va </a:t>
            </a:r>
            <a:r>
              <a:rPr lang="it-IT" sz="1600" dirty="0">
                <a:solidFill>
                  <a:prstClr val="black"/>
                </a:solidFill>
              </a:rPr>
              <a:t>pune mana pe imparatie prin </a:t>
            </a:r>
            <a:r>
              <a:rPr lang="it-IT" sz="1600" dirty="0">
                <a:solidFill>
                  <a:prstClr val="black"/>
                </a:solidFill>
              </a:rPr>
              <a:t>uneltire...’</a:t>
            </a:r>
            <a:endParaRPr lang="it-IT" sz="1600" dirty="0">
              <a:solidFill>
                <a:prstClr val="black"/>
              </a:solidFill>
            </a:endParaRPr>
          </a:p>
          <a:p>
            <a:endParaRPr lang="it-IT" sz="1600" dirty="0">
              <a:solidFill>
                <a:prstClr val="black"/>
              </a:solidFill>
            </a:endParaRPr>
          </a:p>
          <a:p>
            <a:endParaRPr lang="it-IT" sz="1600" dirty="0">
              <a:solidFill>
                <a:prstClr val="black"/>
              </a:solidFill>
            </a:endParaRPr>
          </a:p>
          <a:p>
            <a:endParaRPr lang="it-IT" sz="1600" dirty="0">
              <a:solidFill>
                <a:prstClr val="black"/>
              </a:solidFill>
            </a:endParaRPr>
          </a:p>
          <a:p>
            <a:endParaRPr lang="it-IT" sz="1600" dirty="0">
              <a:solidFill>
                <a:prstClr val="black"/>
              </a:solidFill>
            </a:endParaRPr>
          </a:p>
          <a:p>
            <a:endParaRPr lang="it-IT" sz="1600" dirty="0">
              <a:solidFill>
                <a:prstClr val="black"/>
              </a:solidFill>
            </a:endParaRPr>
          </a:p>
          <a:p>
            <a:endParaRPr lang="it-IT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15000" y="841663"/>
            <a:ext cx="3200399" cy="126768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600" dirty="0">
              <a:solidFill>
                <a:prstClr val="black"/>
              </a:solidFill>
            </a:endParaRPr>
          </a:p>
          <a:p>
            <a:r>
              <a:rPr lang="it-IT" sz="1600" dirty="0">
                <a:solidFill>
                  <a:prstClr val="black"/>
                </a:solidFill>
              </a:rPr>
              <a:t>-ostatic Roma 14 ani</a:t>
            </a:r>
          </a:p>
          <a:p>
            <a:r>
              <a:rPr lang="it-IT" sz="1600" dirty="0">
                <a:solidFill>
                  <a:prstClr val="black"/>
                </a:solidFill>
              </a:rPr>
              <a:t>-175 incoronat imparat in urma ucirerii fratelui sau</a:t>
            </a:r>
          </a:p>
          <a:p>
            <a:r>
              <a:rPr lang="it-IT" sz="1600" dirty="0">
                <a:solidFill>
                  <a:prstClr val="black"/>
                </a:solidFill>
              </a:rPr>
              <a:t>-procesul de elenizare a Iudeei</a:t>
            </a:r>
            <a:endParaRPr lang="it-IT" sz="1600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5489864" y="1475508"/>
            <a:ext cx="225136" cy="69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396836" y="2195943"/>
            <a:ext cx="3048000" cy="11378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prstClr val="black"/>
                </a:solidFill>
              </a:rPr>
              <a:t>Daniel 11 22 ‘</a:t>
            </a:r>
            <a:r>
              <a:rPr lang="it-IT" sz="1600" dirty="0">
                <a:solidFill>
                  <a:prstClr val="black"/>
                </a:solidFill>
              </a:rPr>
              <a:t>Ostile </a:t>
            </a:r>
            <a:r>
              <a:rPr lang="it-IT" sz="1600" dirty="0">
                <a:solidFill>
                  <a:prstClr val="black"/>
                </a:solidFill>
              </a:rPr>
              <a:t>se vor revarsa ca un rau inaintea lui, dar vor fi nimicite impreuna cu o capetenie a </a:t>
            </a:r>
            <a:r>
              <a:rPr lang="it-IT" sz="1600" dirty="0">
                <a:solidFill>
                  <a:prstClr val="black"/>
                </a:solidFill>
              </a:rPr>
              <a:t>legamantului’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73181" y="2971800"/>
            <a:ext cx="1946564" cy="1066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Antiochus IV Epiphanes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(215-164 </a:t>
            </a:r>
            <a:r>
              <a:rPr lang="en-US" dirty="0">
                <a:solidFill>
                  <a:prstClr val="black"/>
                </a:solidFill>
              </a:rPr>
              <a:t>i.Hr.)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5" name="Straight Arrow Connector 64"/>
          <p:cNvCxnSpPr>
            <a:stCxn id="58" idx="3"/>
            <a:endCxn id="15" idx="1"/>
          </p:cNvCxnSpPr>
          <p:nvPr/>
        </p:nvCxnSpPr>
        <p:spPr>
          <a:xfrm flipV="1">
            <a:off x="2119745" y="1482435"/>
            <a:ext cx="277091" cy="2022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8" idx="3"/>
            <a:endCxn id="37" idx="1"/>
          </p:cNvCxnSpPr>
          <p:nvPr/>
        </p:nvCxnSpPr>
        <p:spPr>
          <a:xfrm flipV="1">
            <a:off x="2119745" y="2764846"/>
            <a:ext cx="277091" cy="740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08072" y="2197676"/>
            <a:ext cx="3214254" cy="113607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600" dirty="0">
              <a:solidFill>
                <a:prstClr val="black"/>
              </a:solidFill>
            </a:endParaRPr>
          </a:p>
          <a:p>
            <a:endParaRPr lang="it-IT" sz="1600" dirty="0">
              <a:solidFill>
                <a:prstClr val="black"/>
              </a:solidFill>
            </a:endParaRPr>
          </a:p>
          <a:p>
            <a:r>
              <a:rPr lang="it-IT" sz="1600" dirty="0">
                <a:solidFill>
                  <a:prstClr val="black"/>
                </a:solidFill>
              </a:rPr>
              <a:t>-Iason cumpara cu bani titlu de mare preot si il inlatura pe Onias III, urmand ca Menelau sa faca  acelasi lucru lui Iason inlesnind omorarea lui Onias III</a:t>
            </a:r>
          </a:p>
          <a:p>
            <a:endParaRPr lang="it-IT" sz="1600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5" name="Straight Arrow Connector 34"/>
          <p:cNvCxnSpPr>
            <a:stCxn id="37" idx="3"/>
            <a:endCxn id="34" idx="1"/>
          </p:cNvCxnSpPr>
          <p:nvPr/>
        </p:nvCxnSpPr>
        <p:spPr>
          <a:xfrm>
            <a:off x="5444836" y="2764846"/>
            <a:ext cx="263236" cy="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708072" y="3419906"/>
            <a:ext cx="3179617" cy="336189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>
                <a:solidFill>
                  <a:prstClr val="black"/>
                </a:solidFill>
              </a:rPr>
              <a:t>--dupa a doua incursiune in Egipt infrant de potentialul roman condus de  Popilius Laneas vine in Ierusalim unde profaneaza Templul,ucide din popor cu slabaticie, uraciunea pustirii in Templu</a:t>
            </a:r>
          </a:p>
          <a:p>
            <a:r>
              <a:rPr lang="it-IT" sz="1600" dirty="0">
                <a:solidFill>
                  <a:prstClr val="black"/>
                </a:solidFill>
              </a:rPr>
              <a:t>-Rascoala Macabeilor</a:t>
            </a:r>
          </a:p>
          <a:p>
            <a:r>
              <a:rPr lang="it-IT" sz="1600" dirty="0">
                <a:solidFill>
                  <a:prstClr val="black"/>
                </a:solidFill>
              </a:rPr>
              <a:t>-moare AE IV in chinuri si dureri</a:t>
            </a:r>
            <a:endParaRPr lang="it-IT" sz="1600" dirty="0">
              <a:solidFill>
                <a:prstClr val="black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403763" y="3406051"/>
            <a:ext cx="3048000" cy="33757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prstClr val="black"/>
                </a:solidFill>
              </a:rPr>
              <a:t>Daniel 11 22:34 ‘</a:t>
            </a:r>
            <a:r>
              <a:rPr lang="it-IT" sz="1600" dirty="0">
                <a:solidFill>
                  <a:prstClr val="black"/>
                </a:solidFill>
              </a:rPr>
              <a:t>... </a:t>
            </a:r>
            <a:r>
              <a:rPr lang="it-IT" sz="1600" dirty="0">
                <a:solidFill>
                  <a:prstClr val="black"/>
                </a:solidFill>
              </a:rPr>
              <a:t>inima lui va fi vrajmas legamantului </a:t>
            </a:r>
            <a:r>
              <a:rPr lang="it-IT" sz="1600" dirty="0">
                <a:solidFill>
                  <a:prstClr val="black"/>
                </a:solidFill>
              </a:rPr>
              <a:t>sfant...’</a:t>
            </a:r>
          </a:p>
          <a:p>
            <a:r>
              <a:rPr lang="it-IT" sz="1600" dirty="0">
                <a:solidFill>
                  <a:prstClr val="black"/>
                </a:solidFill>
              </a:rPr>
              <a:t>‘...</a:t>
            </a:r>
            <a:r>
              <a:rPr lang="en-US" sz="1600" dirty="0">
                <a:solidFill>
                  <a:prstClr val="black"/>
                </a:solidFill>
              </a:rPr>
              <a:t> corabii din Chitim vor inainta impotriva lui; iar el, deznadajduit, se va intoarce inapoi. Apoi, manios impotriva legamantului sfant, nu va sta cu mainile in </a:t>
            </a:r>
            <a:r>
              <a:rPr lang="en-US" sz="1600" dirty="0">
                <a:solidFill>
                  <a:prstClr val="black"/>
                </a:solidFill>
              </a:rPr>
              <a:t>san…’</a:t>
            </a:r>
          </a:p>
          <a:p>
            <a:r>
              <a:rPr lang="en-US" sz="1600" dirty="0">
                <a:solidFill>
                  <a:prstClr val="black"/>
                </a:solidFill>
              </a:rPr>
              <a:t>‘…</a:t>
            </a:r>
            <a:r>
              <a:rPr lang="en-US" sz="1600" dirty="0">
                <a:solidFill>
                  <a:prstClr val="black"/>
                </a:solidFill>
              </a:rPr>
              <a:t>vor face sa inceteze jertfa necurmata si vor aseza uraciunea </a:t>
            </a:r>
            <a:r>
              <a:rPr lang="en-US" sz="1600" dirty="0">
                <a:solidFill>
                  <a:prstClr val="black"/>
                </a:solidFill>
              </a:rPr>
              <a:t>pustiitorului…’</a:t>
            </a:r>
            <a:endParaRPr lang="it-IT" sz="1600" dirty="0">
              <a:solidFill>
                <a:prstClr val="black"/>
              </a:solidFill>
            </a:endParaRPr>
          </a:p>
          <a:p>
            <a:r>
              <a:rPr lang="it-IT" sz="1600" dirty="0">
                <a:solidFill>
                  <a:prstClr val="black"/>
                </a:solidFill>
              </a:rPr>
              <a:t>‘...care </a:t>
            </a:r>
            <a:r>
              <a:rPr lang="it-IT" sz="1600" dirty="0">
                <a:solidFill>
                  <a:prstClr val="black"/>
                </a:solidFill>
              </a:rPr>
              <a:t>vor cunoaste pe Dumnezeul lor vor ramane </a:t>
            </a:r>
            <a:r>
              <a:rPr lang="it-IT" sz="1600" dirty="0">
                <a:solidFill>
                  <a:prstClr val="black"/>
                </a:solidFill>
              </a:rPr>
              <a:t>tari</a:t>
            </a:r>
            <a:endParaRPr lang="it-IT" sz="1600" dirty="0">
              <a:solidFill>
                <a:prstClr val="black"/>
              </a:solidFill>
            </a:endParaRPr>
          </a:p>
          <a:p>
            <a:endParaRPr lang="it-IT" sz="1600" dirty="0">
              <a:solidFill>
                <a:prstClr val="black"/>
              </a:solidFill>
            </a:endParaRPr>
          </a:p>
          <a:p>
            <a:endParaRPr lang="it-IT" sz="1600" dirty="0">
              <a:solidFill>
                <a:prstClr val="black"/>
              </a:solidFill>
            </a:endParaRPr>
          </a:p>
          <a:p>
            <a:endParaRPr lang="it-IT" sz="1600" dirty="0">
              <a:solidFill>
                <a:prstClr val="black"/>
              </a:solidFill>
            </a:endParaRPr>
          </a:p>
          <a:p>
            <a:endParaRPr lang="it-IT" sz="1600" dirty="0">
              <a:solidFill>
                <a:prstClr val="black"/>
              </a:solidFill>
            </a:endParaRPr>
          </a:p>
          <a:p>
            <a:endParaRPr lang="it-IT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70" name="Straight Arrow Connector 69"/>
          <p:cNvCxnSpPr>
            <a:endCxn id="62" idx="1"/>
          </p:cNvCxnSpPr>
          <p:nvPr/>
        </p:nvCxnSpPr>
        <p:spPr>
          <a:xfrm>
            <a:off x="2126672" y="3572304"/>
            <a:ext cx="277091" cy="15216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48" idx="1"/>
          </p:cNvCxnSpPr>
          <p:nvPr/>
        </p:nvCxnSpPr>
        <p:spPr>
          <a:xfrm>
            <a:off x="5403271" y="4891084"/>
            <a:ext cx="304801" cy="2097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55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9753600" cy="1295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tx1"/>
                </a:solidFill>
                <a:effectLst/>
              </a:rPr>
              <a:t>Perioada sfarsitului </a:t>
            </a:r>
            <a:br>
              <a:rPr lang="en-US" sz="4400" dirty="0" smtClean="0">
                <a:solidFill>
                  <a:schemeClr val="tx1"/>
                </a:solidFill>
                <a:effectLst/>
              </a:rPr>
            </a:br>
            <a:r>
              <a:rPr lang="en-US" sz="4400" dirty="0" smtClean="0">
                <a:solidFill>
                  <a:schemeClr val="tx1"/>
                </a:solidFill>
                <a:effectLst/>
              </a:rPr>
              <a:t>Daniel 11 36:45</a:t>
            </a:r>
            <a:br>
              <a:rPr lang="en-US" sz="4400" dirty="0" smtClean="0">
                <a:solidFill>
                  <a:schemeClr val="tx1"/>
                </a:solidFill>
                <a:effectLst/>
              </a:rPr>
            </a:br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762000" y="2057400"/>
            <a:ext cx="7467600" cy="35052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-’ </a:t>
            </a: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Imparatul va face ce va voi; se va inalta, se va slavi mai presus de toti dumnezeii si va spune lucruri nemaiauzite impotriva Dumnezeului </a:t>
            </a: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dumnezeilor...’</a:t>
            </a:r>
          </a:p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-’ Va intra si in tara cea minunata, si zeci de mii vor </a:t>
            </a: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cadea...’</a:t>
            </a:r>
          </a:p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-’ Dar niste zvonuri venite de la rasarit si de la miazanoapte il vor inspaimanta, si atunci va porni cu o mare manie ca sa prapadeasca si sa nimiceasca cu desavarsire pe </a:t>
            </a: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multi...’</a:t>
            </a:r>
          </a:p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-’ Isi va intinde corturile palatului sau intre mare si muntele cel slavit si sfant. Apoi isi va ajunge sfarsitul, si nimeni nu-i va fi </a:t>
            </a: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intr-ajutor’</a:t>
            </a:r>
          </a:p>
        </p:txBody>
      </p:sp>
    </p:spTree>
    <p:extLst>
      <p:ext uri="{BB962C8B-B14F-4D97-AF65-F5344CB8AC3E}">
        <p14:creationId xmlns:p14="http://schemas.microsoft.com/office/powerpoint/2010/main" val="48883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1116</Words>
  <Application>Microsoft Office PowerPoint</Application>
  <PresentationFormat>On-screen Show (4:3)</PresentationFormat>
  <Paragraphs>198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1_Office Theme</vt:lpstr>
      <vt:lpstr>Slipstream</vt:lpstr>
      <vt:lpstr> Daniel cap 11</vt:lpstr>
      <vt:lpstr>PowerPoint Presentation</vt:lpstr>
      <vt:lpstr>PowerPoint Presentation</vt:lpstr>
      <vt:lpstr> Perioada Greaca</vt:lpstr>
      <vt:lpstr>Perioada seleucida si ptolemeica </vt:lpstr>
      <vt:lpstr>Perioada seleucida si ptolemeica </vt:lpstr>
      <vt:lpstr>Perioada seleucida si ptolemeica </vt:lpstr>
      <vt:lpstr>Perioada Antiochus IV Epiphanes </vt:lpstr>
      <vt:lpstr>Perioada sfarsitului  Daniel 11 36:45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Daniel cap 11</dc:title>
  <dc:creator>Costel G</dc:creator>
  <cp:lastModifiedBy>Costel G</cp:lastModifiedBy>
  <cp:revision>1</cp:revision>
  <dcterms:created xsi:type="dcterms:W3CDTF">2016-03-06T10:16:31Z</dcterms:created>
  <dcterms:modified xsi:type="dcterms:W3CDTF">2016-03-06T10:16:59Z</dcterms:modified>
</cp:coreProperties>
</file>