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7" r:id="rId4"/>
    <p:sldId id="274" r:id="rId5"/>
    <p:sldId id="264" r:id="rId6"/>
    <p:sldId id="276" r:id="rId7"/>
    <p:sldId id="263" r:id="rId8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1816" autoAdjust="0"/>
  </p:normalViewPr>
  <p:slideViewPr>
    <p:cSldViewPr snapToGrid="0">
      <p:cViewPr varScale="1">
        <p:scale>
          <a:sx n="38" d="100"/>
          <a:sy n="38" d="100"/>
        </p:scale>
        <p:origin x="-1824" y="-96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BFC68-5BF0-42D5-A80C-3952E84D5E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1FA3B-D8FF-45A8-AB77-EFAC10D56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Saltă de veselie, fiica Sionului! Strigă de bucurie, fiica Ierusalimului! Iată că Împăratul tău vine la tine; El este neprihănit şi biruitor, smerit şi călare pe un măgar, pe un mînz, pe mînzul unei măgăriţe.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 nimici carăle de război din Efraim, şi caii din Ierusalim, şi arcurile de război vor fi nimicite. El va vesti nemurilor pacea, şi va stăpîni dela o mare la cealaltă, şi dela rîu pînă la marginile pămîntului.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1FA3B-D8FF-45A8-AB77-EFAC10D56F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Matei 22: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Isus a luat cuvîntul, şi le-a vorbit iarăş în pilde. Şi a zis: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„Împărăţia cerurilor se aseamănă cu un împărat, care a făcut nuntă fiului său.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trimes pe robii săi să cheme pe cei poftiţi la nuntă; dar ei n'au vrut să vină.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trimes iarăş alţi robi, şi le-a zis: ,Spuneţi celor poftiţi: „Iată că am gătit ospăţul meu; juncii şi vitele mele cele îngrăşate au fost tăiate; toate sînt gata, veniţi la nuntă.`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 ei, fără să le pese de poftirea lui, au plecat: unul la holda lui, şi altul la negustoria lui.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Ceilalţi au pus mîna pe robi, şi-au bătut joc de ei, şi i-au omorît.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Cînd a auzit împăratul s'a mîniat; a trimes oştile sale, a nimicit pe ucigaşii aceia, şi le-a ars cetatea.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 a zis robilor săi: ,Nunta este gata; dar cei poftiţi n'au fost vrednici de ea.</a:t>
            </a:r>
          </a:p>
          <a:p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Duceţi-vă dar la răspîntiile drumurilor, şi chemaţi la nuntă pe toţi aceia pe cari-i veţi găsi.`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Robii au ieşit la răspîntii, au strîns pe toţi pe cari i-au găsit, şi buni şi răi, şi odaia ospăţului de nuntă s'a umplut de oaspeţi.</a:t>
            </a:r>
            <a:b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Împăratul a intrat să-şi vadă oaspeţii; şi a zărit acolo pe un om, care nu era îmbrăcat în haina de nuntă.</a:t>
            </a:r>
          </a:p>
          <a:p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,Prietene,` i-a zis el, ,cum ai intrat aici fără să ai haină de nuntă?` Omul acela a amuţit.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Atunci împăratul a zis slujitorilor săi: ,Legaţi-i mînile şi picioarele, şi luaţi -l şi aruncaţi -l în întunerecul de afară; acolo va fi plînsul şi scrîşnirea dinţilor.</a:t>
            </a:r>
            <a:r>
              <a:rPr lang="vi-VN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</a:t>
            </a:r>
            <a:r>
              <a:rPr lang="vi-VN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Căci mulţi sînt chemaţi, dar puţini sînt aleşi.”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1FA3B-D8FF-45A8-AB77-EFAC10D56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Iată de ce eu, Pavel, întemniţatul lui Isus Hristos pentru voi, Neamurilor...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(Dacă cel puţin aţi auzit de isprăvnicia harului lui Dumnezeu, care mi-a fost dată faţă de voi.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 descoperire dumnezeiască am luat cunoştinţă de taina aceasta, despre care vă scrisei în puţine cuvinte.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Citindu-le, vă puteţi închipui priceperea pe care o am eu despre taina lui Hristos,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n'a fost făcută cunoscut fiilor oamenilor în celelalte veacuri, în felul cum a fost descoperită acum sfinţilor apostoli şi prooroci ai lui Hristos, prin Duhul.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 adică Neamurile sînt împreună moştenitoare cu noi, alcătuiesc un singur trup cu noi şi iau parte cu noi la aceeaş făgăduinţă în Hristos Isus, prin Evanghelia aceea,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cărei slujitor am fost făcut eu, după darul harului lui Dumnezeu, dat mie prin lucrarea puterii Lui. 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Da, mie, care sînt cel mai neînsemnat dintre toţi sfinţii, mi-a fost dat harul acesta să vestesc Neamurilor bogăţiile nepătrunse ale lui Hristos,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 să pun în lumină înaintea tuturor care este isprăvnicia acestei taine, ascunse din veacuri în Dumnezeu, care a făcut toate lucrurile;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pentruca domniile şi stăpînirile din locurile cereşti să cunoască azi, prin Biserică, înţelepciunea nespus de felurită a lui Dumnezeu,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 planul vecinic, pe care l-a făcut în Hristos Isus, Domnul nostru.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El avem, prin credinţa în El, slobozenia şi apropierea de Dumnezeu cu încredere.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1FA3B-D8FF-45A8-AB77-EFAC10D56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o-RO" sz="1400" b="1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casa Tatălui Meu sînt multe locaşuri. Dacă n'ar fi aşa, v'aş fi spus. Eu Mă duc să vă pregătesc un loc.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ro-RO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 după ce Mă voi duce şi vă voi pregăti un loc, Mă voi întoarce şi vă voi lua cu Mine, ca acolo unde sînt Eu, să fiţi şi voi.</a:t>
            </a:r>
            <a:r>
              <a:rPr lang="ro-RO" sz="14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1FA3B-D8FF-45A8-AB77-EFAC10D56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 smtClean="0"/>
              <a:t>Recunostinta</a:t>
            </a:r>
            <a:r>
              <a:rPr lang="ro-RO" dirty="0" smtClean="0"/>
              <a:t> </a:t>
            </a:r>
            <a:r>
              <a:rPr lang="ro-RO" dirty="0" smtClean="0"/>
              <a:t>– suntem </a:t>
            </a:r>
            <a:r>
              <a:rPr lang="ro-RO" dirty="0" smtClean="0"/>
              <a:t>”generatia </a:t>
            </a:r>
            <a:r>
              <a:rPr lang="ro-RO" dirty="0" smtClean="0"/>
              <a:t>care crede</a:t>
            </a:r>
            <a:r>
              <a:rPr lang="ro-RO" baseline="0" dirty="0" smtClean="0"/>
              <a:t> ca i se cuvine </a:t>
            </a:r>
            <a:r>
              <a:rPr lang="ro-RO" baseline="0" dirty="0" smtClean="0"/>
              <a:t>tot”...</a:t>
            </a:r>
            <a:endParaRPr lang="en-US" baseline="0" dirty="0" smtClean="0"/>
          </a:p>
          <a:p>
            <a:r>
              <a:rPr lang="ro-RO" smtClean="0"/>
              <a:t>Lauda – închinarea – ”Serviciul divin”, </a:t>
            </a:r>
          </a:p>
          <a:p>
            <a:r>
              <a:rPr lang="ro-RO" smtClean="0"/>
              <a:t>”in câte case din</a:t>
            </a:r>
            <a:r>
              <a:rPr lang="ro-RO" baseline="0" smtClean="0"/>
              <a:t> vecini se cântă Numele Domnului?”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1FA3B-D8FF-45A8-AB77-EFAC10D56F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82296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2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F75D-8855-4B12-880A-1A1D95345B2F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/>
          <a:stretch/>
        </p:blipFill>
        <p:spPr>
          <a:xfrm>
            <a:off x="5165497" y="303249"/>
            <a:ext cx="5496751" cy="4116770"/>
          </a:xfrm>
        </p:spPr>
      </p:pic>
      <p:sp>
        <p:nvSpPr>
          <p:cNvPr id="5" name="TextBox 4"/>
          <p:cNvSpPr txBox="1"/>
          <p:nvPr/>
        </p:nvSpPr>
        <p:spPr>
          <a:xfrm>
            <a:off x="382504" y="1723896"/>
            <a:ext cx="4205886" cy="269612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ro-RO" sz="2400" b="1" dirty="0">
                <a:latin typeface="Cambria" panose="02040503050406030204" pitchFamily="18" charset="0"/>
              </a:rPr>
              <a:t>„</a:t>
            </a:r>
            <a:r>
              <a:rPr lang="en-US" sz="2400" b="1" dirty="0" smtClean="0">
                <a:latin typeface="Cambria" panose="02040503050406030204" pitchFamily="18" charset="0"/>
              </a:rPr>
              <a:t>…</a:t>
            </a:r>
            <a:r>
              <a:rPr lang="vi-VN" sz="2400" i="1" dirty="0" smtClean="0">
                <a:latin typeface="Cambria" panose="02040503050406030204" pitchFamily="18" charset="0"/>
              </a:rPr>
              <a:t>o </a:t>
            </a:r>
            <a:r>
              <a:rPr lang="vi-VN" sz="2400" i="1" dirty="0">
                <a:latin typeface="Cambria" panose="02040503050406030204" pitchFamily="18" charset="0"/>
              </a:rPr>
              <a:t>gloată mare, care venise la praznic, a luat ramuri de finic, şi I-a ieşit în întîmpinare, stri</a:t>
            </a:r>
            <a:r>
              <a:rPr lang="ro-RO" sz="2400" i="1" dirty="0">
                <a:latin typeface="Cambria" panose="02040503050406030204" pitchFamily="18" charset="0"/>
              </a:rPr>
              <a:t>gâ</a:t>
            </a:r>
            <a:r>
              <a:rPr lang="vi-VN" sz="2400" i="1" dirty="0">
                <a:latin typeface="Cambria" panose="02040503050406030204" pitchFamily="18" charset="0"/>
              </a:rPr>
              <a:t>nd „</a:t>
            </a:r>
            <a:r>
              <a:rPr lang="vi-VN" sz="2400" b="1" i="1" dirty="0">
                <a:latin typeface="Cambria" panose="02040503050406030204" pitchFamily="18" charset="0"/>
              </a:rPr>
              <a:t>Osana! </a:t>
            </a:r>
            <a:r>
              <a:rPr lang="vi-VN" sz="2400" b="1" i="1" dirty="0" smtClean="0">
                <a:latin typeface="Cambria" panose="02040503050406030204" pitchFamily="18" charset="0"/>
              </a:rPr>
              <a:t>Binecuv</a:t>
            </a:r>
            <a:r>
              <a:rPr lang="ro-RO" sz="2400" b="1" i="1" dirty="0" smtClean="0">
                <a:latin typeface="Cambria" panose="02040503050406030204" pitchFamily="18" charset="0"/>
              </a:rPr>
              <a:t>â</a:t>
            </a:r>
            <a:r>
              <a:rPr lang="vi-VN" sz="2400" b="1" i="1" dirty="0" smtClean="0">
                <a:latin typeface="Cambria" panose="02040503050406030204" pitchFamily="18" charset="0"/>
              </a:rPr>
              <a:t>ntat </a:t>
            </a:r>
            <a:r>
              <a:rPr lang="vi-VN" sz="2400" b="1" i="1" dirty="0">
                <a:latin typeface="Cambria" panose="02040503050406030204" pitchFamily="18" charset="0"/>
              </a:rPr>
              <a:t>este Celce vine în Numele Domnului, Împăratul lui Israel</a:t>
            </a:r>
            <a:r>
              <a:rPr lang="vi-VN" sz="2400" b="1" i="1" dirty="0" smtClean="0">
                <a:latin typeface="Cambria" panose="02040503050406030204" pitchFamily="18" charset="0"/>
              </a:rPr>
              <a:t>!</a:t>
            </a:r>
            <a:r>
              <a:rPr lang="vi-VN" sz="2400" i="1" dirty="0" smtClean="0">
                <a:latin typeface="Cambria" panose="02040503050406030204" pitchFamily="18" charset="0"/>
              </a:rPr>
              <a:t>”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Imagini pentru passion of the chris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6" y="4565099"/>
            <a:ext cx="6122760" cy="33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504" y="4758864"/>
            <a:ext cx="4205886" cy="269612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endParaRPr lang="en-US" sz="2400" i="1" dirty="0">
              <a:latin typeface="Cambria" panose="02040503050406030204" pitchFamily="18" charset="0"/>
            </a:endParaRPr>
          </a:p>
          <a:p>
            <a:r>
              <a:rPr lang="en-US" sz="2400" i="1" dirty="0">
                <a:latin typeface="Cambria" panose="02040503050406030204" pitchFamily="18" charset="0"/>
              </a:rPr>
              <a:t>…</a:t>
            </a:r>
            <a:r>
              <a:rPr lang="vi-VN" sz="2400" i="1" dirty="0">
                <a:latin typeface="Cambria" panose="02040503050406030204" pitchFamily="18" charset="0"/>
              </a:rPr>
              <a:t>Dar ei au strigat: „</a:t>
            </a:r>
            <a:r>
              <a:rPr lang="vi-VN" sz="2400" b="1" i="1" dirty="0">
                <a:latin typeface="Cambria" panose="02040503050406030204" pitchFamily="18" charset="0"/>
              </a:rPr>
              <a:t>Ia-L, ia-L, răstigneşte-L</a:t>
            </a:r>
            <a:r>
              <a:rPr lang="vi-VN" sz="2400" i="1" dirty="0">
                <a:latin typeface="Cambria" panose="02040503050406030204" pitchFamily="18" charset="0"/>
              </a:rPr>
              <a:t>!” „Să răstignesc pe Împăratul vostru?” le-a zis Pilat. Preoţii cei mai de seamă au răspuns: „Noi n</a:t>
            </a:r>
            <a:r>
              <a:rPr lang="ro-RO" sz="2400" i="1" dirty="0">
                <a:latin typeface="Cambria" panose="02040503050406030204" pitchFamily="18" charset="0"/>
              </a:rPr>
              <a:t>-</a:t>
            </a:r>
            <a:r>
              <a:rPr lang="vi-VN" sz="2400" i="1" dirty="0">
                <a:latin typeface="Cambria" panose="02040503050406030204" pitchFamily="18" charset="0"/>
              </a:rPr>
              <a:t>avem alt împărat dec</a:t>
            </a:r>
            <a:r>
              <a:rPr lang="ro-RO" sz="2400" i="1" dirty="0">
                <a:latin typeface="Cambria" panose="02040503050406030204" pitchFamily="18" charset="0"/>
              </a:rPr>
              <a:t>â</a:t>
            </a:r>
            <a:r>
              <a:rPr lang="vi-VN" sz="2400" i="1" dirty="0">
                <a:latin typeface="Cambria" panose="02040503050406030204" pitchFamily="18" charset="0"/>
              </a:rPr>
              <a:t>t pe Cezarul!”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04" y="303249"/>
            <a:ext cx="4205886" cy="158812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ro-RO" sz="2400" b="1" dirty="0">
                <a:latin typeface="Cambria" panose="02040503050406030204" pitchFamily="18" charset="0"/>
              </a:rPr>
              <a:t>„</a:t>
            </a:r>
            <a:r>
              <a:rPr lang="en-US" sz="2400" b="1" dirty="0">
                <a:latin typeface="Cambria" panose="02040503050406030204" pitchFamily="18" charset="0"/>
              </a:rPr>
              <a:t>…</a:t>
            </a:r>
            <a:r>
              <a:rPr lang="vi-VN" sz="2400" b="1" dirty="0">
                <a:latin typeface="Cambria" panose="02040503050406030204" pitchFamily="18" charset="0"/>
              </a:rPr>
              <a:t>iată că Împăratul tău vine călare pe m</a:t>
            </a:r>
            <a:r>
              <a:rPr lang="ro-RO" sz="2400" b="1" dirty="0">
                <a:latin typeface="Cambria" panose="02040503050406030204" pitchFamily="18" charset="0"/>
              </a:rPr>
              <a:t>â</a:t>
            </a:r>
            <a:r>
              <a:rPr lang="vi-VN" sz="2400" b="1" dirty="0">
                <a:latin typeface="Cambria" panose="02040503050406030204" pitchFamily="18" charset="0"/>
              </a:rPr>
              <a:t>nzul unei măgăriţe…</a:t>
            </a:r>
            <a:r>
              <a:rPr lang="en-US" sz="2400" b="1" dirty="0" smtClean="0">
                <a:latin typeface="Cambria" panose="02040503050406030204" pitchFamily="18" charset="0"/>
              </a:rPr>
              <a:t>”</a:t>
            </a:r>
            <a:endParaRPr lang="ro-RO" sz="2400" b="1" dirty="0" smtClean="0">
              <a:latin typeface="Cambria" panose="02040503050406030204" pitchFamily="18" charset="0"/>
            </a:endParaRPr>
          </a:p>
          <a:p>
            <a:pPr algn="ctr"/>
            <a:endParaRPr lang="en-US" sz="2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89" y="906300"/>
            <a:ext cx="9464040" cy="2622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i="1" dirty="0" smtClean="0">
                <a:latin typeface="Cambria" panose="02040503050406030204" pitchFamily="18" charset="0"/>
              </a:rPr>
              <a:t>A </a:t>
            </a:r>
            <a:r>
              <a:rPr lang="vi-VN" sz="2800" b="1" i="1" dirty="0">
                <a:latin typeface="Cambria" panose="02040503050406030204" pitchFamily="18" charset="0"/>
              </a:rPr>
              <a:t>venit la ai Săi, şi ai Săi nu L-au primit. </a:t>
            </a:r>
            <a:endParaRPr lang="ro-RO" sz="2800" b="1" i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sz="2600" b="1" i="1" dirty="0" smtClean="0">
                <a:latin typeface="Cambria" panose="02040503050406030204" pitchFamily="18" charset="0"/>
              </a:rPr>
              <a:t>Dar</a:t>
            </a:r>
            <a:r>
              <a:rPr lang="vi-VN" sz="2600" i="1" dirty="0" smtClean="0">
                <a:latin typeface="Cambria" panose="02040503050406030204" pitchFamily="18" charset="0"/>
              </a:rPr>
              <a:t> </a:t>
            </a:r>
            <a:r>
              <a:rPr lang="vi-VN" sz="2600" b="1" i="1" dirty="0">
                <a:latin typeface="Cambria" panose="02040503050406030204" pitchFamily="18" charset="0"/>
              </a:rPr>
              <a:t>tuturor celor ce L-au primit, adică </a:t>
            </a:r>
            <a:r>
              <a:rPr lang="vi-VN" sz="2600" b="1" i="1" dirty="0" smtClean="0">
                <a:latin typeface="Cambria" panose="02040503050406030204" pitchFamily="18" charset="0"/>
              </a:rPr>
              <a:t>celor</a:t>
            </a:r>
            <a:r>
              <a:rPr lang="ro-RO" sz="2600" b="1" i="1" dirty="0" smtClean="0">
                <a:latin typeface="Cambria" panose="02040503050406030204" pitchFamily="18" charset="0"/>
              </a:rPr>
              <a:t> </a:t>
            </a:r>
            <a:r>
              <a:rPr lang="vi-VN" sz="2600" b="1" i="1" dirty="0" smtClean="0">
                <a:latin typeface="Cambria" panose="02040503050406030204" pitchFamily="18" charset="0"/>
              </a:rPr>
              <a:t>ce </a:t>
            </a:r>
            <a:r>
              <a:rPr lang="vi-VN" sz="2600" b="1" i="1" dirty="0">
                <a:latin typeface="Cambria" panose="02040503050406030204" pitchFamily="18" charset="0"/>
              </a:rPr>
              <a:t>cred în Numele Lui, le-a dat dreptul să se facă copii ai lui Dumnezeu</a:t>
            </a:r>
            <a:r>
              <a:rPr lang="vi-VN" sz="2600" i="1" dirty="0">
                <a:latin typeface="Cambria" panose="02040503050406030204" pitchFamily="18" charset="0"/>
              </a:rPr>
              <a:t>; </a:t>
            </a:r>
            <a:r>
              <a:rPr lang="vi-VN" sz="2600" i="1" dirty="0" smtClean="0">
                <a:latin typeface="Cambria" panose="02040503050406030204" pitchFamily="18" charset="0"/>
              </a:rPr>
              <a:t>născuţi </a:t>
            </a:r>
            <a:r>
              <a:rPr lang="vi-VN" sz="2600" i="1" dirty="0">
                <a:latin typeface="Cambria" panose="02040503050406030204" pitchFamily="18" charset="0"/>
              </a:rPr>
              <a:t>nu din s</a:t>
            </a:r>
            <a:r>
              <a:rPr lang="ro-RO" sz="2600" i="1" dirty="0">
                <a:latin typeface="Cambria" panose="02040503050406030204" pitchFamily="18" charset="0"/>
              </a:rPr>
              <a:t>â</a:t>
            </a:r>
            <a:r>
              <a:rPr lang="vi-VN" sz="2600" i="1" dirty="0">
                <a:latin typeface="Cambria" panose="02040503050406030204" pitchFamily="18" charset="0"/>
              </a:rPr>
              <a:t>nge, nici din voia firii lor, nici din voia vreunui om, ci din Dumnezeu</a:t>
            </a:r>
            <a:r>
              <a:rPr lang="vi-VN" sz="2600" i="1" dirty="0" smtClean="0">
                <a:latin typeface="Cambria" panose="02040503050406030204" pitchFamily="18" charset="0"/>
              </a:rPr>
              <a:t>.</a:t>
            </a:r>
            <a:r>
              <a:rPr lang="ro-RO" sz="2600" i="1" dirty="0">
                <a:latin typeface="Cambria" panose="02040503050406030204" pitchFamily="18" charset="0"/>
              </a:rPr>
              <a:t> </a:t>
            </a:r>
            <a:r>
              <a:rPr lang="ro-RO" sz="2600" i="1" dirty="0" smtClean="0">
                <a:latin typeface="Cambria" panose="02040503050406030204" pitchFamily="18" charset="0"/>
              </a:rPr>
              <a:t> Ioan1:11-13</a:t>
            </a:r>
            <a:endParaRPr lang="ro-RO" sz="26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o-RO" sz="2600" i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9196" y="3743324"/>
            <a:ext cx="9464040" cy="3751649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600" i="1" dirty="0" smtClean="0">
                <a:latin typeface="Cambria" panose="02040503050406030204" pitchFamily="18" charset="0"/>
              </a:rPr>
              <a:t>Deci ce vom zice? </a:t>
            </a:r>
            <a:r>
              <a:rPr lang="vi-VN" sz="2600" b="1" i="1" dirty="0" smtClean="0">
                <a:latin typeface="Cambria" panose="02040503050406030204" pitchFamily="18" charset="0"/>
              </a:rPr>
              <a:t>Neamurile, </a:t>
            </a:r>
            <a:r>
              <a:rPr lang="vi-VN" sz="2600" i="1" dirty="0" smtClean="0">
                <a:latin typeface="Cambria" panose="02040503050406030204" pitchFamily="18" charset="0"/>
              </a:rPr>
              <a:t>cari nu umblau după neprihănire, </a:t>
            </a:r>
            <a:r>
              <a:rPr lang="vi-VN" sz="2600" b="1" i="1" dirty="0" smtClean="0">
                <a:latin typeface="Cambria" panose="02040503050406030204" pitchFamily="18" charset="0"/>
              </a:rPr>
              <a:t>au căpătat neprihănirea </a:t>
            </a:r>
            <a:r>
              <a:rPr lang="vi-VN" sz="2600" i="1" dirty="0" smtClean="0">
                <a:latin typeface="Cambria" panose="02040503050406030204" pitchFamily="18" charset="0"/>
              </a:rPr>
              <a:t>şi anume neprihănirea </a:t>
            </a:r>
            <a:r>
              <a:rPr lang="vi-VN" sz="2600" b="1" i="1" dirty="0" smtClean="0">
                <a:latin typeface="Cambria" panose="02040503050406030204" pitchFamily="18" charset="0"/>
              </a:rPr>
              <a:t>care se capătă prin credinţă;</a:t>
            </a:r>
            <a:r>
              <a:rPr lang="vi-VN" sz="2600" i="1" dirty="0" smtClean="0">
                <a:latin typeface="Cambria" panose="02040503050406030204" pitchFamily="18" charset="0"/>
              </a:rPr>
              <a:t> pe c</a:t>
            </a:r>
            <a:r>
              <a:rPr lang="ro-RO" sz="2600" i="1" dirty="0" smtClean="0">
                <a:latin typeface="Cambria" panose="02040503050406030204" pitchFamily="18" charset="0"/>
              </a:rPr>
              <a:t>â</a:t>
            </a:r>
            <a:r>
              <a:rPr lang="vi-VN" sz="2600" i="1" dirty="0" smtClean="0">
                <a:latin typeface="Cambria" panose="02040503050406030204" pitchFamily="18" charset="0"/>
              </a:rPr>
              <a:t>nd Israel, care umbla după o Lege, care să dea neprihănirea, n'a ajuns la Legea aceasta.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2600" i="1" dirty="0" smtClean="0">
                <a:latin typeface="Cambria" panose="02040503050406030204" pitchFamily="18" charset="0"/>
              </a:rPr>
              <a:t>Pentruce? Pentru că </a:t>
            </a:r>
            <a:r>
              <a:rPr lang="vi-VN" sz="2600" b="1" i="1" dirty="0" smtClean="0">
                <a:latin typeface="Cambria" panose="02040503050406030204" pitchFamily="18" charset="0"/>
              </a:rPr>
              <a:t>Israel</a:t>
            </a:r>
            <a:r>
              <a:rPr lang="vi-VN" sz="2600" i="1" dirty="0" smtClean="0">
                <a:latin typeface="Cambria" panose="02040503050406030204" pitchFamily="18" charset="0"/>
              </a:rPr>
              <a:t> n'a căutat-o prin credinţă, ci prin fapte. </a:t>
            </a:r>
            <a:r>
              <a:rPr lang="vi-VN" sz="2600" b="1" i="1" dirty="0" smtClean="0">
                <a:latin typeface="Cambria" panose="02040503050406030204" pitchFamily="18" charset="0"/>
              </a:rPr>
              <a:t>Ei s'au lovit de piatra de poticnire</a:t>
            </a:r>
            <a:r>
              <a:rPr lang="vi-VN" sz="2600" i="1" dirty="0" smtClean="0">
                <a:latin typeface="Cambria" panose="02040503050406030204" pitchFamily="18" charset="0"/>
              </a:rPr>
              <a:t>, după cum este scris: „Iată că pun în Sion o Piatră de poticnire, şi o st</a:t>
            </a:r>
            <a:r>
              <a:rPr lang="ro-RO" sz="2600" i="1" dirty="0" smtClean="0">
                <a:latin typeface="Cambria" panose="02040503050406030204" pitchFamily="18" charset="0"/>
              </a:rPr>
              <a:t>â</a:t>
            </a:r>
            <a:r>
              <a:rPr lang="vi-VN" sz="2600" i="1" dirty="0" smtClean="0">
                <a:latin typeface="Cambria" panose="02040503050406030204" pitchFamily="18" charset="0"/>
              </a:rPr>
              <a:t>ncă de cădere: şi cine crede în El, nu va fi dat de ruşine.”</a:t>
            </a:r>
            <a:r>
              <a:rPr lang="ro-RO" sz="2600" i="1" dirty="0" smtClean="0">
                <a:latin typeface="Cambria" panose="02040503050406030204" pitchFamily="18" charset="0"/>
              </a:rPr>
              <a:t> Rom 9:</a:t>
            </a:r>
            <a:r>
              <a:rPr lang="vi-VN" sz="2600" i="1" dirty="0" smtClean="0">
                <a:latin typeface="Cambria" panose="02040503050406030204" pitchFamily="18" charset="0"/>
              </a:rPr>
              <a:t> 30</a:t>
            </a:r>
            <a:r>
              <a:rPr lang="ro-RO" sz="2600" i="1" dirty="0" smtClean="0">
                <a:latin typeface="Cambria" panose="02040503050406030204" pitchFamily="18" charset="0"/>
              </a:rPr>
              <a:t>-33</a:t>
            </a:r>
            <a:r>
              <a:rPr lang="vi-VN" sz="2600" i="1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" y="1471613"/>
            <a:ext cx="9464040" cy="59407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altLang="en-US" sz="2900" dirty="0">
                <a:latin typeface="Cambria" panose="02040503050406030204" pitchFamily="18" charset="0"/>
              </a:rPr>
              <a:t>prin </a:t>
            </a:r>
            <a:r>
              <a:rPr lang="ro-RO" altLang="en-US" sz="2900" b="1" dirty="0">
                <a:latin typeface="Cambria" panose="02040503050406030204" pitchFamily="18" charset="0"/>
              </a:rPr>
              <a:t>alunecarea lor</a:t>
            </a:r>
            <a:r>
              <a:rPr lang="ro-RO" altLang="en-US" sz="2900" dirty="0">
                <a:latin typeface="Cambria" panose="02040503050406030204" pitchFamily="18" charset="0"/>
              </a:rPr>
              <a:t>, s-a făcut cu putinţă </a:t>
            </a:r>
            <a:r>
              <a:rPr lang="ro-RO" altLang="en-US" sz="2900" u="sng" dirty="0">
                <a:latin typeface="Cambria" panose="02040503050406030204" pitchFamily="18" charset="0"/>
              </a:rPr>
              <a:t>mântuirea Neamurilor</a:t>
            </a:r>
            <a:r>
              <a:rPr lang="ro-RO" altLang="en-US" sz="2900" dirty="0">
                <a:latin typeface="Cambria" panose="02040503050406030204" pitchFamily="18" charset="0"/>
              </a:rPr>
              <a:t>, ca să facă pe Israel gelos;</a:t>
            </a:r>
          </a:p>
          <a:p>
            <a:pPr>
              <a:lnSpc>
                <a:spcPct val="90000"/>
              </a:lnSpc>
            </a:pPr>
            <a:r>
              <a:rPr lang="ro-RO" altLang="en-US" sz="2900" dirty="0">
                <a:latin typeface="Cambria" panose="02040503050406030204" pitchFamily="18" charset="0"/>
              </a:rPr>
              <a:t>12  dacă, deci, alunecarea lor a fost o </a:t>
            </a:r>
            <a:r>
              <a:rPr lang="ro-RO" altLang="en-US" sz="2900" u="sng" dirty="0">
                <a:latin typeface="Cambria" panose="02040503050406030204" pitchFamily="18" charset="0"/>
              </a:rPr>
              <a:t>bogăţie pentru lume</a:t>
            </a:r>
            <a:r>
              <a:rPr lang="ro-RO" altLang="en-US" sz="2900" dirty="0">
                <a:latin typeface="Cambria" panose="02040503050406030204" pitchFamily="18" charset="0"/>
              </a:rPr>
              <a:t>, şi paguba lor a fost o bogăţie pentru Neamuri, ce va fi plinătatea </a:t>
            </a:r>
            <a:r>
              <a:rPr lang="ro-RO" altLang="en-US" sz="2900" b="1" dirty="0">
                <a:latin typeface="Cambria" panose="02040503050406030204" pitchFamily="18" charset="0"/>
              </a:rPr>
              <a:t>întoarcerii lor</a:t>
            </a:r>
            <a:r>
              <a:rPr lang="ro-RO" altLang="en-US" sz="2900" dirty="0">
                <a:latin typeface="Cambria" panose="02040503050406030204" pitchFamily="18" charset="0"/>
              </a:rPr>
              <a:t>? </a:t>
            </a:r>
          </a:p>
          <a:p>
            <a:pPr>
              <a:lnSpc>
                <a:spcPct val="90000"/>
              </a:lnSpc>
            </a:pPr>
            <a:r>
              <a:rPr lang="ro-RO" altLang="en-US" sz="2900" dirty="0">
                <a:latin typeface="Cambria" panose="02040503050406030204" pitchFamily="18" charset="0"/>
              </a:rPr>
              <a:t>v.15...dacă lepădarea lor a adus </a:t>
            </a:r>
            <a:r>
              <a:rPr lang="ro-RO" altLang="en-US" sz="2900" u="sng" dirty="0">
                <a:latin typeface="Cambria" panose="02040503050406030204" pitchFamily="18" charset="0"/>
              </a:rPr>
              <a:t>împăcarea lumii</a:t>
            </a:r>
            <a:r>
              <a:rPr lang="ro-RO" altLang="en-US" sz="2900" dirty="0">
                <a:latin typeface="Cambria" panose="02040503050406030204" pitchFamily="18" charset="0"/>
              </a:rPr>
              <a:t>, ce va fi primirea lor din nou, decât </a:t>
            </a:r>
            <a:r>
              <a:rPr lang="ro-RO" altLang="en-US" sz="2900" u="sng" dirty="0">
                <a:latin typeface="Cambria" panose="02040503050406030204" pitchFamily="18" charset="0"/>
              </a:rPr>
              <a:t>viaţă din morţi</a:t>
            </a:r>
            <a:r>
              <a:rPr lang="ro-RO" altLang="en-US" sz="2900" dirty="0">
                <a:latin typeface="Cambria" panose="02040503050406030204" pitchFamily="18" charset="0"/>
              </a:rPr>
              <a:t>?</a:t>
            </a:r>
          </a:p>
          <a:p>
            <a:r>
              <a:rPr lang="ro-RO" altLang="en-US" sz="2900" dirty="0">
                <a:latin typeface="Cambria" panose="02040503050406030204" pitchFamily="18" charset="0"/>
              </a:rPr>
              <a:t>... taina aceasta: o parte din Israel a căzut într-o împietrire, care va ţinea până va intra </a:t>
            </a:r>
            <a:r>
              <a:rPr lang="ro-RO" altLang="en-US" sz="2900" u="sng" dirty="0">
                <a:latin typeface="Cambria" panose="02040503050406030204" pitchFamily="18" charset="0"/>
              </a:rPr>
              <a:t>numărul deplin al Neamurilor</a:t>
            </a:r>
            <a:r>
              <a:rPr lang="ro-RO" altLang="en-US" sz="2900" dirty="0">
                <a:latin typeface="Cambria" panose="02040503050406030204" pitchFamily="18" charset="0"/>
              </a:rPr>
              <a:t>. Şi atunci </a:t>
            </a:r>
            <a:r>
              <a:rPr lang="ro-RO" altLang="en-US" sz="2900" b="1" dirty="0">
                <a:latin typeface="Cambria" panose="02040503050406030204" pitchFamily="18" charset="0"/>
              </a:rPr>
              <a:t>tot Israelul va fi </a:t>
            </a:r>
            <a:r>
              <a:rPr lang="ro-RO" altLang="en-US" sz="2900" b="1" dirty="0" smtClean="0">
                <a:latin typeface="Cambria" panose="02040503050406030204" pitchFamily="18" charset="0"/>
              </a:rPr>
              <a:t>mântuit... </a:t>
            </a:r>
          </a:p>
          <a:p>
            <a:pPr marL="0" indent="0" algn="r">
              <a:buNone/>
            </a:pPr>
            <a:r>
              <a:rPr lang="ro-RO" altLang="en-US" sz="2800" i="1" dirty="0" smtClean="0">
                <a:latin typeface="Cambria" panose="02040503050406030204" pitchFamily="18" charset="0"/>
              </a:rPr>
              <a:t>Romani </a:t>
            </a:r>
            <a:r>
              <a:rPr lang="ro-RO" altLang="en-US" sz="2800" i="1" dirty="0">
                <a:latin typeface="Cambria" panose="02040503050406030204" pitchFamily="18" charset="0"/>
              </a:rPr>
              <a:t>11</a:t>
            </a:r>
          </a:p>
          <a:p>
            <a:pPr>
              <a:lnSpc>
                <a:spcPct val="90000"/>
              </a:lnSpc>
            </a:pPr>
            <a:endParaRPr lang="ro-RO" altLang="en-US" sz="29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33411"/>
            <a:ext cx="10866437" cy="81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" y="6334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VL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5779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NL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63341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NL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399881" y="1801811"/>
            <a:ext cx="736600" cy="814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76252"/>
            <a:ext cx="9464040" cy="1590676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Cambria" panose="02040503050406030204" pitchFamily="18" charset="0"/>
              </a:rPr>
              <a:t>Cele două veniri ale </a:t>
            </a:r>
            <a:r>
              <a:rPr lang="en-US" sz="4400" dirty="0" err="1" smtClean="0">
                <a:latin typeface="Cambria" panose="02040503050406030204" pitchFamily="18" charset="0"/>
              </a:rPr>
              <a:t>lui</a:t>
            </a:r>
            <a:r>
              <a:rPr lang="en-US" sz="4400" dirty="0" smtClean="0">
                <a:latin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</a:rPr>
              <a:t>Mesia</a:t>
            </a:r>
            <a:r>
              <a:rPr lang="ro-RO" sz="4400" dirty="0" smtClean="0">
                <a:latin typeface="Cambria" panose="02040503050406030204" pitchFamily="18" charset="0"/>
              </a:rPr>
              <a:t> </a:t>
            </a:r>
            <a:r>
              <a:rPr lang="ro-RO" sz="4400" dirty="0" smtClean="0">
                <a:latin typeface="Cambria" panose="02040503050406030204" pitchFamily="18" charset="0"/>
              </a:rPr>
              <a:t/>
            </a:r>
            <a:br>
              <a:rPr lang="ro-RO" sz="4400" dirty="0" smtClean="0">
                <a:latin typeface="Cambria" panose="02040503050406030204" pitchFamily="18" charset="0"/>
              </a:rPr>
            </a:br>
            <a:r>
              <a:rPr lang="ro-RO" sz="4400" dirty="0" smtClean="0">
                <a:latin typeface="Cambria" panose="02040503050406030204" pitchFamily="18" charset="0"/>
              </a:rPr>
              <a:t>și taina Bisericii</a:t>
            </a:r>
            <a:endParaRPr lang="en-US" sz="44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01" y="2983043"/>
            <a:ext cx="9464040" cy="4866042"/>
          </a:xfrm>
        </p:spPr>
        <p:txBody>
          <a:bodyPr/>
          <a:lstStyle/>
          <a:p>
            <a:r>
              <a:rPr lang="ro-RO" sz="3200" i="1" dirty="0"/>
              <a:t>taina lui </a:t>
            </a:r>
            <a:r>
              <a:rPr lang="ro-RO" sz="3200" i="1" dirty="0" smtClean="0"/>
              <a:t>Hristos</a:t>
            </a:r>
            <a:r>
              <a:rPr lang="ro-RO" sz="3200" b="1" i="1" baseline="30000" dirty="0" smtClean="0"/>
              <a:t> </a:t>
            </a:r>
            <a:r>
              <a:rPr lang="ro-RO" sz="3200" i="1" dirty="0" smtClean="0"/>
              <a:t>....că </a:t>
            </a:r>
            <a:r>
              <a:rPr lang="ro-RO" sz="3200" i="1" dirty="0"/>
              <a:t>adică </a:t>
            </a:r>
            <a:r>
              <a:rPr lang="ro-RO" sz="3200" b="1" i="1" dirty="0"/>
              <a:t>Neamurile </a:t>
            </a:r>
            <a:r>
              <a:rPr lang="ro-RO" sz="3200" i="1" dirty="0" smtClean="0"/>
              <a:t>sunt </a:t>
            </a:r>
            <a:r>
              <a:rPr lang="ro-RO" sz="3200" i="1" dirty="0"/>
              <a:t>împreună moştenitoare cu noi, alcătuiesc un singur trup cu noi şi iau parte cu noi la </a:t>
            </a:r>
            <a:r>
              <a:rPr lang="ro-RO" sz="3200" i="1" dirty="0" smtClean="0"/>
              <a:t>aceeaşi </a:t>
            </a:r>
            <a:r>
              <a:rPr lang="ro-RO" sz="3200" i="1" dirty="0"/>
              <a:t>făgăduinţă în Hristos Isus</a:t>
            </a:r>
            <a:r>
              <a:rPr lang="ro-RO" sz="3200" i="1" dirty="0" smtClean="0"/>
              <a:t>,</a:t>
            </a:r>
          </a:p>
          <a:p>
            <a:r>
              <a:rPr lang="ro-RO" sz="3200" i="1" dirty="0" smtClean="0"/>
              <a:t> </a:t>
            </a:r>
            <a:r>
              <a:rPr lang="ro-RO" sz="3200" i="1" dirty="0"/>
              <a:t>să vestesc Neamurilor </a:t>
            </a:r>
            <a:r>
              <a:rPr lang="ro-RO" sz="3200" b="1" i="1" dirty="0"/>
              <a:t>bogăţiile nepătrunse ale lui Hristos</a:t>
            </a:r>
            <a:r>
              <a:rPr lang="ro-RO" sz="3200" i="1" dirty="0"/>
              <a:t>,</a:t>
            </a:r>
            <a:r>
              <a:rPr lang="ro-RO" sz="3200" b="1" i="1" baseline="30000" dirty="0"/>
              <a:t> </a:t>
            </a:r>
            <a:r>
              <a:rPr lang="ro-RO" sz="3200" i="1" dirty="0" smtClean="0"/>
              <a:t>şi </a:t>
            </a:r>
            <a:r>
              <a:rPr lang="ro-RO" sz="3200" i="1" dirty="0"/>
              <a:t>să pun în lumină înaintea tuturor care este isprăvnicia acestei </a:t>
            </a:r>
            <a:r>
              <a:rPr lang="ro-RO" sz="3200" i="1" dirty="0" smtClean="0"/>
              <a:t>taine</a:t>
            </a:r>
          </a:p>
          <a:p>
            <a:pPr marL="0" indent="0" algn="r">
              <a:buNone/>
            </a:pPr>
            <a:r>
              <a:rPr lang="ro-RO" sz="3600" i="1" dirty="0" smtClean="0"/>
              <a:t>Efeseni 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41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Moștenirea Bisericii</a:t>
            </a:r>
            <a:endParaRPr lang="ro-R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9" y="2700338"/>
            <a:ext cx="9075421" cy="4712018"/>
          </a:xfrm>
        </p:spPr>
        <p:txBody>
          <a:bodyPr/>
          <a:lstStyle/>
          <a:p>
            <a:pPr marL="273050" indent="798513">
              <a:buFont typeface="Wingdings" panose="05000000000000000000" pitchFamily="2" charset="2"/>
              <a:buChar char="Ø"/>
            </a:pPr>
            <a:r>
              <a:rPr lang="ro-RO" dirty="0" smtClean="0"/>
              <a:t>Iertarea și curățirea de păcate</a:t>
            </a:r>
          </a:p>
          <a:p>
            <a:pPr marL="273050" indent="798513">
              <a:buFont typeface="Wingdings" panose="05000000000000000000" pitchFamily="2" charset="2"/>
              <a:buChar char="Ø"/>
            </a:pPr>
            <a:r>
              <a:rPr lang="ro-RO" dirty="0" smtClean="0"/>
              <a:t>Înfierea – Dumnezeu ne este Tată și noi suntem frați</a:t>
            </a:r>
          </a:p>
          <a:p>
            <a:pPr marL="273050" indent="798513">
              <a:buFont typeface="Wingdings" panose="05000000000000000000" pitchFamily="2" charset="2"/>
              <a:buChar char="Ø"/>
            </a:pPr>
            <a:r>
              <a:rPr lang="ro-RO" dirty="0" smtClean="0"/>
              <a:t>Mireasa Sa</a:t>
            </a:r>
          </a:p>
          <a:p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1300163" y="6400711"/>
            <a:ext cx="8286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</a:rPr>
              <a:t> </a:t>
            </a:r>
            <a:r>
              <a:rPr lang="ro-RO" sz="2400" i="1" dirty="0" smtClean="0">
                <a:solidFill>
                  <a:srgbClr val="080000"/>
                </a:solidFill>
                <a:latin typeface="Cambria" panose="02040503050406030204" pitchFamily="18" charset="0"/>
              </a:rPr>
              <a:t>... ei sunt </a:t>
            </a:r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</a:rPr>
              <a:t>pietrele cununii împărăteşti, </a:t>
            </a:r>
            <a:r>
              <a:rPr lang="ro-RO" sz="2400" i="1" dirty="0" smtClean="0">
                <a:solidFill>
                  <a:srgbClr val="080000"/>
                </a:solidFill>
                <a:latin typeface="Cambria" panose="02040503050406030204" pitchFamily="18" charset="0"/>
              </a:rPr>
              <a:t>care </a:t>
            </a:r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</a:rPr>
              <a:t>vor străluci în ţara Sa!</a:t>
            </a:r>
            <a:r>
              <a:rPr lang="ro-RO" sz="1800" b="1" i="1" baseline="30000" dirty="0">
                <a:solidFill>
                  <a:srgbClr val="417CBE"/>
                </a:solidFill>
                <a:latin typeface="Cambria" panose="02040503050406030204" pitchFamily="18" charset="0"/>
              </a:rPr>
              <a:t> </a:t>
            </a:r>
            <a:r>
              <a:rPr lang="ro-RO" sz="1800" b="1" i="1" baseline="30000" dirty="0" smtClean="0">
                <a:solidFill>
                  <a:srgbClr val="417CBE"/>
                </a:solidFill>
                <a:latin typeface="Cambria" panose="02040503050406030204" pitchFamily="18" charset="0"/>
              </a:rPr>
              <a:t> </a:t>
            </a:r>
            <a:r>
              <a:rPr lang="ro-RO" sz="2400" i="1" dirty="0" smtClean="0">
                <a:solidFill>
                  <a:srgbClr val="080000"/>
                </a:solidFill>
                <a:latin typeface="Cambria" panose="02040503050406030204" pitchFamily="18" charset="0"/>
              </a:rPr>
              <a:t>Cât sunt </a:t>
            </a:r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</a:rPr>
              <a:t>de înfloritori! </a:t>
            </a:r>
            <a:r>
              <a:rPr lang="ro-RO" sz="2400" i="1" dirty="0" smtClean="0">
                <a:solidFill>
                  <a:srgbClr val="080000"/>
                </a:solidFill>
                <a:latin typeface="Cambria" panose="02040503050406030204" pitchFamily="18" charset="0"/>
              </a:rPr>
              <a:t>Cât sunt </a:t>
            </a:r>
            <a:r>
              <a:rPr lang="ro-RO" sz="2400" i="1" dirty="0">
                <a:solidFill>
                  <a:srgbClr val="080000"/>
                </a:solidFill>
                <a:latin typeface="Cambria" panose="02040503050406030204" pitchFamily="18" charset="0"/>
              </a:rPr>
              <a:t>de frumoşi</a:t>
            </a:r>
            <a:r>
              <a:rPr lang="ro-RO" sz="2400" i="1" dirty="0" smtClean="0">
                <a:solidFill>
                  <a:srgbClr val="080000"/>
                </a:solidFill>
                <a:latin typeface="Cambria" panose="02040503050406030204" pitchFamily="18" charset="0"/>
              </a:rPr>
              <a:t>!...</a:t>
            </a:r>
            <a:endParaRPr lang="ro-RO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828674"/>
            <a:ext cx="9464040" cy="6892926"/>
          </a:xfrm>
        </p:spPr>
        <p:txBody>
          <a:bodyPr>
            <a:normAutofit/>
          </a:bodyPr>
          <a:lstStyle/>
          <a:p>
            <a:r>
              <a:rPr lang="vi-VN" sz="2800" b="1" i="1" baseline="30000" dirty="0">
                <a:latin typeface="Cambria" panose="02040503050406030204" pitchFamily="18" charset="0"/>
              </a:rPr>
              <a:t> 8 </a:t>
            </a:r>
            <a:r>
              <a:rPr lang="vi-VN" sz="2800" i="1" dirty="0">
                <a:latin typeface="Cambria" panose="02040503050406030204" pitchFamily="18" charset="0"/>
              </a:rPr>
              <a:t>Hristos a fost, în adevăr, un slujitor al tăierii împrejur, ca să dovedească credincioşia lui Dumnezeu, şi </a:t>
            </a:r>
            <a:r>
              <a:rPr lang="vi-VN" sz="2800" b="1" i="1" dirty="0">
                <a:latin typeface="Cambria" panose="02040503050406030204" pitchFamily="18" charset="0"/>
              </a:rPr>
              <a:t>să întărească făgăduinţele date părinţilor</a:t>
            </a:r>
            <a:r>
              <a:rPr lang="vi-VN" sz="2800" i="1" dirty="0">
                <a:latin typeface="Cambria" panose="02040503050406030204" pitchFamily="18" charset="0"/>
              </a:rPr>
              <a:t>;</a:t>
            </a:r>
            <a:r>
              <a:rPr lang="vi-VN" sz="2800" b="1" i="1" baseline="30000" dirty="0">
                <a:latin typeface="Cambria" panose="02040503050406030204" pitchFamily="18" charset="0"/>
              </a:rPr>
              <a:t> </a:t>
            </a:r>
            <a:endParaRPr lang="ro-RO" sz="2800" b="1" i="1" baseline="30000" dirty="0" smtClean="0">
              <a:latin typeface="Cambria" panose="02040503050406030204" pitchFamily="18" charset="0"/>
            </a:endParaRPr>
          </a:p>
          <a:p>
            <a:r>
              <a:rPr lang="vi-VN" sz="2800" b="1" i="1" baseline="30000" dirty="0" smtClean="0">
                <a:latin typeface="Cambria" panose="02040503050406030204" pitchFamily="18" charset="0"/>
              </a:rPr>
              <a:t>9 </a:t>
            </a:r>
            <a:r>
              <a:rPr lang="vi-VN" sz="2800" i="1" dirty="0">
                <a:latin typeface="Cambria" panose="02040503050406030204" pitchFamily="18" charset="0"/>
              </a:rPr>
              <a:t>şi ca Neamurile </a:t>
            </a:r>
            <a:r>
              <a:rPr lang="vi-VN" sz="2800" b="1" i="1" dirty="0">
                <a:latin typeface="Cambria" panose="02040503050406030204" pitchFamily="18" charset="0"/>
              </a:rPr>
              <a:t>să slăvească </a:t>
            </a:r>
            <a:r>
              <a:rPr lang="vi-VN" sz="2800" i="1" dirty="0">
                <a:latin typeface="Cambria" panose="02040503050406030204" pitchFamily="18" charset="0"/>
              </a:rPr>
              <a:t>pe Dumnezeu, pentru îndurarea Lui, după cum este scris: „De aceea </a:t>
            </a:r>
            <a:r>
              <a:rPr lang="vi-VN" sz="2800" b="1" i="1" dirty="0">
                <a:latin typeface="Cambria" panose="02040503050406030204" pitchFamily="18" charset="0"/>
              </a:rPr>
              <a:t>Te voi lăuda </a:t>
            </a:r>
            <a:r>
              <a:rPr lang="vi-VN" sz="2800" i="1" dirty="0">
                <a:latin typeface="Cambria" panose="02040503050406030204" pitchFamily="18" charset="0"/>
              </a:rPr>
              <a:t>printre Neamuri, şi </a:t>
            </a:r>
            <a:r>
              <a:rPr lang="vi-VN" sz="2800" b="1" i="1" dirty="0">
                <a:latin typeface="Cambria" panose="02040503050406030204" pitchFamily="18" charset="0"/>
              </a:rPr>
              <a:t>voi </a:t>
            </a:r>
            <a:r>
              <a:rPr lang="vi-VN" sz="2800" b="1" i="1" dirty="0" smtClean="0">
                <a:latin typeface="Cambria" panose="02040503050406030204" pitchFamily="18" charset="0"/>
              </a:rPr>
              <a:t>c</a:t>
            </a:r>
            <a:r>
              <a:rPr lang="ro-RO" sz="2800" b="1" i="1" dirty="0" smtClean="0">
                <a:latin typeface="Cambria" panose="02040503050406030204" pitchFamily="18" charset="0"/>
              </a:rPr>
              <a:t>â</a:t>
            </a:r>
            <a:r>
              <a:rPr lang="vi-VN" sz="2800" b="1" i="1" dirty="0" smtClean="0">
                <a:latin typeface="Cambria" panose="02040503050406030204" pitchFamily="18" charset="0"/>
              </a:rPr>
              <a:t>nta </a:t>
            </a:r>
            <a:r>
              <a:rPr lang="vi-VN" sz="2800" i="1" dirty="0">
                <a:latin typeface="Cambria" panose="02040503050406030204" pitchFamily="18" charset="0"/>
              </a:rPr>
              <a:t>Numelui Tău.”</a:t>
            </a:r>
            <a:r>
              <a:rPr lang="vi-VN" sz="2800" b="1" i="1" baseline="30000" dirty="0">
                <a:latin typeface="Cambria" panose="02040503050406030204" pitchFamily="18" charset="0"/>
              </a:rPr>
              <a:t> 10 </a:t>
            </a:r>
            <a:r>
              <a:rPr lang="vi-VN" sz="2800" i="1" dirty="0">
                <a:latin typeface="Cambria" panose="02040503050406030204" pitchFamily="18" charset="0"/>
              </a:rPr>
              <a:t>Este zis iarăş: „</a:t>
            </a:r>
            <a:r>
              <a:rPr lang="vi-VN" sz="2800" b="1" i="1" dirty="0">
                <a:latin typeface="Cambria" panose="02040503050406030204" pitchFamily="18" charset="0"/>
              </a:rPr>
              <a:t>Veseliţi-vă</a:t>
            </a:r>
            <a:r>
              <a:rPr lang="vi-VN" sz="2800" i="1" dirty="0">
                <a:latin typeface="Cambria" panose="02040503050406030204" pitchFamily="18" charset="0"/>
              </a:rPr>
              <a:t>, Neamuri, împreună cu poporul Lui.”</a:t>
            </a:r>
            <a:r>
              <a:rPr lang="vi-VN" sz="2800" b="1" i="1" baseline="30000" dirty="0">
                <a:latin typeface="Cambria" panose="02040503050406030204" pitchFamily="18" charset="0"/>
              </a:rPr>
              <a:t> 11 </a:t>
            </a:r>
            <a:r>
              <a:rPr lang="vi-VN" sz="2800" i="1" dirty="0">
                <a:latin typeface="Cambria" panose="02040503050406030204" pitchFamily="18" charset="0"/>
              </a:rPr>
              <a:t>Şi iarăş: „</a:t>
            </a:r>
            <a:r>
              <a:rPr lang="vi-VN" sz="2800" b="1" i="1" dirty="0">
                <a:latin typeface="Cambria" panose="02040503050406030204" pitchFamily="18" charset="0"/>
              </a:rPr>
              <a:t>Lăudaţi</a:t>
            </a:r>
            <a:r>
              <a:rPr lang="vi-VN" sz="2800" i="1" dirty="0">
                <a:latin typeface="Cambria" panose="02040503050406030204" pitchFamily="18" charset="0"/>
              </a:rPr>
              <a:t> pe Domnul, toate Neamurile; </a:t>
            </a:r>
            <a:r>
              <a:rPr lang="vi-VN" sz="2800" b="1" i="1" dirty="0">
                <a:latin typeface="Cambria" panose="02040503050406030204" pitchFamily="18" charset="0"/>
              </a:rPr>
              <a:t>slăviţi -L</a:t>
            </a:r>
            <a:r>
              <a:rPr lang="vi-VN" sz="2800" i="1" dirty="0">
                <a:latin typeface="Cambria" panose="02040503050406030204" pitchFamily="18" charset="0"/>
              </a:rPr>
              <a:t>, toate noroadele.”</a:t>
            </a:r>
            <a:r>
              <a:rPr lang="vi-VN" sz="2800" b="1" i="1" baseline="30000" dirty="0">
                <a:latin typeface="Cambria" panose="02040503050406030204" pitchFamily="18" charset="0"/>
              </a:rPr>
              <a:t> 12 </a:t>
            </a:r>
            <a:r>
              <a:rPr lang="vi-VN" sz="2800" i="1" dirty="0">
                <a:latin typeface="Cambria" panose="02040503050406030204" pitchFamily="18" charset="0"/>
              </a:rPr>
              <a:t>Tot astfel şi Isaia zice: „Din Iese va ieşi o Rădăcină, care se va scula să domnească peste Neamuri; şi </a:t>
            </a:r>
            <a:r>
              <a:rPr lang="vi-VN" sz="2800" b="1" i="1" dirty="0">
                <a:latin typeface="Cambria" panose="02040503050406030204" pitchFamily="18" charset="0"/>
              </a:rPr>
              <a:t>Neamurile vor nădăjdui </a:t>
            </a:r>
            <a:r>
              <a:rPr lang="vi-VN" sz="2800" i="1" dirty="0">
                <a:latin typeface="Cambria" panose="02040503050406030204" pitchFamily="18" charset="0"/>
              </a:rPr>
              <a:t>în El.”</a:t>
            </a:r>
            <a:r>
              <a:rPr lang="vi-VN" sz="2800" b="1" i="1" baseline="30000" dirty="0">
                <a:latin typeface="Cambria" panose="02040503050406030204" pitchFamily="18" charset="0"/>
              </a:rPr>
              <a:t> </a:t>
            </a:r>
            <a:endParaRPr lang="ro-RO" sz="2800" b="1" i="1" baseline="30000" dirty="0" smtClean="0">
              <a:latin typeface="Cambria" panose="02040503050406030204" pitchFamily="18" charset="0"/>
            </a:endParaRPr>
          </a:p>
          <a:p>
            <a:endParaRPr lang="ro-RO" sz="2800" b="1" i="1" baseline="30000" dirty="0" smtClean="0">
              <a:latin typeface="Cambria" panose="02040503050406030204" pitchFamily="18" charset="0"/>
            </a:endParaRPr>
          </a:p>
          <a:p>
            <a:r>
              <a:rPr lang="vi-VN" sz="2800" b="1" i="1" baseline="30000" dirty="0" smtClean="0">
                <a:latin typeface="Cambria" panose="02040503050406030204" pitchFamily="18" charset="0"/>
              </a:rPr>
              <a:t>13 </a:t>
            </a:r>
            <a:r>
              <a:rPr lang="vi-VN" sz="2800" i="1" dirty="0">
                <a:latin typeface="Cambria" panose="02040503050406030204" pitchFamily="18" charset="0"/>
              </a:rPr>
              <a:t>Dumnezeul nădejdii să vă umple de toată </a:t>
            </a:r>
            <a:r>
              <a:rPr lang="vi-VN" sz="2800" b="1" i="1" dirty="0">
                <a:latin typeface="Cambria" panose="02040503050406030204" pitchFamily="18" charset="0"/>
              </a:rPr>
              <a:t>bucuria şi pacea</a:t>
            </a:r>
            <a:r>
              <a:rPr lang="vi-VN" sz="2800" i="1" dirty="0">
                <a:latin typeface="Cambria" panose="02040503050406030204" pitchFamily="18" charset="0"/>
              </a:rPr>
              <a:t>, pe care o dă </a:t>
            </a:r>
            <a:r>
              <a:rPr lang="vi-VN" sz="2800" b="1" i="1" dirty="0">
                <a:latin typeface="Cambria" panose="02040503050406030204" pitchFamily="18" charset="0"/>
              </a:rPr>
              <a:t>credinţa</a:t>
            </a:r>
            <a:r>
              <a:rPr lang="vi-VN" sz="2800" i="1" dirty="0">
                <a:latin typeface="Cambria" panose="02040503050406030204" pitchFamily="18" charset="0"/>
              </a:rPr>
              <a:t>, pentruca, prin puterea Duhului Sfînt, să fiţi tari în </a:t>
            </a:r>
            <a:r>
              <a:rPr lang="vi-VN" sz="2800" b="1" i="1" dirty="0">
                <a:latin typeface="Cambria" panose="02040503050406030204" pitchFamily="18" charset="0"/>
              </a:rPr>
              <a:t>nădejde</a:t>
            </a:r>
            <a:r>
              <a:rPr lang="vi-VN" sz="2800" i="1" dirty="0">
                <a:latin typeface="Cambria" panose="02040503050406030204" pitchFamily="18" charset="0"/>
              </a:rPr>
              <a:t>!</a:t>
            </a:r>
          </a:p>
          <a:p>
            <a:pPr marL="0" indent="0" algn="r">
              <a:buNone/>
            </a:pPr>
            <a:r>
              <a:rPr lang="ro-RO" sz="2800" i="1" dirty="0" smtClean="0">
                <a:latin typeface="Cambria" panose="02040503050406030204" pitchFamily="18" charset="0"/>
              </a:rPr>
              <a:t>Romani 15</a:t>
            </a:r>
            <a:endParaRPr lang="en-US" sz="28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1354</Words>
  <Application>Microsoft Office PowerPoint</Application>
  <PresentationFormat>Custom</PresentationFormat>
  <Paragraphs>46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Cele două veniri ale lui Mesia  și taina Bisericii</vt:lpstr>
      <vt:lpstr>Moștenirea Bisericii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Zaharia 9</dc:title>
  <dc:creator>marius</dc:creator>
  <cp:lastModifiedBy>x250</cp:lastModifiedBy>
  <cp:revision>34</cp:revision>
  <dcterms:created xsi:type="dcterms:W3CDTF">2017-01-19T13:34:22Z</dcterms:created>
  <dcterms:modified xsi:type="dcterms:W3CDTF">2017-01-22T07:37:35Z</dcterms:modified>
</cp:coreProperties>
</file>