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zitiv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o-RO" smtClean="0"/>
              <a:t>Faceți clic pentru a edita stilul de titlu Coordonator</a:t>
            </a:r>
            <a:endParaRPr lang="en-US"/>
          </a:p>
        </p:txBody>
      </p:sp>
      <p:sp>
        <p:nvSpPr>
          <p:cNvPr id="3" name="Subtitlu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o-RO" smtClean="0"/>
              <a:t>Faceți clic pentru editarea stilului de subtitlu al coordonatorului</a:t>
            </a:r>
            <a:endParaRPr lang="en-US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B88CD5-313A-4FE5-A4C9-5D610D986E2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509036-0949-4F50-871E-83080365677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627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Faceți clic pentru a edita stilul de titlu Coordonator</a:t>
            </a:r>
            <a:endParaRPr lang="en-US"/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o-RO" smtClean="0"/>
              <a:t>Faceți clic pentru a edita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AA01C-A3D7-4176-86D2-FD3F265214C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949FF4-3F0D-4878-8B26-2103EE78E39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357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o-RO" smtClean="0"/>
              <a:t>Faceți clic pentru a edita stilul de titlu Coordonator</a:t>
            </a:r>
            <a:endParaRPr lang="en-US"/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o-RO" smtClean="0"/>
              <a:t>Faceți clic pentru a edita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791856-FDE4-46D7-B92B-A963725ABF0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6F3687-2590-4FB5-B545-1323C9ED107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290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Faceți clic pentru a edita stilul de titlu Coordonator</a:t>
            </a:r>
            <a:endParaRPr lang="en-US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 smtClean="0"/>
              <a:t>Faceți clic pentru a edita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903198-2E50-45E4-A7D9-821362F912F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D43F90-5FA1-4E28-95DE-9DCC75ACF92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932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o-RO" smtClean="0"/>
              <a:t>Faceți clic pentru a edita stilul de titlu Coordonator</a:t>
            </a:r>
            <a:endParaRPr lang="en-US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 smtClean="0"/>
              <a:t>Faceți clic pentru a edita stilurile de text Coordonator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69DE75-5615-4AD3-A6A4-D062E308B08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E8FB3-B420-4DD1-A188-BBEDA6E7318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173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Faceți clic pentru a edita stilul de titlu Coordonator</a:t>
            </a:r>
            <a:endParaRPr lang="en-US"/>
          </a:p>
        </p:txBody>
      </p:sp>
      <p:sp>
        <p:nvSpPr>
          <p:cNvPr id="3" name="Substituent conținut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o-RO" smtClean="0"/>
              <a:t>Faceți clic pentru a edita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  <p:sp>
        <p:nvSpPr>
          <p:cNvPr id="4" name="Substituent conținut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o-RO" smtClean="0"/>
              <a:t>Faceți clic pentru a edita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  <p:sp>
        <p:nvSpPr>
          <p:cNvPr id="5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868F34-18CD-4690-B50E-48915834FD7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B68FCB-7AC7-400A-AC70-1900CD270B6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915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o-RO" smtClean="0"/>
              <a:t>Faceți clic pentru a edita stilul de titlu Coordonator</a:t>
            </a:r>
            <a:endParaRPr lang="en-US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 smtClean="0"/>
              <a:t>Faceți clic pentru a edita stilurile de text Coordonator</a:t>
            </a:r>
          </a:p>
        </p:txBody>
      </p:sp>
      <p:sp>
        <p:nvSpPr>
          <p:cNvPr id="4" name="Substituent conținut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o-RO" smtClean="0"/>
              <a:t>Faceți clic pentru a edita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  <p:sp>
        <p:nvSpPr>
          <p:cNvPr id="5" name="Substituent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 smtClean="0"/>
              <a:t>Faceți clic pentru a edita stilurile de text Coordonator</a:t>
            </a:r>
          </a:p>
        </p:txBody>
      </p:sp>
      <p:sp>
        <p:nvSpPr>
          <p:cNvPr id="6" name="Substituent conținut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o-RO" smtClean="0"/>
              <a:t>Faceți clic pentru a edita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  <p:sp>
        <p:nvSpPr>
          <p:cNvPr id="7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A23549-EC42-4DA3-B81D-5E3FC1769D1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98743C-613A-418E-A5D3-0014BF2CF1E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894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Faceți clic pentru a edita stilul de titlu Coordonator</a:t>
            </a:r>
            <a:endParaRPr lang="en-US"/>
          </a:p>
        </p:txBody>
      </p:sp>
      <p:sp>
        <p:nvSpPr>
          <p:cNvPr id="3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6B16F1-5685-40B4-B590-3B5837117E7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C2403-94C5-47FC-A30A-E792F887907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84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DF65B7-25AD-4DC1-BBCC-8D17A2BE5AC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468685-1C6E-4802-B187-1AF3626EFDD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430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o-RO" smtClean="0"/>
              <a:t>Faceți clic pentru a edita stilul de titlu Coordonator</a:t>
            </a:r>
            <a:endParaRPr lang="en-US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o-RO" smtClean="0"/>
              <a:t>Faceți clic pentru a edita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 smtClean="0"/>
              <a:t>Faceți clic pentru a edita stilurile de text Coordonator</a:t>
            </a:r>
          </a:p>
        </p:txBody>
      </p:sp>
      <p:sp>
        <p:nvSpPr>
          <p:cNvPr id="5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69C9A-3F82-49D5-8F63-6D3D098B7D6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D0EF36-0C22-414C-84F7-552BB1EB17D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546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o-RO" smtClean="0"/>
              <a:t>Faceți clic pentru a edita stilul de titlu Coordonator</a:t>
            </a:r>
            <a:endParaRPr lang="en-US"/>
          </a:p>
        </p:txBody>
      </p:sp>
      <p:sp>
        <p:nvSpPr>
          <p:cNvPr id="3" name="Substituent i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 smtClean="0"/>
              <a:t>Faceți clic pentru a edita stilurile de text Coordonator</a:t>
            </a:r>
          </a:p>
        </p:txBody>
      </p:sp>
      <p:sp>
        <p:nvSpPr>
          <p:cNvPr id="5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69052C-F8A0-476F-B432-70C28D59A68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08F8BC-BBB6-493A-BE0E-4E7F748EEFB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527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ubstituent titl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o-RO" smtClean="0"/>
              <a:t>Faceți clic pentru a edita stilul de titlu Coordonator</a:t>
            </a:r>
            <a:endParaRPr lang="en-US" smtClean="0"/>
          </a:p>
        </p:txBody>
      </p:sp>
      <p:sp>
        <p:nvSpPr>
          <p:cNvPr id="1027" name="Substituent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o-RO" smtClean="0"/>
              <a:t>Faceți clic pentru a edita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 smtClean="0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B12D81E-CECA-4821-8734-5CD12BFD021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778979E-D55D-4C7B-B545-0A67341B12B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976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u 1"/>
          <p:cNvSpPr>
            <a:spLocks noGrp="1"/>
          </p:cNvSpPr>
          <p:nvPr>
            <p:ph type="ctrTitle"/>
          </p:nvPr>
        </p:nvSpPr>
        <p:spPr>
          <a:xfrm>
            <a:off x="838200" y="5029200"/>
            <a:ext cx="7772400" cy="1470025"/>
          </a:xfrm>
        </p:spPr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Biserica din Filadelfia</a:t>
            </a:r>
            <a:br>
              <a:rPr lang="en-US" smtClean="0">
                <a:solidFill>
                  <a:schemeClr val="bg1"/>
                </a:solidFill>
              </a:rPr>
            </a:br>
            <a:r>
              <a:rPr lang="en-US" sz="2800" i="1" smtClean="0">
                <a:solidFill>
                  <a:schemeClr val="bg1"/>
                </a:solidFill>
              </a:rPr>
              <a:t>Apocalipsa 3:7-13</a:t>
            </a:r>
            <a:endParaRPr lang="en-US" i="1" smtClean="0">
              <a:solidFill>
                <a:schemeClr val="bg1"/>
              </a:solidFill>
            </a:endParaRPr>
          </a:p>
        </p:txBody>
      </p:sp>
      <p:pic>
        <p:nvPicPr>
          <p:cNvPr id="2051" name="Imagine 3" descr="8-Tiffany-All-Seven-Churches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383454"/>
            <a:ext cx="9144000" cy="475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5747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3075" name="Imagine 3" descr="___bisericile din Apocalips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762000"/>
            <a:ext cx="7620000" cy="538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549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u 1"/>
          <p:cNvSpPr>
            <a:spLocks noGrp="1"/>
          </p:cNvSpPr>
          <p:nvPr>
            <p:ph type="title"/>
          </p:nvPr>
        </p:nvSpPr>
        <p:spPr>
          <a:xfrm>
            <a:off x="762000" y="12700"/>
            <a:ext cx="7620000" cy="715963"/>
          </a:xfrm>
        </p:spPr>
        <p:txBody>
          <a:bodyPr/>
          <a:lstStyle/>
          <a:p>
            <a:r>
              <a:rPr lang="en-US" sz="4000" b="1" smtClean="0"/>
              <a:t>Biserica din Filadelfia</a:t>
            </a:r>
          </a:p>
        </p:txBody>
      </p:sp>
      <p:grpSp>
        <p:nvGrpSpPr>
          <p:cNvPr id="2" name="Grupare 8"/>
          <p:cNvGrpSpPr>
            <a:grpSpLocks/>
          </p:cNvGrpSpPr>
          <p:nvPr/>
        </p:nvGrpSpPr>
        <p:grpSpPr bwMode="auto">
          <a:xfrm>
            <a:off x="381000" y="774700"/>
            <a:ext cx="6096000" cy="2211388"/>
            <a:chOff x="381000" y="774680"/>
            <a:chExt cx="6096000" cy="2211526"/>
          </a:xfrm>
        </p:grpSpPr>
        <p:sp>
          <p:nvSpPr>
            <p:cNvPr id="4103" name="Dreptunghi 4"/>
            <p:cNvSpPr>
              <a:spLocks noChangeArrowheads="1"/>
            </p:cNvSpPr>
            <p:nvPr/>
          </p:nvSpPr>
          <p:spPr bwMode="auto">
            <a:xfrm>
              <a:off x="381000" y="1231880"/>
              <a:ext cx="6096000" cy="1754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vi-VN" b="1">
                  <a:solidFill>
                    <a:prstClr val="black"/>
                  </a:solidFill>
                  <a:cs typeface="Arial" charset="0"/>
                </a:rPr>
                <a:t>7.</a:t>
              </a:r>
              <a:r>
                <a:rPr lang="vi-VN">
                  <a:solidFill>
                    <a:prstClr val="black"/>
                  </a:solidFill>
                  <a:cs typeface="Arial" charset="0"/>
                </a:rPr>
                <a:t> Îngerului Bisericii din Filadelfia scrie-i: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>
                  <a:solidFill>
                    <a:prstClr val="black"/>
                  </a:solidFill>
                  <a:cs typeface="Arial" charset="0"/>
                </a:rPr>
                <a:t>  </a:t>
              </a:r>
              <a:r>
                <a:rPr lang="en-US">
                  <a:solidFill>
                    <a:prstClr val="black"/>
                  </a:solidFill>
                  <a:cs typeface="Arial" charset="0"/>
                </a:rPr>
                <a:t> </a:t>
              </a:r>
              <a:r>
                <a:rPr lang="vi-VN">
                  <a:solidFill>
                    <a:prstClr val="black"/>
                  </a:solidFill>
                  <a:cs typeface="Arial" charset="0"/>
                </a:rPr>
                <a:t>„Iată ce zice </a:t>
              </a:r>
              <a:r>
                <a:rPr lang="en-US">
                  <a:solidFill>
                    <a:prstClr val="black"/>
                  </a:solidFill>
                  <a:cs typeface="Arial" charset="0"/>
                </a:rPr>
                <a:t>  </a:t>
              </a:r>
              <a:r>
                <a:rPr lang="vi-VN">
                  <a:solidFill>
                    <a:prstClr val="black"/>
                  </a:solidFill>
                  <a:cs typeface="Arial" charset="0"/>
                </a:rPr>
                <a:t>Cel Sfînt, </a:t>
              </a:r>
              <a:endParaRPr lang="en-US">
                <a:solidFill>
                  <a:prstClr val="black"/>
                </a:solidFill>
                <a:cs typeface="Arial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prstClr val="black"/>
                  </a:solidFill>
                  <a:cs typeface="Arial" charset="0"/>
                </a:rPr>
                <a:t>	            </a:t>
              </a:r>
              <a:r>
                <a:rPr lang="vi-VN">
                  <a:solidFill>
                    <a:prstClr val="black"/>
                  </a:solidFill>
                  <a:cs typeface="Arial" charset="0"/>
                </a:rPr>
                <a:t>Cel Adevărat, </a:t>
              </a:r>
              <a:endParaRPr lang="en-US">
                <a:solidFill>
                  <a:prstClr val="black"/>
                </a:solidFill>
                <a:cs typeface="Arial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prstClr val="black"/>
                  </a:solidFill>
                  <a:cs typeface="Arial" charset="0"/>
                </a:rPr>
                <a:t>	            </a:t>
              </a:r>
              <a:r>
                <a:rPr lang="vi-VN">
                  <a:solidFill>
                    <a:prstClr val="black"/>
                  </a:solidFill>
                  <a:cs typeface="Arial" charset="0"/>
                </a:rPr>
                <a:t>Celce ţine cheia lui David, </a:t>
              </a:r>
              <a:endParaRPr lang="en-US">
                <a:solidFill>
                  <a:prstClr val="black"/>
                </a:solidFill>
                <a:cs typeface="Arial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prstClr val="black"/>
                  </a:solidFill>
                  <a:cs typeface="Arial" charset="0"/>
                </a:rPr>
                <a:t>	            </a:t>
              </a:r>
              <a:r>
                <a:rPr lang="vi-VN">
                  <a:solidFill>
                    <a:prstClr val="black"/>
                  </a:solidFill>
                  <a:cs typeface="Arial" charset="0"/>
                </a:rPr>
                <a:t>Celce deschide, şi nimeni nu va închide, </a:t>
              </a:r>
              <a:endParaRPr lang="en-US">
                <a:solidFill>
                  <a:prstClr val="black"/>
                </a:solidFill>
                <a:cs typeface="Arial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prstClr val="black"/>
                  </a:solidFill>
                  <a:cs typeface="Arial" charset="0"/>
                </a:rPr>
                <a:t>	            </a:t>
              </a:r>
              <a:r>
                <a:rPr lang="vi-VN">
                  <a:solidFill>
                    <a:prstClr val="black"/>
                  </a:solidFill>
                  <a:cs typeface="Arial" charset="0"/>
                </a:rPr>
                <a:t>Celce închide, şi nimeni nu va deschide:</a:t>
              </a:r>
            </a:p>
          </p:txBody>
        </p:sp>
        <p:sp>
          <p:nvSpPr>
            <p:cNvPr id="6" name="CasetăText 5"/>
            <p:cNvSpPr txBox="1"/>
            <p:nvPr/>
          </p:nvSpPr>
          <p:spPr>
            <a:xfrm>
              <a:off x="381000" y="774680"/>
              <a:ext cx="2667000" cy="369911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en-US" i="1" dirty="0" err="1">
                  <a:solidFill>
                    <a:prstClr val="black"/>
                  </a:solidFill>
                </a:rPr>
                <a:t>Destinatarul</a:t>
              </a:r>
              <a:r>
                <a:rPr lang="en-US" i="1" dirty="0">
                  <a:solidFill>
                    <a:prstClr val="black"/>
                  </a:solidFill>
                </a:rPr>
                <a:t> </a:t>
              </a:r>
              <a:r>
                <a:rPr lang="vi-VN" i="1" dirty="0">
                  <a:solidFill>
                    <a:prstClr val="black"/>
                  </a:solidFill>
                </a:rPr>
                <a:t>şi</a:t>
              </a:r>
              <a:r>
                <a:rPr lang="en-US" i="1" dirty="0">
                  <a:solidFill>
                    <a:prstClr val="black"/>
                  </a:solidFill>
                </a:rPr>
                <a:t> </a:t>
              </a:r>
              <a:r>
                <a:rPr lang="en-US" i="1" dirty="0" err="1">
                  <a:solidFill>
                    <a:prstClr val="black"/>
                  </a:solidFill>
                </a:rPr>
                <a:t>Expeditorul</a:t>
              </a:r>
              <a:r>
                <a:rPr lang="en-US" i="1" dirty="0">
                  <a:solidFill>
                    <a:prstClr val="black"/>
                  </a:solidFill>
                </a:rPr>
                <a:t> </a:t>
              </a:r>
            </a:p>
          </p:txBody>
        </p:sp>
      </p:grpSp>
      <p:grpSp>
        <p:nvGrpSpPr>
          <p:cNvPr id="3" name="Grupare 9"/>
          <p:cNvGrpSpPr>
            <a:grpSpLocks/>
          </p:cNvGrpSpPr>
          <p:nvPr/>
        </p:nvGrpSpPr>
        <p:grpSpPr bwMode="auto">
          <a:xfrm>
            <a:off x="381000" y="2984500"/>
            <a:ext cx="8229600" cy="3873500"/>
            <a:chOff x="381000" y="2984480"/>
            <a:chExt cx="8229600" cy="3873520"/>
          </a:xfrm>
        </p:grpSpPr>
        <p:sp>
          <p:nvSpPr>
            <p:cNvPr id="7" name="CasetăText 6"/>
            <p:cNvSpPr txBox="1"/>
            <p:nvPr/>
          </p:nvSpPr>
          <p:spPr>
            <a:xfrm>
              <a:off x="381000" y="2984480"/>
              <a:ext cx="1600200" cy="36989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en-US" i="1" dirty="0" err="1">
                  <a:solidFill>
                    <a:prstClr val="black"/>
                  </a:solidFill>
                </a:rPr>
                <a:t>Starea</a:t>
              </a:r>
              <a:r>
                <a:rPr lang="en-US" i="1" dirty="0">
                  <a:solidFill>
                    <a:prstClr val="black"/>
                  </a:solidFill>
                </a:rPr>
                <a:t> </a:t>
              </a:r>
              <a:r>
                <a:rPr lang="en-US" i="1" dirty="0" err="1">
                  <a:solidFill>
                    <a:prstClr val="black"/>
                  </a:solidFill>
                </a:rPr>
                <a:t>bisericii</a:t>
              </a:r>
              <a:endParaRPr lang="en-US" i="1" dirty="0">
                <a:solidFill>
                  <a:prstClr val="black"/>
                </a:solidFill>
              </a:endParaRPr>
            </a:p>
          </p:txBody>
        </p:sp>
        <p:sp>
          <p:nvSpPr>
            <p:cNvPr id="4102" name="Dreptunghi 7"/>
            <p:cNvSpPr>
              <a:spLocks noChangeArrowheads="1"/>
            </p:cNvSpPr>
            <p:nvPr/>
          </p:nvSpPr>
          <p:spPr bwMode="auto">
            <a:xfrm>
              <a:off x="381000" y="3441680"/>
              <a:ext cx="8229600" cy="3416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vi-VN" b="1">
                  <a:solidFill>
                    <a:prstClr val="black"/>
                  </a:solidFill>
                  <a:cs typeface="Arial" charset="0"/>
                </a:rPr>
                <a:t>8.</a:t>
              </a:r>
              <a:r>
                <a:rPr lang="vi-VN">
                  <a:solidFill>
                    <a:prstClr val="black"/>
                  </a:solidFill>
                  <a:cs typeface="Arial" charset="0"/>
                </a:rPr>
                <a:t> „Ştiu faptele tale: </a:t>
              </a:r>
              <a:endParaRPr lang="en-US">
                <a:solidFill>
                  <a:prstClr val="black"/>
                </a:solidFill>
                <a:cs typeface="Arial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prstClr val="black"/>
                  </a:solidFill>
                  <a:cs typeface="Arial" charset="0"/>
                </a:rPr>
                <a:t>	</a:t>
              </a:r>
              <a:r>
                <a:rPr lang="vi-VN">
                  <a:solidFill>
                    <a:prstClr val="black"/>
                  </a:solidFill>
                  <a:cs typeface="Arial" charset="0"/>
                </a:rPr>
                <a:t>iată ţi-am pus înainte o uşă deschisă, </a:t>
              </a:r>
              <a:endParaRPr lang="en-US">
                <a:solidFill>
                  <a:prstClr val="black"/>
                </a:solidFill>
                <a:cs typeface="Arial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prstClr val="black"/>
                  </a:solidFill>
                  <a:cs typeface="Arial" charset="0"/>
                </a:rPr>
                <a:t>		</a:t>
              </a:r>
              <a:r>
                <a:rPr lang="vi-VN">
                  <a:solidFill>
                    <a:prstClr val="black"/>
                  </a:solidFill>
                  <a:cs typeface="Arial" charset="0"/>
                </a:rPr>
                <a:t>pe care nimeni n-o poate închide, </a:t>
              </a:r>
              <a:endParaRPr lang="en-US">
                <a:solidFill>
                  <a:prstClr val="black"/>
                </a:solidFill>
                <a:cs typeface="Arial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prstClr val="black"/>
                  </a:solidFill>
                  <a:cs typeface="Arial" charset="0"/>
                </a:rPr>
                <a:t>		</a:t>
              </a:r>
              <a:r>
                <a:rPr lang="vi-VN">
                  <a:solidFill>
                    <a:prstClr val="black"/>
                  </a:solidFill>
                  <a:cs typeface="Arial" charset="0"/>
                </a:rPr>
                <a:t>căci </a:t>
              </a:r>
              <a:endParaRPr lang="en-US">
                <a:solidFill>
                  <a:prstClr val="black"/>
                </a:solidFill>
                <a:cs typeface="Arial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prstClr val="black"/>
                  </a:solidFill>
                  <a:cs typeface="Arial" charset="0"/>
                </a:rPr>
                <a:t>		       </a:t>
              </a:r>
              <a:r>
                <a:rPr lang="vi-VN">
                  <a:solidFill>
                    <a:prstClr val="black"/>
                  </a:solidFill>
                  <a:cs typeface="Arial" charset="0"/>
                </a:rPr>
                <a:t>ai puţină putere, şi </a:t>
              </a:r>
              <a:endParaRPr lang="en-US">
                <a:solidFill>
                  <a:prstClr val="black"/>
                </a:solidFill>
                <a:cs typeface="Arial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prstClr val="black"/>
                  </a:solidFill>
                  <a:cs typeface="Arial" charset="0"/>
                </a:rPr>
                <a:t>		       </a:t>
              </a:r>
              <a:r>
                <a:rPr lang="vi-VN">
                  <a:solidFill>
                    <a:prstClr val="black"/>
                  </a:solidFill>
                  <a:cs typeface="Arial" charset="0"/>
                </a:rPr>
                <a:t>ai păzit Cuvîntul Meu, şi </a:t>
              </a:r>
              <a:endParaRPr lang="en-US">
                <a:solidFill>
                  <a:prstClr val="black"/>
                </a:solidFill>
                <a:cs typeface="Arial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prstClr val="black"/>
                  </a:solidFill>
                  <a:cs typeface="Arial" charset="0"/>
                </a:rPr>
                <a:t>		       </a:t>
              </a:r>
              <a:r>
                <a:rPr lang="vi-VN">
                  <a:solidFill>
                    <a:prstClr val="black"/>
                  </a:solidFill>
                  <a:cs typeface="Arial" charset="0"/>
                </a:rPr>
                <a:t>n-ai tăgăduit Numele Meu.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vi-VN">
                  <a:solidFill>
                    <a:prstClr val="black"/>
                  </a:solidFill>
                  <a:cs typeface="Arial" charset="0"/>
                </a:rPr>
                <a:t> </a:t>
              </a:r>
              <a:r>
                <a:rPr lang="vi-VN" b="1">
                  <a:solidFill>
                    <a:prstClr val="black"/>
                  </a:solidFill>
                  <a:cs typeface="Arial" charset="0"/>
                </a:rPr>
                <a:t>9.</a:t>
              </a:r>
              <a:r>
                <a:rPr lang="vi-VN">
                  <a:solidFill>
                    <a:prstClr val="black"/>
                  </a:solidFill>
                  <a:cs typeface="Arial" charset="0"/>
                </a:rPr>
                <a:t> </a:t>
              </a:r>
              <a:r>
                <a:rPr lang="en-US">
                  <a:solidFill>
                    <a:prstClr val="black"/>
                  </a:solidFill>
                  <a:cs typeface="Arial" charset="0"/>
                </a:rPr>
                <a:t>	</a:t>
              </a:r>
              <a:r>
                <a:rPr lang="vi-VN">
                  <a:solidFill>
                    <a:prstClr val="black"/>
                  </a:solidFill>
                  <a:cs typeface="Arial" charset="0"/>
                </a:rPr>
                <a:t>Iată că îţi dau din ceice sînt în sinagoga Satanei, </a:t>
              </a:r>
              <a:endParaRPr lang="en-US">
                <a:solidFill>
                  <a:prstClr val="black"/>
                </a:solidFill>
                <a:cs typeface="Arial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prstClr val="black"/>
                  </a:solidFill>
                  <a:cs typeface="Arial" charset="0"/>
                </a:rPr>
                <a:t>		</a:t>
              </a:r>
              <a:r>
                <a:rPr lang="vi-VN">
                  <a:solidFill>
                    <a:prstClr val="black"/>
                  </a:solidFill>
                  <a:cs typeface="Arial" charset="0"/>
                </a:rPr>
                <a:t>cari zic că sînt Iudei şi nu sînt, ci mint; </a:t>
              </a:r>
              <a:endParaRPr lang="en-US">
                <a:solidFill>
                  <a:prstClr val="black"/>
                </a:solidFill>
                <a:cs typeface="Arial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prstClr val="black"/>
                  </a:solidFill>
                  <a:cs typeface="Arial" charset="0"/>
                </a:rPr>
                <a:t>	</a:t>
              </a:r>
              <a:r>
                <a:rPr lang="vi-VN">
                  <a:solidFill>
                    <a:prstClr val="black"/>
                  </a:solidFill>
                  <a:cs typeface="Arial" charset="0"/>
                </a:rPr>
                <a:t>iată că îi voi face </a:t>
              </a:r>
              <a:endParaRPr lang="en-US">
                <a:solidFill>
                  <a:prstClr val="black"/>
                </a:solidFill>
                <a:cs typeface="Arial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prstClr val="black"/>
                  </a:solidFill>
                  <a:cs typeface="Arial" charset="0"/>
                </a:rPr>
                <a:t>			</a:t>
              </a:r>
              <a:r>
                <a:rPr lang="vi-VN">
                  <a:solidFill>
                    <a:prstClr val="black"/>
                  </a:solidFill>
                  <a:cs typeface="Arial" charset="0"/>
                </a:rPr>
                <a:t>să vină să se închine la picioarele tale, şi </a:t>
              </a:r>
              <a:endParaRPr lang="en-US">
                <a:solidFill>
                  <a:prstClr val="black"/>
                </a:solidFill>
                <a:cs typeface="Arial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prstClr val="black"/>
                  </a:solidFill>
                  <a:cs typeface="Arial" charset="0"/>
                </a:rPr>
                <a:t>			</a:t>
              </a:r>
              <a:r>
                <a:rPr lang="vi-VN">
                  <a:solidFill>
                    <a:prstClr val="black"/>
                  </a:solidFill>
                  <a:cs typeface="Arial" charset="0"/>
                </a:rPr>
                <a:t>să ştie că te-am iubit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33076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u 1"/>
          <p:cNvSpPr>
            <a:spLocks noGrp="1"/>
          </p:cNvSpPr>
          <p:nvPr>
            <p:ph type="title"/>
          </p:nvPr>
        </p:nvSpPr>
        <p:spPr>
          <a:xfrm>
            <a:off x="762000" y="12700"/>
            <a:ext cx="7620000" cy="715963"/>
          </a:xfrm>
        </p:spPr>
        <p:txBody>
          <a:bodyPr/>
          <a:lstStyle/>
          <a:p>
            <a:r>
              <a:rPr lang="en-US" sz="4000" b="1" smtClean="0"/>
              <a:t>Biserica din Filadelfia</a:t>
            </a:r>
          </a:p>
        </p:txBody>
      </p:sp>
      <p:grpSp>
        <p:nvGrpSpPr>
          <p:cNvPr id="2" name="Grupare 4"/>
          <p:cNvGrpSpPr>
            <a:grpSpLocks/>
          </p:cNvGrpSpPr>
          <p:nvPr/>
        </p:nvGrpSpPr>
        <p:grpSpPr bwMode="auto">
          <a:xfrm>
            <a:off x="381000" y="774700"/>
            <a:ext cx="8077200" cy="2489200"/>
            <a:chOff x="381000" y="774680"/>
            <a:chExt cx="6096000" cy="2488525"/>
          </a:xfrm>
        </p:grpSpPr>
        <p:sp>
          <p:nvSpPr>
            <p:cNvPr id="5127" name="Dreptunghi 5"/>
            <p:cNvSpPr>
              <a:spLocks noChangeArrowheads="1"/>
            </p:cNvSpPr>
            <p:nvPr/>
          </p:nvSpPr>
          <p:spPr bwMode="auto">
            <a:xfrm>
              <a:off x="381000" y="1231880"/>
              <a:ext cx="6096000" cy="2031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vi-VN" b="1">
                  <a:solidFill>
                    <a:prstClr val="black"/>
                  </a:solidFill>
                  <a:cs typeface="Arial" charset="0"/>
                </a:rPr>
                <a:t>10.</a:t>
              </a:r>
              <a:r>
                <a:rPr lang="vi-VN">
                  <a:solidFill>
                    <a:prstClr val="black"/>
                  </a:solidFill>
                  <a:cs typeface="Arial" charset="0"/>
                </a:rPr>
                <a:t> Fiindcă ai păzit cuvîntul răbdării Mele, </a:t>
              </a:r>
              <a:endParaRPr lang="en-US">
                <a:solidFill>
                  <a:prstClr val="black"/>
                </a:solidFill>
                <a:cs typeface="Arial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prstClr val="black"/>
                  </a:solidFill>
                  <a:cs typeface="Arial" charset="0"/>
                </a:rPr>
                <a:t>	</a:t>
              </a:r>
              <a:r>
                <a:rPr lang="vi-VN">
                  <a:solidFill>
                    <a:prstClr val="black"/>
                  </a:solidFill>
                  <a:cs typeface="Arial" charset="0"/>
                </a:rPr>
                <a:t>te voi păzi şi Eu de ceasul încercării, </a:t>
              </a:r>
              <a:endParaRPr lang="en-US">
                <a:solidFill>
                  <a:prstClr val="black"/>
                </a:solidFill>
                <a:cs typeface="Arial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prstClr val="black"/>
                  </a:solidFill>
                  <a:cs typeface="Arial" charset="0"/>
                </a:rPr>
                <a:t>			</a:t>
              </a:r>
              <a:r>
                <a:rPr lang="vi-VN">
                  <a:solidFill>
                    <a:prstClr val="black"/>
                  </a:solidFill>
                  <a:cs typeface="Arial" charset="0"/>
                </a:rPr>
                <a:t>care are să vină peste lumea întreagă, </a:t>
              </a:r>
              <a:endParaRPr lang="en-US">
                <a:solidFill>
                  <a:prstClr val="black"/>
                </a:solidFill>
                <a:cs typeface="Arial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prstClr val="black"/>
                  </a:solidFill>
                  <a:cs typeface="Arial" charset="0"/>
                </a:rPr>
                <a:t>			</a:t>
              </a:r>
              <a:r>
                <a:rPr lang="vi-VN">
                  <a:solidFill>
                    <a:prstClr val="black"/>
                  </a:solidFill>
                  <a:cs typeface="Arial" charset="0"/>
                </a:rPr>
                <a:t>ca să încerce pe locuitorii pămîntului.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vi-VN" b="1">
                  <a:solidFill>
                    <a:prstClr val="black"/>
                  </a:solidFill>
                  <a:cs typeface="Arial" charset="0"/>
                </a:rPr>
                <a:t>11.</a:t>
              </a:r>
              <a:r>
                <a:rPr lang="vi-VN">
                  <a:solidFill>
                    <a:prstClr val="black"/>
                  </a:solidFill>
                  <a:cs typeface="Arial" charset="0"/>
                </a:rPr>
                <a:t> Eu vin curînd. </a:t>
              </a:r>
              <a:endParaRPr lang="en-US">
                <a:solidFill>
                  <a:prstClr val="black"/>
                </a:solidFill>
                <a:cs typeface="Arial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prstClr val="black"/>
                  </a:solidFill>
                  <a:cs typeface="Arial" charset="0"/>
                </a:rPr>
                <a:t>        </a:t>
              </a:r>
              <a:r>
                <a:rPr lang="vi-VN">
                  <a:solidFill>
                    <a:prstClr val="black"/>
                  </a:solidFill>
                  <a:cs typeface="Arial" charset="0"/>
                </a:rPr>
                <a:t>Păstrează ce ai, ca nimeni să nu-ţi ia cununa.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CasetăText 6"/>
            <p:cNvSpPr txBox="1"/>
            <p:nvPr/>
          </p:nvSpPr>
          <p:spPr>
            <a:xfrm>
              <a:off x="381000" y="774680"/>
              <a:ext cx="2667000" cy="369788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en-US" i="1" dirty="0" err="1">
                  <a:solidFill>
                    <a:prstClr val="black"/>
                  </a:solidFill>
                </a:rPr>
                <a:t>Promisiunea</a:t>
              </a:r>
              <a:r>
                <a:rPr lang="en-US" i="1" dirty="0">
                  <a:solidFill>
                    <a:prstClr val="black"/>
                  </a:solidFill>
                </a:rPr>
                <a:t> </a:t>
              </a:r>
              <a:r>
                <a:rPr lang="en-US" i="1" dirty="0" err="1">
                  <a:solidFill>
                    <a:prstClr val="black"/>
                  </a:solidFill>
                </a:rPr>
                <a:t>lui</a:t>
              </a:r>
              <a:r>
                <a:rPr lang="en-US" i="1" dirty="0">
                  <a:solidFill>
                    <a:prstClr val="black"/>
                  </a:solidFill>
                </a:rPr>
                <a:t> </a:t>
              </a:r>
              <a:r>
                <a:rPr lang="en-US" i="1" dirty="0" err="1">
                  <a:solidFill>
                    <a:prstClr val="black"/>
                  </a:solidFill>
                </a:rPr>
                <a:t>Isus</a:t>
              </a:r>
              <a:endParaRPr lang="en-US" i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" name="Grupare 7"/>
          <p:cNvGrpSpPr>
            <a:grpSpLocks/>
          </p:cNvGrpSpPr>
          <p:nvPr/>
        </p:nvGrpSpPr>
        <p:grpSpPr bwMode="auto">
          <a:xfrm>
            <a:off x="381000" y="3429000"/>
            <a:ext cx="8610600" cy="2765425"/>
            <a:chOff x="381000" y="2984480"/>
            <a:chExt cx="8229600" cy="2765524"/>
          </a:xfrm>
        </p:grpSpPr>
        <p:sp>
          <p:nvSpPr>
            <p:cNvPr id="9" name="CasetăText 8"/>
            <p:cNvSpPr txBox="1"/>
            <p:nvPr/>
          </p:nvSpPr>
          <p:spPr>
            <a:xfrm>
              <a:off x="381000" y="2984480"/>
              <a:ext cx="3199895" cy="369901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en-US" i="1" dirty="0" err="1">
                  <a:solidFill>
                    <a:prstClr val="black"/>
                  </a:solidFill>
                </a:rPr>
                <a:t>Promisiunea</a:t>
              </a:r>
              <a:r>
                <a:rPr lang="en-US" i="1" dirty="0">
                  <a:solidFill>
                    <a:prstClr val="black"/>
                  </a:solidFill>
                </a:rPr>
                <a:t> </a:t>
              </a:r>
              <a:r>
                <a:rPr lang="en-US" i="1" dirty="0" err="1">
                  <a:solidFill>
                    <a:prstClr val="black"/>
                  </a:solidFill>
                </a:rPr>
                <a:t>pentru</a:t>
              </a:r>
              <a:r>
                <a:rPr lang="en-US" i="1" dirty="0">
                  <a:solidFill>
                    <a:prstClr val="black"/>
                  </a:solidFill>
                </a:rPr>
                <a:t> </a:t>
              </a:r>
              <a:r>
                <a:rPr lang="en-US" i="1" dirty="0" err="1">
                  <a:solidFill>
                    <a:prstClr val="black"/>
                  </a:solidFill>
                </a:rPr>
                <a:t>biruitori</a:t>
              </a:r>
              <a:endParaRPr lang="en-US" i="1" dirty="0">
                <a:solidFill>
                  <a:prstClr val="black"/>
                </a:solidFill>
              </a:endParaRPr>
            </a:p>
          </p:txBody>
        </p:sp>
        <p:sp>
          <p:nvSpPr>
            <p:cNvPr id="5126" name="Dreptunghi 9"/>
            <p:cNvSpPr>
              <a:spLocks noChangeArrowheads="1"/>
            </p:cNvSpPr>
            <p:nvPr/>
          </p:nvSpPr>
          <p:spPr bwMode="auto">
            <a:xfrm>
              <a:off x="381000" y="3441680"/>
              <a:ext cx="8229600" cy="2308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vi-VN" b="1">
                  <a:solidFill>
                    <a:prstClr val="black"/>
                  </a:solidFill>
                  <a:cs typeface="Arial" charset="0"/>
                </a:rPr>
                <a:t>12.</a:t>
              </a:r>
              <a:r>
                <a:rPr lang="vi-VN">
                  <a:solidFill>
                    <a:prstClr val="black"/>
                  </a:solidFill>
                  <a:cs typeface="Arial" charset="0"/>
                </a:rPr>
                <a:t> Pe celce va birui, </a:t>
              </a:r>
              <a:endParaRPr lang="en-US">
                <a:solidFill>
                  <a:prstClr val="black"/>
                </a:solidFill>
                <a:cs typeface="Arial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prstClr val="black"/>
                  </a:solidFill>
                  <a:cs typeface="Arial" charset="0"/>
                </a:rPr>
                <a:t>	</a:t>
              </a:r>
              <a:r>
                <a:rPr lang="vi-VN">
                  <a:solidFill>
                    <a:prstClr val="black"/>
                  </a:solidFill>
                  <a:cs typeface="Arial" charset="0"/>
                </a:rPr>
                <a:t>îl voi face un stîlp în Templul Dumnezeului Meu, </a:t>
              </a:r>
              <a:endParaRPr lang="en-US">
                <a:solidFill>
                  <a:prstClr val="black"/>
                </a:solidFill>
                <a:cs typeface="Arial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prstClr val="black"/>
                  </a:solidFill>
                  <a:cs typeface="Arial" charset="0"/>
                </a:rPr>
                <a:t>		</a:t>
              </a:r>
              <a:r>
                <a:rPr lang="vi-VN">
                  <a:solidFill>
                    <a:prstClr val="black"/>
                  </a:solidFill>
                  <a:cs typeface="Arial" charset="0"/>
                </a:rPr>
                <a:t>şi nu va mai ieşi afară din el. </a:t>
              </a:r>
              <a:endParaRPr lang="en-US">
                <a:solidFill>
                  <a:prstClr val="black"/>
                </a:solidFill>
                <a:cs typeface="Arial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prstClr val="black"/>
                  </a:solidFill>
                  <a:cs typeface="Arial" charset="0"/>
                </a:rPr>
                <a:t>	</a:t>
              </a:r>
              <a:r>
                <a:rPr lang="vi-VN">
                  <a:solidFill>
                    <a:prstClr val="black"/>
                  </a:solidFill>
                  <a:cs typeface="Arial" charset="0"/>
                </a:rPr>
                <a:t>Voi scrie pe el Numele Dumnezeului Meu şi </a:t>
              </a:r>
              <a:endParaRPr lang="en-US">
                <a:solidFill>
                  <a:prstClr val="black"/>
                </a:solidFill>
                <a:cs typeface="Arial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prstClr val="black"/>
                  </a:solidFill>
                  <a:cs typeface="Arial" charset="0"/>
                </a:rPr>
                <a:t>		           </a:t>
              </a:r>
              <a:r>
                <a:rPr lang="vi-VN">
                  <a:solidFill>
                    <a:prstClr val="black"/>
                  </a:solidFill>
                  <a:cs typeface="Arial" charset="0"/>
                </a:rPr>
                <a:t>numele cetăţii Dumnezeului Meu, noul Ierusalim, </a:t>
              </a:r>
              <a:endParaRPr lang="en-US">
                <a:solidFill>
                  <a:prstClr val="black"/>
                </a:solidFill>
                <a:cs typeface="Arial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prstClr val="black"/>
                  </a:solidFill>
                  <a:cs typeface="Arial" charset="0"/>
                </a:rPr>
                <a:t>			</a:t>
              </a:r>
              <a:r>
                <a:rPr lang="vi-VN">
                  <a:solidFill>
                    <a:prstClr val="black"/>
                  </a:solidFill>
                  <a:cs typeface="Arial" charset="0"/>
                </a:rPr>
                <a:t>care are să se pogoare din cer dela Dumnezeul Meu, şi</a:t>
              </a:r>
              <a:r>
                <a:rPr lang="en-US">
                  <a:solidFill>
                    <a:prstClr val="black"/>
                  </a:solidFill>
                  <a:cs typeface="Arial" charset="0"/>
                </a:rPr>
                <a:t>		          </a:t>
              </a:r>
              <a:r>
                <a:rPr lang="vi-VN">
                  <a:solidFill>
                    <a:prstClr val="black"/>
                  </a:solidFill>
                  <a:cs typeface="Arial" charset="0"/>
                </a:rPr>
                <a:t> Numele Meu cel nou.</a:t>
              </a:r>
              <a:endParaRPr lang="en-US">
                <a:solidFill>
                  <a:prstClr val="black"/>
                </a:solidFill>
                <a:cs typeface="Arial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vi-VN" b="1">
                  <a:solidFill>
                    <a:prstClr val="black"/>
                  </a:solidFill>
                  <a:cs typeface="Arial" charset="0"/>
                </a:rPr>
                <a:t>13.</a:t>
              </a:r>
              <a:r>
                <a:rPr lang="vi-VN">
                  <a:solidFill>
                    <a:prstClr val="black"/>
                  </a:solidFill>
                  <a:cs typeface="Arial" charset="0"/>
                </a:rPr>
                <a:t> Cine are urechi, să asculte ce zice Bisericilor Duhul.“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0096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381000" y="1905000"/>
            <a:ext cx="8229600" cy="25146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Biserica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din </a:t>
            </a:r>
            <a:r>
              <a:rPr lang="en-US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Filadelfia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b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vi-VN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ş</a:t>
            </a:r>
            <a:r>
              <a:rPr lang="en-US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ansa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de a </a:t>
            </a:r>
            <a:r>
              <a:rPr lang="en-US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fi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BETEL</a:t>
            </a:r>
          </a:p>
        </p:txBody>
      </p:sp>
    </p:spTree>
    <p:extLst>
      <p:ext uri="{BB962C8B-B14F-4D97-AF65-F5344CB8AC3E}">
        <p14:creationId xmlns:p14="http://schemas.microsoft.com/office/powerpoint/2010/main" val="120938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31</Words>
  <Application>Microsoft Office PowerPoint</Application>
  <PresentationFormat>On-screen Show (4:3)</PresentationFormat>
  <Paragraphs>39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Temă Office</vt:lpstr>
      <vt:lpstr>Biserica din Filadelfia Apocalipsa 3:7-13</vt:lpstr>
      <vt:lpstr>PowerPoint Presentation</vt:lpstr>
      <vt:lpstr>Biserica din Filadelfia</vt:lpstr>
      <vt:lpstr>Biserica din Filadelfia</vt:lpstr>
      <vt:lpstr>Biserica din Filadelfia - şansa de a fi BETEL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Biserica din Filadelfia Apocalipsa 3:7-13</dc:title>
  <dc:creator>rox</dc:creator>
  <cp:lastModifiedBy>rox</cp:lastModifiedBy>
  <cp:revision>1</cp:revision>
  <dcterms:created xsi:type="dcterms:W3CDTF">2017-09-03T12:53:17Z</dcterms:created>
  <dcterms:modified xsi:type="dcterms:W3CDTF">2017-09-03T12:54:46Z</dcterms:modified>
</cp:coreProperties>
</file>