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0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26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9B620-C2BA-4641-8955-D54DCB11E79D}" type="datetimeFigureOut">
              <a:rPr lang="en-US" smtClean="0"/>
              <a:t>8/26/2017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A6637-7F68-4067-A172-A20396BAC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8280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9B620-C2BA-4641-8955-D54DCB11E79D}" type="datetimeFigureOut">
              <a:rPr lang="en-US" smtClean="0"/>
              <a:t>8/26/2017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A6637-7F68-4067-A172-A20396BAC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826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9B620-C2BA-4641-8955-D54DCB11E79D}" type="datetimeFigureOut">
              <a:rPr lang="en-US" smtClean="0"/>
              <a:t>8/26/2017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A6637-7F68-4067-A172-A20396BAC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7708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9B620-C2BA-4641-8955-D54DCB11E79D}" type="datetimeFigureOut">
              <a:rPr lang="en-US" smtClean="0"/>
              <a:t>8/26/2017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A6637-7F68-4067-A172-A20396BAC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731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9B620-C2BA-4641-8955-D54DCB11E79D}" type="datetimeFigureOut">
              <a:rPr lang="en-US" smtClean="0"/>
              <a:t>8/26/2017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A6637-7F68-4067-A172-A20396BAC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277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9B620-C2BA-4641-8955-D54DCB11E79D}" type="datetimeFigureOut">
              <a:rPr lang="en-US" smtClean="0"/>
              <a:t>8/26/2017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A6637-7F68-4067-A172-A20396BAC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0883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9B620-C2BA-4641-8955-D54DCB11E79D}" type="datetimeFigureOut">
              <a:rPr lang="en-US" smtClean="0"/>
              <a:t>8/26/2017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A6637-7F68-4067-A172-A20396BAC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09105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9B620-C2BA-4641-8955-D54DCB11E79D}" type="datetimeFigureOut">
              <a:rPr lang="en-US" smtClean="0"/>
              <a:t>8/26/2017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A6637-7F68-4067-A172-A20396BAC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798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9B620-C2BA-4641-8955-D54DCB11E79D}" type="datetimeFigureOut">
              <a:rPr lang="en-US" smtClean="0"/>
              <a:t>8/26/2017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A6637-7F68-4067-A172-A20396BAC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1593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9B620-C2BA-4641-8955-D54DCB11E79D}" type="datetimeFigureOut">
              <a:rPr lang="en-US" smtClean="0"/>
              <a:t>8/26/2017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A6637-7F68-4067-A172-A20396BAC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62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9B620-C2BA-4641-8955-D54DCB11E79D}" type="datetimeFigureOut">
              <a:rPr lang="en-US" smtClean="0"/>
              <a:t>8/26/2017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A6637-7F68-4067-A172-A20396BAC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213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29B620-C2BA-4641-8955-D54DCB11E79D}" type="datetimeFigureOut">
              <a:rPr lang="en-US" smtClean="0"/>
              <a:t>8/26/2017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5A6637-7F68-4067-A172-A20396BAC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770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6265" y="2685011"/>
            <a:ext cx="7841672" cy="193686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Familia</a:t>
            </a:r>
            <a:r>
              <a:rPr lang="ro-RO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ca resursă pentru Moise</a:t>
            </a:r>
            <a:br>
              <a:rPr lang="ro-RO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o-RO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şi</a:t>
            </a:r>
            <a:r>
              <a:rPr lang="ro-RO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o-RO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o-RO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Moise ca resursă pentru familia lui</a:t>
            </a: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0095" y="1452975"/>
            <a:ext cx="3424842" cy="4711868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1729022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65315" y="1230436"/>
            <a:ext cx="9144000" cy="955822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ro-RO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Moise – fiul lui Iochebed şi fratele Mariei</a:t>
            </a:r>
            <a:br>
              <a:rPr lang="ro-RO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o-RO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Exod 2:1-10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1496291" y="1629295"/>
            <a:ext cx="9074728" cy="415912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213657" y="2352499"/>
            <a:ext cx="10166465" cy="412310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2200"/>
              </a:lnSpc>
            </a:pPr>
            <a:r>
              <a:rPr lang="en-US" sz="1600" i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Un </a:t>
            </a:r>
            <a:r>
              <a:rPr lang="en-US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om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din casa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lui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Levi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luase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nevastă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fată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lui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Levi.</a:t>
            </a:r>
          </a:p>
          <a:p>
            <a:pPr algn="l">
              <a:lnSpc>
                <a:spcPts val="2200"/>
              </a:lnSpc>
            </a:pPr>
            <a:r>
              <a:rPr lang="en-US" sz="1600" i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Femeia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aceasta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rămas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însărcinată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născut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fiu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 </a:t>
            </a:r>
            <a:r>
              <a:rPr lang="en-US" sz="1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văzut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că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frumos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l-a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ascuns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trei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luni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>
              <a:lnSpc>
                <a:spcPts val="2200"/>
              </a:lnSpc>
            </a:pPr>
            <a:r>
              <a:rPr lang="en-US" sz="1600" i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Nemaiputând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-l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ascundă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luat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sicriaş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papură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l-a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uns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lut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smoală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 pus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copilul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el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l-a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aşezat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între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trestii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malul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râului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>
              <a:lnSpc>
                <a:spcPts val="2200"/>
              </a:lnSpc>
            </a:pPr>
            <a:r>
              <a:rPr lang="en-US" sz="1600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Sora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copilului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pândea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o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depărtare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oarecare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ca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vadă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are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întâmple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>
              <a:lnSpc>
                <a:spcPts val="2200"/>
              </a:lnSpc>
            </a:pPr>
            <a:r>
              <a:rPr lang="en-US" sz="1600" i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Fata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lui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Faraon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s-a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coborât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râu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scalde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fetele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o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însoţeau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plimbau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marginea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râului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Ea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zărit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sicriaşul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mijlocul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trestiilor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trimis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roaba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ei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-l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ia.</a:t>
            </a:r>
            <a:endParaRPr lang="en-US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ts val="2200"/>
              </a:lnSpc>
            </a:pPr>
            <a:r>
              <a:rPr lang="en-US" sz="1600" i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L-a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deschis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văzut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copilul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era un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băieţaş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plângea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I-a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fost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milă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el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zis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„Este un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copil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de-al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evreilor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!”</a:t>
            </a:r>
          </a:p>
          <a:p>
            <a:pPr algn="l">
              <a:lnSpc>
                <a:spcPts val="2200"/>
              </a:lnSpc>
            </a:pPr>
            <a:r>
              <a:rPr lang="en-US" sz="1600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Atunci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sora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copilului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zis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fetei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lui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Faraon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„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mă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duc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să-ţi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chem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doică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dintre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femeile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evreilor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să-ţi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alăpteze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copilul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?”</a:t>
            </a:r>
          </a:p>
          <a:p>
            <a:pPr algn="l">
              <a:lnSpc>
                <a:spcPts val="2200"/>
              </a:lnSpc>
            </a:pPr>
            <a:r>
              <a:rPr lang="en-US" sz="1600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„Du-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”,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-a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răspuns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fata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lui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Faraon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fata s-a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dus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chemat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mama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copilului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>
              <a:lnSpc>
                <a:spcPts val="2200"/>
              </a:lnSpc>
            </a:pPr>
            <a:r>
              <a:rPr lang="en-US" sz="1600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Fata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lui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Faraon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-a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zis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„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Ia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copilul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acesta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alăptează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-mi-l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îţi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voi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plăti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.”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Femeia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luat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copilul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l-a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alăptat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>
              <a:lnSpc>
                <a:spcPts val="2200"/>
              </a:lnSpc>
            </a:pPr>
            <a:r>
              <a:rPr lang="en-US" sz="1600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Copilul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crescut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ea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l-a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adus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fetei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lui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Faraon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el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-a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fost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fiu</a:t>
            </a:r>
            <a:r>
              <a:rPr lang="en-US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I-a pus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numele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Moise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Scos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 „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căci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”, a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zis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ea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„l-am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scos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din ape”.</a:t>
            </a:r>
          </a:p>
        </p:txBody>
      </p:sp>
    </p:spTree>
    <p:extLst>
      <p:ext uri="{BB962C8B-B14F-4D97-AF65-F5344CB8AC3E}">
        <p14:creationId xmlns:p14="http://schemas.microsoft.com/office/powerpoint/2010/main" val="1659576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8010" y="2618508"/>
            <a:ext cx="5209550" cy="3943281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3506" y="1280316"/>
            <a:ext cx="9144000" cy="955822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ro-RO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Moise – fiul lui Iochebed şi fratele Mariei</a:t>
            </a:r>
            <a:br>
              <a:rPr lang="ro-RO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o-RO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Exod 2:1-10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79616" y="2518746"/>
            <a:ext cx="6436821" cy="375996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o-RO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Moise - un copil frumos – argumentul care înmoaie inima mamei</a:t>
            </a:r>
          </a:p>
          <a:p>
            <a:pPr marL="285750" indent="-28575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o-RO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Strategia mamei şi a întregii familii</a:t>
            </a:r>
          </a:p>
          <a:p>
            <a:pPr marL="285750" indent="-28575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o-RO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Logica lui Iochebed : Dumnezeu este un Dumnezeu al Vieţii, El nu lasă suflete ca noi să le omorâm</a:t>
            </a:r>
          </a:p>
          <a:p>
            <a:pPr marL="285750" indent="-28575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o-RO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Iochebed îi construieste lui Moise o ARCĂ</a:t>
            </a:r>
          </a:p>
          <a:p>
            <a:pPr marL="285750" indent="-28575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o-RO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Fata lui Faraon – o rebelă</a:t>
            </a:r>
          </a:p>
          <a:p>
            <a:pPr marL="285750" indent="-28575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o-RO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Maria – spionul perfect</a:t>
            </a:r>
          </a:p>
          <a:p>
            <a:pPr marL="285750" indent="-28575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o-RO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Iochebed – fiica lui Avraam</a:t>
            </a:r>
          </a:p>
          <a:p>
            <a:pPr marL="285750" indent="-28575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o-RO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Impactul acestui eveniment în viaţa familiei lui Amram şi Iochebed</a:t>
            </a:r>
          </a:p>
        </p:txBody>
      </p:sp>
    </p:spTree>
    <p:extLst>
      <p:ext uri="{BB962C8B-B14F-4D97-AF65-F5344CB8AC3E}">
        <p14:creationId xmlns:p14="http://schemas.microsoft.com/office/powerpoint/2010/main" val="3278351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65315" y="449040"/>
            <a:ext cx="9144000" cy="955822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ro-RO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Moise, Aron şi Maria</a:t>
            </a:r>
            <a:br>
              <a:rPr lang="ro-RO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o-RO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Numeri 12:1-16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1496291" y="1629295"/>
            <a:ext cx="9074728" cy="415912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097275" y="1496293"/>
            <a:ext cx="10690172" cy="510401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2000"/>
              </a:lnSpc>
            </a:pPr>
            <a:r>
              <a:rPr lang="en-US" sz="1400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Maria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Aaron au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vorbit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împotriva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lui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Moise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pricina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femeii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etiopiene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o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luase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el de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nevastă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căci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luase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femeie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etiopiană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>
              <a:lnSpc>
                <a:spcPts val="2000"/>
              </a:lnSpc>
            </a:pPr>
            <a:r>
              <a:rPr lang="en-US" sz="1400" i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au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zis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„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Oare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numai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Moise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vorbeşte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Domnul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Nu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vorbeşte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oare</a:t>
            </a:r>
            <a:r>
              <a:rPr lang="ro-RO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noi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?”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Domnul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a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auzit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-o.</a:t>
            </a:r>
          </a:p>
          <a:p>
            <a:pPr algn="l">
              <a:lnSpc>
                <a:spcPts val="2000"/>
              </a:lnSpc>
            </a:pPr>
            <a:r>
              <a:rPr lang="en-US" sz="1400" i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Moise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însă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era un om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foarte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blând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blând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decât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orice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om de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faţa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pământului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>
              <a:lnSpc>
                <a:spcPts val="2000"/>
              </a:lnSpc>
            </a:pPr>
            <a:r>
              <a:rPr lang="en-US" sz="1400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Deodată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Domnul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a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zis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lui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Moise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lui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Aaron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Mariei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„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Duceţi-vă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câteşitrei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cortul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întâlnirii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.”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s-au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dus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câteşitrei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>
              <a:lnSpc>
                <a:spcPts val="2000"/>
              </a:lnSpc>
            </a:pPr>
            <a:r>
              <a:rPr lang="en-US" sz="1400" i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Domnul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S-a </a:t>
            </a:r>
            <a:r>
              <a:rPr lang="en-US" sz="1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coborât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stâlpul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nor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stat la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uşa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cortului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chemat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Aaron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Maria,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ei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s-au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apropiat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amândoi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>
              <a:lnSpc>
                <a:spcPts val="2000"/>
              </a:lnSpc>
            </a:pPr>
            <a:r>
              <a:rPr lang="en-US" sz="1400" i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zis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„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Ascultaţi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bine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spun!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Când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printre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voi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proroc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Domnul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Mă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voi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descoperi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lui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într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-o </a:t>
            </a:r>
            <a:r>
              <a:rPr lang="en-US" sz="1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vedenie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îi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voi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vorbi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într</a:t>
            </a:r>
            <a:r>
              <a:rPr lang="en-US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-un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vis.</a:t>
            </a:r>
          </a:p>
          <a:p>
            <a:pPr algn="l">
              <a:lnSpc>
                <a:spcPts val="2000"/>
              </a:lnSpc>
            </a:pPr>
            <a:r>
              <a:rPr lang="en-US" sz="1400" i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tot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aşa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însă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robul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Meu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Moise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El </a:t>
            </a:r>
            <a:r>
              <a:rPr lang="en-US" sz="1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ro-RO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credincios</a:t>
            </a:r>
            <a:r>
              <a:rPr lang="en-US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toată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casa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Mea.</a:t>
            </a:r>
          </a:p>
          <a:p>
            <a:pPr algn="l">
              <a:lnSpc>
                <a:spcPts val="2000"/>
              </a:lnSpc>
            </a:pPr>
            <a:r>
              <a:rPr lang="en-US" sz="1400" i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îi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vorbesc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gură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către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gură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Mă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descopăr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lui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lucruri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greu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înţeles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ci el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vede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chipul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Domnului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Cum  nu v-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aţi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temut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deci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vorbiţi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împotriva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robului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Meu,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împotriva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lui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Moise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?”</a:t>
            </a:r>
          </a:p>
          <a:p>
            <a:pPr algn="l">
              <a:lnSpc>
                <a:spcPts val="2000"/>
              </a:lnSpc>
            </a:pPr>
            <a:r>
              <a:rPr lang="en-US" sz="1400" i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Domnul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S-a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aprins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mânie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împotriva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lor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plecat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>
              <a:lnSpc>
                <a:spcPts val="2000"/>
              </a:lnSpc>
            </a:pPr>
            <a:r>
              <a:rPr lang="en-US" sz="1400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Norul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s-a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depărtat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cort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iată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că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Maria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era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plină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lepră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albă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zăpada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Aaron s-a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întors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spre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Maria,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iată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că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ea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avea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lepră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>
              <a:lnSpc>
                <a:spcPts val="2000"/>
              </a:lnSpc>
            </a:pPr>
            <a:r>
              <a:rPr lang="en-US" sz="1400" i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Atunci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Aaron a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zis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lui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Moise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„Ah,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domnul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meu, nu ne face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purtăm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pedeapsa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păcatului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l-am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făcut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nişte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nechibzuiţi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care ne-am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făcut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vinovaţi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algn="l">
              <a:lnSpc>
                <a:spcPts val="2000"/>
              </a:lnSpc>
            </a:pPr>
            <a:r>
              <a:rPr lang="en-US" sz="1400" i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nu fie Maria ca un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copil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născut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mort, a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cărui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carne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jumătate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putredă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când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iese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pântecele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mamei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lui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!”</a:t>
            </a:r>
          </a:p>
          <a:p>
            <a:pPr algn="l">
              <a:lnSpc>
                <a:spcPts val="2000"/>
              </a:lnSpc>
            </a:pPr>
            <a:r>
              <a:rPr lang="en-US" sz="1400" i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Moise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strigat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către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Domnul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zicând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„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Dumnezeule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rog,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vindec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-o!”</a:t>
            </a:r>
          </a:p>
          <a:p>
            <a:pPr algn="l">
              <a:lnSpc>
                <a:spcPts val="2000"/>
              </a:lnSpc>
            </a:pPr>
            <a:r>
              <a:rPr lang="en-US" sz="1400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Domnul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zis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lui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Moise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„</a:t>
            </a:r>
            <a:r>
              <a:rPr lang="en-US" sz="1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Dacă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scuipat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-o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tatăl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ei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obraz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n-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fost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ea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oare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ocară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timp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şapte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zile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fie </a:t>
            </a:r>
            <a:r>
              <a:rPr lang="en-US" sz="1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închisă</a:t>
            </a:r>
            <a:r>
              <a:rPr lang="ro-RO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deci</a:t>
            </a:r>
            <a:r>
              <a:rPr lang="en-US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şapte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zile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afară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tabără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după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aceea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fie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primită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tabără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.”</a:t>
            </a:r>
          </a:p>
          <a:p>
            <a:pPr algn="l">
              <a:lnSpc>
                <a:spcPts val="2000"/>
              </a:lnSpc>
            </a:pPr>
            <a:r>
              <a:rPr lang="en-US" sz="1400" i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Maria* a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fost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închisă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şapte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zile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afară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tabără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poporul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n-a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pornit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până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n-a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intrat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nou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Maria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tabără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>
              <a:lnSpc>
                <a:spcPts val="2000"/>
              </a:lnSpc>
            </a:pPr>
            <a:r>
              <a:rPr lang="en-US" sz="1400" i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După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aceea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poporul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plecat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sz="1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Haţerot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tăbărât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pustia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Paran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58584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3506" y="1280316"/>
            <a:ext cx="9144000" cy="955822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ro-RO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Moise, Aron şi Maria</a:t>
            </a:r>
            <a:br>
              <a:rPr lang="ro-RO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o-RO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Numeri 12:1-16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54679" y="2502123"/>
            <a:ext cx="7475912" cy="375996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o-RO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Singurul reproş – a doua casătorie</a:t>
            </a:r>
          </a:p>
          <a:p>
            <a:pPr marL="285750" indent="-28575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o-RO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Nu se ridică o problemă legată de vreun păcat sau de moralitatea femeii etiopene</a:t>
            </a:r>
          </a:p>
          <a:p>
            <a:pPr marL="285750" indent="-28575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o-RO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Dumnezeu face o diferenţă între Moise şi restul proorocilor</a:t>
            </a:r>
          </a:p>
          <a:p>
            <a:pPr marL="285750" indent="-28575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o-RO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Dumnezeu reacţioneaza ca şi cum ofensa i-ar fi fost adusă Lui</a:t>
            </a:r>
          </a:p>
          <a:p>
            <a:pPr marL="285750" indent="-28575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o-RO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Pedeapsa lui Aron era să-şi vadă sora leproasă</a:t>
            </a:r>
          </a:p>
          <a:p>
            <a:pPr marL="285750" indent="-28575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o-RO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Moise STRIGĂ la Dumnezeu</a:t>
            </a:r>
          </a:p>
          <a:p>
            <a:pPr marL="285750" indent="-28575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o-RO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Moartea Mariei îi produce o mare suferinţă şi vulnerabilitate lui Moise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0106" y="2992574"/>
            <a:ext cx="4142761" cy="3003502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2401054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165</Words>
  <Application>Microsoft Office PowerPoint</Application>
  <PresentationFormat>Widescreen</PresentationFormat>
  <Paragraphs>46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Wingdings</vt:lpstr>
      <vt:lpstr>Office Theme</vt:lpstr>
      <vt:lpstr>Familia ca resursă pentru Moise şi Moise ca resursă pentru familia lui</vt:lpstr>
      <vt:lpstr>Moise – fiul lui Iochebed şi fratele Mariei Exod 2:1-10</vt:lpstr>
      <vt:lpstr>Moise – fiul lui Iochebed şi fratele Mariei Exod 2:1-10</vt:lpstr>
      <vt:lpstr>Moise, Aron şi Maria Numeri 12:1-16</vt:lpstr>
      <vt:lpstr>Moise, Aron şi Maria Numeri 12:1-16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Familia ca resursă pentru Moise şi Moise ca resursa pentru familia lui</dc:title>
  <dc:creator>Marius Constantin</dc:creator>
  <cp:lastModifiedBy>Marius Constantin</cp:lastModifiedBy>
  <cp:revision>41</cp:revision>
  <dcterms:created xsi:type="dcterms:W3CDTF">2017-08-26T14:11:26Z</dcterms:created>
  <dcterms:modified xsi:type="dcterms:W3CDTF">2017-08-26T15:25:14Z</dcterms:modified>
</cp:coreProperties>
</file>