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8508" y="334851"/>
            <a:ext cx="6954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/>
              <a:t>Ultimii 3,5 ani (42 de luni sau 1260 de zile)</a:t>
            </a:r>
            <a:endParaRPr lang="en-US" sz="24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1944710" y="1326524"/>
            <a:ext cx="9401578" cy="631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Domnia lui antihrist și prigonirea sfinților (cap.13)</a:t>
            </a:r>
            <a:endParaRPr lang="en-US" sz="20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1944710" y="2277415"/>
            <a:ext cx="9401578" cy="631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Prorocia și urgiile celor 2 martori (cap.11)</a:t>
            </a:r>
            <a:endParaRPr lang="en-US" sz="20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5535765" y="3318455"/>
            <a:ext cx="643944" cy="5280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P1</a:t>
            </a:r>
            <a:endParaRPr lang="en-US" sz="20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6398649" y="3335628"/>
            <a:ext cx="643944" cy="5280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P2</a:t>
            </a:r>
            <a:endParaRPr lang="en-US" sz="20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7261533" y="3340995"/>
            <a:ext cx="643944" cy="5280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P3</a:t>
            </a:r>
            <a:endParaRPr lang="en-US" sz="20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8124417" y="3335628"/>
            <a:ext cx="643944" cy="5280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P4</a:t>
            </a:r>
            <a:endParaRPr lang="en-US" sz="2000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8987301" y="3340995"/>
            <a:ext cx="643944" cy="5280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P5</a:t>
            </a:r>
            <a:endParaRPr lang="en-US" sz="2000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9850185" y="3342064"/>
            <a:ext cx="643944" cy="5280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P6</a:t>
            </a:r>
            <a:endParaRPr lang="en-US" sz="2000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10713069" y="3342064"/>
            <a:ext cx="643944" cy="5280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P7</a:t>
            </a:r>
            <a:endParaRPr lang="en-US" sz="2000" b="1" dirty="0"/>
          </a:p>
        </p:txBody>
      </p:sp>
      <p:sp>
        <p:nvSpPr>
          <p:cNvPr id="19" name="Right Brace 18"/>
          <p:cNvSpPr/>
          <p:nvPr/>
        </p:nvSpPr>
        <p:spPr>
          <a:xfrm rot="5400000">
            <a:off x="10588235" y="3704482"/>
            <a:ext cx="360610" cy="1176945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9994006" y="4715811"/>
            <a:ext cx="1790163" cy="123422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Căderea</a:t>
            </a:r>
          </a:p>
          <a:p>
            <a:pPr algn="ctr"/>
            <a:r>
              <a:rPr lang="ro-RO" sz="2000" b="1" dirty="0" smtClean="0"/>
              <a:t>Babilonului</a:t>
            </a:r>
          </a:p>
          <a:p>
            <a:pPr algn="ctr"/>
            <a:r>
              <a:rPr lang="ro-RO" sz="2000" b="1" dirty="0" smtClean="0"/>
              <a:t>Cap.17-19a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04477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07596" y="399246"/>
            <a:ext cx="6954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/>
              <a:t>Capitolul 17: Judecata Babilonului (partea I)</a:t>
            </a:r>
            <a:endParaRPr lang="en-US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326526" y="1401563"/>
            <a:ext cx="8435662" cy="12878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o-RO" sz="2000" b="1" dirty="0" smtClean="0"/>
              <a:t>a) 17:1-6 O femeie curvă șade pe o fiară cu 7 capete și 10 coarne</a:t>
            </a:r>
            <a:endParaRPr lang="en-US" sz="20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2601532" y="3160981"/>
            <a:ext cx="8435662" cy="12878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o-RO" sz="2000" b="1" dirty="0" smtClean="0"/>
              <a:t>b) 17:7-14 – Explicații asupra fiarei: semnificația celor 7 capete și celor 10 coarne</a:t>
            </a:r>
            <a:endParaRPr lang="en-US" sz="20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2601532" y="4920136"/>
            <a:ext cx="8435662" cy="12878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o-RO" sz="2000" b="1" dirty="0" smtClean="0"/>
              <a:t>c) 17:15-18 – Explicații asupra curvei: identitatea și judecarea acesteia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28304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07596" y="399246"/>
            <a:ext cx="6954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/>
              <a:t> a) 17: 1-6 - Babilonul – curva cea mare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339403" y="1596980"/>
            <a:ext cx="3232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i) Curva cea mare </a:t>
            </a:r>
            <a:endParaRPr lang="en-US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670479" y="1781646"/>
            <a:ext cx="14295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280337" y="1506828"/>
            <a:ext cx="3193961" cy="4594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Centrul ideologic și religios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339403" y="2333049"/>
            <a:ext cx="3232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ii) Șade pe fiară </a:t>
            </a:r>
            <a:endParaRPr lang="en-US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670479" y="2517715"/>
            <a:ext cx="14295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5280337" y="2240924"/>
            <a:ext cx="3193961" cy="461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Centrul politic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339403" y="3069117"/>
            <a:ext cx="3232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iii) Haine foarte scumpe </a:t>
            </a:r>
            <a:endParaRPr lang="en-US" b="1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288665" y="3253783"/>
            <a:ext cx="811369" cy="17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5280337" y="2976994"/>
            <a:ext cx="3193961" cy="6162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Pol de seducție și centru economic (cap.18)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339403" y="3959940"/>
            <a:ext cx="32325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iv) Îmbătată de sângele</a:t>
            </a:r>
          </a:p>
          <a:p>
            <a:r>
              <a:rPr lang="ro-RO" b="1" dirty="0"/>
              <a:t> </a:t>
            </a:r>
            <a:r>
              <a:rPr lang="ro-RO" b="1" dirty="0" smtClean="0"/>
              <a:t>     sfinților </a:t>
            </a:r>
            <a:endParaRPr lang="en-US" b="1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4262907" y="4129336"/>
            <a:ext cx="837127" cy="15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5280337" y="3867819"/>
            <a:ext cx="3193961" cy="4614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Centrul prigoanei</a:t>
            </a:r>
            <a:endParaRPr lang="en-US" b="1" dirty="0"/>
          </a:p>
        </p:txBody>
      </p:sp>
      <p:sp>
        <p:nvSpPr>
          <p:cNvPr id="21" name="Right Brace 20"/>
          <p:cNvSpPr/>
          <p:nvPr/>
        </p:nvSpPr>
        <p:spPr>
          <a:xfrm>
            <a:off x="8667482" y="1403798"/>
            <a:ext cx="1094706" cy="31038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10019762" y="1916876"/>
            <a:ext cx="1519707" cy="208834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Marea capitală a împărăției lui antihrist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757968" y="5187374"/>
            <a:ext cx="9053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/>
              <a:t>	</a:t>
            </a:r>
            <a:r>
              <a:rPr lang="ro-RO" b="1" i="1" dirty="0" smtClean="0"/>
              <a:t>Și femeia pe care ai văzut-o este </a:t>
            </a:r>
            <a:r>
              <a:rPr lang="ro-RO" b="1" i="1" u="sng" dirty="0" smtClean="0"/>
              <a:t>cetatea cea mare </a:t>
            </a:r>
            <a:r>
              <a:rPr lang="ro-RO" b="1" i="1" dirty="0" smtClean="0"/>
              <a:t>care are stăpânire peste împărații pământului. (17:18)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04553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10" grpId="0"/>
      <p:bldP spid="12" grpId="0" animBg="1"/>
      <p:bldP spid="13" grpId="0"/>
      <p:bldP spid="15" grpId="0" animBg="1"/>
      <p:bldP spid="17" grpId="0"/>
      <p:bldP spid="19" grpId="0" animBg="1"/>
      <p:bldP spid="21" grpId="0" animBg="1"/>
      <p:bldP spid="22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07596" y="399246"/>
            <a:ext cx="6954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/>
              <a:t> b) 17: 7-14 – Fiara cu 7 capete și 10 coarne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74253" y="1944712"/>
            <a:ext cx="2408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i) Termenul FIARĂ</a:t>
            </a:r>
            <a:endParaRPr lang="en-US" b="1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902299" y="1712893"/>
            <a:ext cx="579549" cy="437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902299" y="2150774"/>
            <a:ext cx="631064" cy="3863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4739424" y="1339406"/>
            <a:ext cx="2601533" cy="669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Fiara ca sistem sau imperiu antihristic</a:t>
            </a:r>
            <a:endParaRPr lang="en-US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4739424" y="2361407"/>
            <a:ext cx="4314423" cy="669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Fiara ca om sau împărat = antihrist (al 8-lea împărat</a:t>
            </a:r>
            <a:r>
              <a:rPr lang="ro-RO" dirty="0" smtClean="0"/>
              <a:t>)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03421" y="3810003"/>
            <a:ext cx="3136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ii) Cele 7 capete ale fiarei</a:t>
            </a:r>
            <a:endParaRPr lang="en-US" b="1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829577" y="3994668"/>
            <a:ext cx="7340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5705341" y="3509605"/>
            <a:ext cx="4456089" cy="102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O succesiune de 7 împărați care conduc (pe rând)  sistemul mondial antihristic 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648494" y="5116901"/>
            <a:ext cx="3335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iii) Cele 10 coarne ale fiarei</a:t>
            </a:r>
            <a:endParaRPr lang="en-US" b="1" dirty="0"/>
          </a:p>
        </p:txBody>
      </p:sp>
      <p:cxnSp>
        <p:nvCxnSpPr>
          <p:cNvPr id="17" name="Straight Arrow Connector 16"/>
          <p:cNvCxnSpPr>
            <a:stCxn id="16" idx="3"/>
          </p:cNvCxnSpPr>
          <p:nvPr/>
        </p:nvCxnSpPr>
        <p:spPr>
          <a:xfrm flipV="1">
            <a:off x="4984124" y="5301566"/>
            <a:ext cx="62462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5750414" y="4933444"/>
            <a:ext cx="5492842" cy="10294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10 împărați, reprezentanți a 10 centre de putere mondială care formează (împreună) temelia sistemului mondial antihristic</a:t>
            </a:r>
            <a:endParaRPr lang="en-US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10612192" y="3258355"/>
            <a:ext cx="1300766" cy="127325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Antihrist = unul din cei 7</a:t>
            </a:r>
            <a:endParaRPr lang="en-US" b="1" dirty="0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10264462" y="3994668"/>
            <a:ext cx="2446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1796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15" grpId="0" animBg="1"/>
      <p:bldP spid="16" grpId="0"/>
      <p:bldP spid="18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9709" y="399246"/>
            <a:ext cx="7650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/>
              <a:t> Evoluția și dinamica sistemului mondial antihristic</a:t>
            </a:r>
            <a:endParaRPr lang="en-US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854556" y="1803042"/>
            <a:ext cx="6478075" cy="14037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O mare alianță mondială a cărei inimă o reprezintă 10 mari centre de putere </a:t>
            </a:r>
            <a:endParaRPr lang="en-US" b="1" dirty="0"/>
          </a:p>
        </p:txBody>
      </p:sp>
      <p:sp>
        <p:nvSpPr>
          <p:cNvPr id="6" name="Rounded Rectangle 5"/>
          <p:cNvSpPr/>
          <p:nvPr/>
        </p:nvSpPr>
        <p:spPr>
          <a:xfrm>
            <a:off x="244699" y="1803043"/>
            <a:ext cx="1506826" cy="140379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Antihrist= creierul alianței</a:t>
            </a:r>
          </a:p>
          <a:p>
            <a:pPr algn="ctr"/>
            <a:r>
              <a:rPr lang="ro-RO" b="1" dirty="0" smtClean="0"/>
              <a:t>(Dan.9:27)</a:t>
            </a:r>
            <a:endParaRPr lang="en-US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73486" y="3447072"/>
            <a:ext cx="1378039" cy="14037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Liderii alianței = cele 7 capete</a:t>
            </a:r>
            <a:endParaRPr lang="en-US" b="1" dirty="0"/>
          </a:p>
        </p:txBody>
      </p:sp>
      <p:sp>
        <p:nvSpPr>
          <p:cNvPr id="8" name="Rounded Rectangle 7"/>
          <p:cNvSpPr/>
          <p:nvPr/>
        </p:nvSpPr>
        <p:spPr>
          <a:xfrm>
            <a:off x="2215166" y="3781922"/>
            <a:ext cx="489397" cy="734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Î1</a:t>
            </a:r>
            <a:endParaRPr lang="en-US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844862" y="3781912"/>
            <a:ext cx="774878" cy="73409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Î5=A</a:t>
            </a:r>
            <a:endParaRPr lang="en-US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155325" y="3781916"/>
            <a:ext cx="489397" cy="734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Î2</a:t>
            </a:r>
            <a:endParaRPr lang="en-US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5029742" y="3781911"/>
            <a:ext cx="489397" cy="734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Î4</a:t>
            </a:r>
            <a:endParaRPr lang="en-US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4065428" y="3781916"/>
            <a:ext cx="489397" cy="734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Î3</a:t>
            </a:r>
            <a:endParaRPr lang="en-US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6918640" y="3781913"/>
            <a:ext cx="489397" cy="734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Î6</a:t>
            </a:r>
            <a:endParaRPr lang="en-US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7835187" y="3781914"/>
            <a:ext cx="489397" cy="734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Î7</a:t>
            </a:r>
            <a:endParaRPr lang="en-US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8751734" y="3330393"/>
            <a:ext cx="2853212" cy="118561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Î8=antihrist</a:t>
            </a:r>
            <a:endParaRPr lang="en-US" b="1" dirty="0"/>
          </a:p>
        </p:txBody>
      </p:sp>
      <p:cxnSp>
        <p:nvCxnSpPr>
          <p:cNvPr id="18" name="Straight Arrow Connector 17"/>
          <p:cNvCxnSpPr>
            <a:stCxn id="10" idx="2"/>
          </p:cNvCxnSpPr>
          <p:nvPr/>
        </p:nvCxnSpPr>
        <p:spPr>
          <a:xfrm flipH="1">
            <a:off x="6160663" y="4516007"/>
            <a:ext cx="71638" cy="602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747198" y="5118054"/>
            <a:ext cx="14059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Rana de moarte (sabie) din cap.13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8751734" y="5166309"/>
            <a:ext cx="1834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Vindecarea miraculoasă a rănii de moarte cap.13</a:t>
            </a:r>
            <a:endParaRPr lang="en-US" b="1" dirty="0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7153143" y="5718218"/>
            <a:ext cx="1598591" cy="515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0"/>
          </p:cNvCxnSpPr>
          <p:nvPr/>
        </p:nvCxnSpPr>
        <p:spPr>
          <a:xfrm flipV="1">
            <a:off x="9669084" y="4726547"/>
            <a:ext cx="2950" cy="4397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5" idx="3"/>
          </p:cNvCxnSpPr>
          <p:nvPr/>
        </p:nvCxnSpPr>
        <p:spPr>
          <a:xfrm flipV="1">
            <a:off x="8332631" y="2498501"/>
            <a:ext cx="419103" cy="6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8751734" y="1582458"/>
            <a:ext cx="2744281" cy="1532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Imperiu totalitar mondial care prigonește pe sfinți 42 de luni</a:t>
            </a:r>
            <a:endParaRPr lang="en-US" b="1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1854556" y="4148958"/>
            <a:ext cx="2060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345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/>
      <p:bldP spid="20" grpId="0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9866" y="759855"/>
            <a:ext cx="7817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/>
              <a:t> c) 17: 15 – 18 – Judecarea Babilonului celui mare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339403" y="2099256"/>
            <a:ext cx="1378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 smtClean="0"/>
              <a:t>i) Când?</a:t>
            </a:r>
            <a:endParaRPr lang="en-US" sz="2000" b="1" dirty="0"/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 flipV="1">
            <a:off x="2717442" y="2279561"/>
            <a:ext cx="1584102" cy="19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552682" y="1970899"/>
            <a:ext cx="3631842" cy="6568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La finalul celor 3,5 ani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339403" y="3177046"/>
            <a:ext cx="1378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 smtClean="0"/>
              <a:t>ii) Cum?</a:t>
            </a:r>
            <a:endParaRPr lang="en-US" sz="2000" b="1" dirty="0"/>
          </a:p>
        </p:txBody>
      </p:sp>
      <p:cxnSp>
        <p:nvCxnSpPr>
          <p:cNvPr id="11" name="Straight Arrow Connector 10"/>
          <p:cNvCxnSpPr>
            <a:stCxn id="10" idx="3"/>
          </p:cNvCxnSpPr>
          <p:nvPr/>
        </p:nvCxnSpPr>
        <p:spPr>
          <a:xfrm flipV="1">
            <a:off x="2717442" y="3357351"/>
            <a:ext cx="1584102" cy="19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4552682" y="3048689"/>
            <a:ext cx="3631842" cy="6568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Prin antihrist și cei 10 împărați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339403" y="4235086"/>
            <a:ext cx="2395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 smtClean="0"/>
              <a:t>i) Semnificația?</a:t>
            </a:r>
            <a:endParaRPr lang="en-US" sz="2000" b="1" dirty="0"/>
          </a:p>
        </p:txBody>
      </p:sp>
      <p:cxnSp>
        <p:nvCxnSpPr>
          <p:cNvPr id="14" name="Straight Arrow Connector 13"/>
          <p:cNvCxnSpPr>
            <a:stCxn id="13" idx="3"/>
          </p:cNvCxnSpPr>
          <p:nvPr/>
        </p:nvCxnSpPr>
        <p:spPr>
          <a:xfrm flipV="1">
            <a:off x="3734873" y="4415392"/>
            <a:ext cx="566671" cy="19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552681" y="4106729"/>
            <a:ext cx="5338293" cy="8387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Un ultim har pentru omenire: soarta celor ce se închină fiarei și adevărata față a fiarei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459866" y="5589795"/>
            <a:ext cx="85129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i="1" dirty="0" smtClean="0"/>
              <a:t>O mare întrebare: de ce și-ar distruge antihrist marea sa capitală?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2284025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5" grpId="0" animBg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33354" y="540914"/>
            <a:ext cx="7817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/>
              <a:t> Identitatea istorică a Babilonului celui mare</a:t>
            </a:r>
            <a:endParaRPr lang="en-US" sz="2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1272862" y="1661375"/>
            <a:ext cx="1429555" cy="8886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Orice mare oraș</a:t>
            </a:r>
            <a:endParaRPr lang="en-US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359239" y="1661375"/>
            <a:ext cx="1429555" cy="8886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Biserica apostată</a:t>
            </a:r>
            <a:endParaRPr lang="en-US" b="1" dirty="0"/>
          </a:p>
        </p:txBody>
      </p:sp>
      <p:sp>
        <p:nvSpPr>
          <p:cNvPr id="8" name="Rounded Rectangle 7"/>
          <p:cNvSpPr/>
          <p:nvPr/>
        </p:nvSpPr>
        <p:spPr>
          <a:xfrm>
            <a:off x="5445617" y="1661375"/>
            <a:ext cx="1429555" cy="8886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Sistemul religios mondial</a:t>
            </a:r>
            <a:endParaRPr lang="en-US" b="1" dirty="0"/>
          </a:p>
        </p:txBody>
      </p:sp>
      <p:sp>
        <p:nvSpPr>
          <p:cNvPr id="9" name="Rounded Rectangle 8"/>
          <p:cNvSpPr/>
          <p:nvPr/>
        </p:nvSpPr>
        <p:spPr>
          <a:xfrm>
            <a:off x="7531995" y="1661375"/>
            <a:ext cx="1429555" cy="8886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Roma renăscută</a:t>
            </a:r>
            <a:endParaRPr lang="en-US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9618373" y="1687133"/>
            <a:ext cx="1534731" cy="88864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Ierusalimul renăscut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112135" y="3863665"/>
            <a:ext cx="8126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ii) Limbajul Vechiului Testament: Ierusalimul/Israelul = curva cea mare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097109" y="4466826"/>
            <a:ext cx="8849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iii) Escatologia Vechiului Testament: Ierusalimul distrus de oștile neamurilor înainte de trezirea spirituală a rămășiței (Zaharia cap.12-14).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097109" y="5346986"/>
            <a:ext cx="8708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iv) Ar explica decizia șocantă a lui antihrist de a-și distruge propria capitală.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112135" y="3284113"/>
            <a:ext cx="8358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i) Apocalipsa 11:7 – </a:t>
            </a:r>
            <a:r>
              <a:rPr lang="ro-RO" b="1" i="1" dirty="0" smtClean="0"/>
              <a:t>cetatea cea mare, unde a fost răstignit și Domnul lor.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031969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5782" y="566672"/>
            <a:ext cx="7817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/>
              <a:t> 2 versete cheie ale capitolului 17</a:t>
            </a:r>
            <a:endParaRPr lang="en-US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803044" y="2382592"/>
            <a:ext cx="3245476" cy="19575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Aici este mintea plină de înțelepciune!</a:t>
            </a:r>
          </a:p>
          <a:p>
            <a:pPr algn="ctr"/>
            <a:r>
              <a:rPr lang="ro-RO" sz="2000" b="1" dirty="0" smtClean="0"/>
              <a:t>(V.9)</a:t>
            </a:r>
            <a:endParaRPr lang="en-US" sz="20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7428962" y="2382592"/>
            <a:ext cx="3245476" cy="19575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b="1" dirty="0" smtClean="0"/>
              <a:t>Căci Dumnezeu le-a pus pe inimă să-I ducă la </a:t>
            </a:r>
            <a:r>
              <a:rPr lang="ro-RO" sz="2000" b="1" dirty="0" err="1" smtClean="0"/>
              <a:t>îndeplnire</a:t>
            </a:r>
            <a:r>
              <a:rPr lang="ro-RO" sz="2000" b="1" dirty="0" smtClean="0"/>
              <a:t> planul Lui!</a:t>
            </a:r>
          </a:p>
          <a:p>
            <a:pPr algn="ctr"/>
            <a:r>
              <a:rPr lang="ro-RO" sz="2000" b="1" dirty="0" smtClean="0"/>
              <a:t>(V.17)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12067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420</TotalTime>
  <Words>488</Words>
  <Application>Microsoft Office PowerPoint</Application>
  <PresentationFormat>Custom</PresentationFormat>
  <Paragraphs>77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GIM</dc:creator>
  <cp:lastModifiedBy>Costel G</cp:lastModifiedBy>
  <cp:revision>31</cp:revision>
  <dcterms:created xsi:type="dcterms:W3CDTF">2017-11-23T11:38:41Z</dcterms:created>
  <dcterms:modified xsi:type="dcterms:W3CDTF">2018-02-04T10:27:47Z</dcterms:modified>
</cp:coreProperties>
</file>