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741" r:id="rId1"/>
  </p:sldMasterIdLst>
  <p:notesMasterIdLst>
    <p:notesMasterId r:id="rId9"/>
  </p:notesMasterIdLst>
  <p:handoutMasterIdLst>
    <p:handoutMasterId r:id="rId10"/>
  </p:handoutMasterIdLst>
  <p:sldIdLst>
    <p:sldId id="269" r:id="rId2"/>
    <p:sldId id="265" r:id="rId3"/>
    <p:sldId id="271" r:id="rId4"/>
    <p:sldId id="273" r:id="rId5"/>
    <p:sldId id="274" r:id="rId6"/>
    <p:sldId id="268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A60B4D7-50AF-4CE4-AC0E-BBCEF6E8A9EE}">
          <p14:sldIdLst>
            <p14:sldId id="269"/>
            <p14:sldId id="265"/>
            <p14:sldId id="271"/>
            <p14:sldId id="273"/>
            <p14:sldId id="274"/>
            <p14:sldId id="268"/>
            <p14:sldId id="27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DCAF9ED-07DC-4A11-8D7F-57B35C25682E}" styleName="Medium Style 10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93D81CF-94F2-401A-BA57-92F5A7B2D0C5}" styleName="Medium Style 8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6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FECB4D8-DB02-4DC6-A0A2-4F2EBAE1DC90}" styleName="Medium Style 1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3B4B98B0-60AC-42C2-AFA5-B58CD77FA1E5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0E3FDE45-AF77-4B5C-9715-49D594BDF05E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582" autoAdjust="0"/>
    <p:restoredTop sz="88029" autoAdjust="0"/>
  </p:normalViewPr>
  <p:slideViewPr>
    <p:cSldViewPr>
      <p:cViewPr varScale="1">
        <p:scale>
          <a:sx n="65" d="100"/>
          <a:sy n="65" d="100"/>
        </p:scale>
        <p:origin x="-12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31555DB1-8736-42A3-B48D-2B08FB93332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5400D380-E0D7-4EB1-B91E-BFCC7DA7F2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6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0BDB199F-A56C-4049-BA04-1447030960FF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B3A019F3-8596-4028-9847-CBD3A185B0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4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dirty="0" err="1" smtClean="0"/>
              <a:t>Realitatea</a:t>
            </a:r>
            <a:r>
              <a:rPr lang="en-US" dirty="0" smtClean="0"/>
              <a:t> </a:t>
            </a:r>
            <a:r>
              <a:rPr lang="en-US" dirty="0" err="1" smtClean="0"/>
              <a:t>acestei</a:t>
            </a:r>
            <a:r>
              <a:rPr lang="en-US" dirty="0" smtClean="0"/>
              <a:t> </a:t>
            </a:r>
            <a:r>
              <a:rPr lang="en-US" dirty="0" err="1" smtClean="0"/>
              <a:t>carti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evrei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59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Cum </a:t>
            </a:r>
            <a:r>
              <a:rPr lang="en-US" altLang="en-US" dirty="0" err="1" smtClean="0"/>
              <a:t>ai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motiva</a:t>
            </a:r>
            <a:r>
              <a:rPr lang="en-US" altLang="en-US" dirty="0" smtClean="0"/>
              <a:t> o </a:t>
            </a:r>
            <a:r>
              <a:rPr lang="en-US" altLang="en-US" dirty="0" err="1" smtClean="0"/>
              <a:t>generatie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noua</a:t>
            </a:r>
            <a:r>
              <a:rPr lang="en-US" altLang="en-US" dirty="0" smtClean="0"/>
              <a:t> ????</a:t>
            </a:r>
          </a:p>
          <a:p>
            <a:pPr>
              <a:spcBef>
                <a:spcPct val="0"/>
              </a:spcBef>
            </a:pPr>
            <a:r>
              <a:rPr lang="en-US" altLang="en-US" dirty="0" err="1" smtClean="0"/>
              <a:t>Asumarea</a:t>
            </a:r>
            <a:r>
              <a:rPr lang="en-US" altLang="en-US" baseline="0" dirty="0" smtClean="0"/>
              <a:t> </a:t>
            </a:r>
            <a:r>
              <a:rPr lang="en-US" altLang="en-US" baseline="0" dirty="0" err="1" smtClean="0"/>
              <a:t>apartenetei</a:t>
            </a:r>
            <a:r>
              <a:rPr lang="en-US" altLang="en-US" baseline="0" dirty="0" smtClean="0"/>
              <a:t> la un </a:t>
            </a:r>
            <a:r>
              <a:rPr lang="en-US" altLang="en-US" baseline="0" dirty="0" err="1" smtClean="0"/>
              <a:t>popor</a:t>
            </a:r>
            <a:r>
              <a:rPr lang="en-US" altLang="en-US" baseline="0" dirty="0" smtClean="0"/>
              <a:t> </a:t>
            </a:r>
            <a:r>
              <a:rPr lang="en-US" altLang="en-US" baseline="0" dirty="0" err="1" smtClean="0"/>
              <a:t>si</a:t>
            </a:r>
            <a:r>
              <a:rPr lang="en-US" altLang="en-US" baseline="0" dirty="0" smtClean="0"/>
              <a:t> la </a:t>
            </a:r>
            <a:r>
              <a:rPr lang="en-US" altLang="en-US" baseline="0" dirty="0" err="1" smtClean="0"/>
              <a:t>Legamintele</a:t>
            </a:r>
            <a:r>
              <a:rPr lang="en-US" altLang="en-US" baseline="0" dirty="0" smtClean="0"/>
              <a:t> </a:t>
            </a:r>
            <a:r>
              <a:rPr lang="en-US" altLang="en-US" baseline="0" dirty="0" err="1" smtClean="0"/>
              <a:t>lui</a:t>
            </a:r>
            <a:r>
              <a:rPr lang="en-US" altLang="en-US" baseline="0" dirty="0" smtClean="0"/>
              <a:t>.</a:t>
            </a:r>
          </a:p>
          <a:p>
            <a:pPr>
              <a:spcBef>
                <a:spcPct val="0"/>
              </a:spcBef>
            </a:pPr>
            <a:r>
              <a:rPr lang="en-US" altLang="en-US" baseline="0" dirty="0" err="1" smtClean="0"/>
              <a:t>Genealogia</a:t>
            </a:r>
            <a:r>
              <a:rPr lang="en-US" altLang="en-US" baseline="0" dirty="0" smtClean="0"/>
              <a:t> are un </a:t>
            </a:r>
            <a:r>
              <a:rPr lang="en-US" altLang="en-US" baseline="0" dirty="0" err="1" smtClean="0"/>
              <a:t>rol</a:t>
            </a:r>
            <a:r>
              <a:rPr lang="en-US" altLang="en-US" baseline="0" dirty="0" smtClean="0"/>
              <a:t> sociologic </a:t>
            </a:r>
            <a:r>
              <a:rPr lang="en-US" altLang="en-US" baseline="0" dirty="0" err="1" smtClean="0"/>
              <a:t>si</a:t>
            </a:r>
            <a:r>
              <a:rPr lang="en-US" altLang="en-US" baseline="0" dirty="0" smtClean="0"/>
              <a:t> nu </a:t>
            </a:r>
            <a:r>
              <a:rPr lang="en-US" altLang="en-US" baseline="0" dirty="0" err="1" smtClean="0"/>
              <a:t>istoric</a:t>
            </a:r>
            <a:r>
              <a:rPr lang="en-US" altLang="en-US" baseline="0" dirty="0" smtClean="0"/>
              <a:t>. / Un </a:t>
            </a:r>
            <a:r>
              <a:rPr lang="en-US" altLang="en-US" baseline="0" dirty="0" err="1" smtClean="0"/>
              <a:t>rol</a:t>
            </a:r>
            <a:r>
              <a:rPr lang="en-US" altLang="en-US" baseline="0" dirty="0" smtClean="0"/>
              <a:t> </a:t>
            </a:r>
            <a:r>
              <a:rPr lang="en-US" altLang="en-US" baseline="0" dirty="0" err="1" smtClean="0"/>
              <a:t>teologic</a:t>
            </a:r>
            <a:r>
              <a:rPr lang="en-US" altLang="en-US" baseline="0" dirty="0" smtClean="0"/>
              <a:t> </a:t>
            </a:r>
            <a:r>
              <a:rPr lang="en-US" altLang="en-US" baseline="0" dirty="0" err="1" smtClean="0"/>
              <a:t>si</a:t>
            </a:r>
            <a:r>
              <a:rPr lang="en-US" altLang="en-US" baseline="0" dirty="0" smtClean="0"/>
              <a:t> nu </a:t>
            </a:r>
            <a:r>
              <a:rPr lang="en-US" altLang="en-US" baseline="0" dirty="0" err="1" smtClean="0"/>
              <a:t>istoric</a:t>
            </a:r>
            <a:r>
              <a:rPr lang="en-US" altLang="en-US" baseline="0" dirty="0" smtClean="0"/>
              <a:t>.</a:t>
            </a:r>
          </a:p>
          <a:p>
            <a:pPr>
              <a:spcBef>
                <a:spcPct val="0"/>
              </a:spcBef>
            </a:pPr>
            <a:r>
              <a:rPr lang="en-US" altLang="en-US" baseline="0" dirty="0" err="1" smtClean="0"/>
              <a:t>Individualismul</a:t>
            </a:r>
            <a:r>
              <a:rPr lang="en-US" altLang="en-US" baseline="0" dirty="0" smtClean="0"/>
              <a:t> de </a:t>
            </a:r>
            <a:r>
              <a:rPr lang="en-US" altLang="en-US" baseline="0" dirty="0" err="1" smtClean="0"/>
              <a:t>astazi</a:t>
            </a:r>
            <a:r>
              <a:rPr lang="en-US" altLang="en-US" baseline="0" dirty="0" smtClean="0"/>
              <a:t> – un </a:t>
            </a:r>
            <a:r>
              <a:rPr lang="en-US" altLang="en-US" baseline="0" dirty="0" err="1" smtClean="0"/>
              <a:t>dusman</a:t>
            </a:r>
            <a:endParaRPr lang="en-US" alt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B48FED2-ED84-4562-A574-9520574339B2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40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Diferenta</a:t>
            </a:r>
            <a:r>
              <a:rPr lang="en-US" dirty="0" smtClean="0"/>
              <a:t> </a:t>
            </a:r>
            <a:r>
              <a:rPr lang="en-US" dirty="0" err="1" smtClean="0"/>
              <a:t>dintre</a:t>
            </a:r>
            <a:r>
              <a:rPr lang="en-US" dirty="0" smtClean="0"/>
              <a:t> </a:t>
            </a:r>
            <a:r>
              <a:rPr lang="en-US" dirty="0" err="1" smtClean="0"/>
              <a:t>genealogia</a:t>
            </a:r>
            <a:r>
              <a:rPr lang="en-US" dirty="0" smtClean="0"/>
              <a:t> mea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cea</a:t>
            </a:r>
            <a:r>
              <a:rPr lang="en-US" dirty="0" smtClean="0"/>
              <a:t> din </a:t>
            </a:r>
            <a:r>
              <a:rPr lang="en-US" dirty="0" err="1" smtClean="0"/>
              <a:t>Crinici</a:t>
            </a:r>
            <a:r>
              <a:rPr lang="en-US" dirty="0" smtClean="0"/>
              <a:t>: </a:t>
            </a:r>
            <a:r>
              <a:rPr lang="en-US" dirty="0" err="1" smtClean="0"/>
              <a:t>Simbol</a:t>
            </a:r>
            <a:r>
              <a:rPr lang="en-US" dirty="0" smtClean="0"/>
              <a:t> vs </a:t>
            </a:r>
            <a:r>
              <a:rPr lang="en-US" dirty="0" err="1" smtClean="0"/>
              <a:t>drepturi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privilegii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46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Focusul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linia</a:t>
            </a:r>
            <a:r>
              <a:rPr lang="en-US" dirty="0" smtClean="0"/>
              <a:t> </a:t>
            </a:r>
            <a:r>
              <a:rPr lang="en-US" dirty="0" err="1" smtClean="0"/>
              <a:t>Davidica</a:t>
            </a:r>
            <a:r>
              <a:rPr lang="en-US" dirty="0" smtClean="0"/>
              <a:t> – </a:t>
            </a:r>
            <a:r>
              <a:rPr lang="en-US" dirty="0" err="1" smtClean="0"/>
              <a:t>prezentarea</a:t>
            </a:r>
            <a:r>
              <a:rPr lang="en-US" dirty="0" smtClean="0"/>
              <a:t> </a:t>
            </a:r>
            <a:r>
              <a:rPr lang="en-US" dirty="0" err="1" smtClean="0"/>
              <a:t>plina</a:t>
            </a:r>
            <a:r>
              <a:rPr lang="en-US" dirty="0" smtClean="0"/>
              <a:t> de </a:t>
            </a:r>
            <a:r>
              <a:rPr lang="en-US" dirty="0" err="1" smtClean="0"/>
              <a:t>semnificatie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celelalte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ramuri</a:t>
            </a:r>
            <a:r>
              <a:rPr lang="en-US" baseline="0" dirty="0" smtClean="0"/>
              <a:t> -&gt; NU NESOCOTITI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ceilalti</a:t>
            </a:r>
            <a:r>
              <a:rPr lang="en-US" baseline="0" dirty="0" smtClean="0"/>
              <a:t> 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Intelegerea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diferita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mandatului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inmultire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stapanire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pamantului</a:t>
            </a:r>
            <a:r>
              <a:rPr lang="en-US" baseline="0" smtClean="0"/>
              <a:t>.</a:t>
            </a:r>
          </a:p>
          <a:p>
            <a:endParaRPr lang="en-US" smtClean="0"/>
          </a:p>
          <a:p>
            <a:r>
              <a:rPr lang="en-US" dirty="0" err="1" smtClean="0"/>
              <a:t>Credinciosia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– Ismail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fi un </a:t>
            </a:r>
            <a:r>
              <a:rPr lang="en-US" baseline="0" dirty="0" err="1" smtClean="0"/>
              <a:t>neam</a:t>
            </a:r>
            <a:r>
              <a:rPr lang="en-US" baseline="0" dirty="0" smtClean="0"/>
              <a:t> mare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Avraam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Pare ca </a:t>
            </a:r>
            <a:r>
              <a:rPr lang="en-US" baseline="0" dirty="0" err="1" smtClean="0"/>
              <a:t>orarul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intarziat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0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97053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3319738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19393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93049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9896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42685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428174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035864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6414705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700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9162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CCD717AA-EA39-47F3-8A0A-15B3575EDB53}" type="datetime1">
              <a:rPr lang="en-US" smtClean="0"/>
              <a:pPr algn="r"/>
              <a:t>11/11/2018</a:t>
            </a:fld>
            <a:endParaRPr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algn="r"/>
            <a:fld id="{256D3EEF-DE4E-429D-8EC4-DDC531AFF587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410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1 </a:t>
            </a:r>
            <a:r>
              <a:rPr lang="en-US" dirty="0" err="1" smtClean="0"/>
              <a:t>Cronici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1553979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"</a:t>
            </a:r>
            <a:r>
              <a:rPr lang="en-US" b="1" dirty="0" err="1"/>
              <a:t>Asa</a:t>
            </a:r>
            <a:r>
              <a:rPr lang="en-US" b="1" dirty="0"/>
              <a:t> </a:t>
            </a:r>
            <a:r>
              <a:rPr lang="en-US" b="1" dirty="0" err="1"/>
              <a:t>vorbeste</a:t>
            </a:r>
            <a:r>
              <a:rPr lang="en-US" b="1" dirty="0"/>
              <a:t> </a:t>
            </a:r>
            <a:r>
              <a:rPr lang="en-US" b="1" dirty="0" err="1"/>
              <a:t>Cirus</a:t>
            </a:r>
            <a:r>
              <a:rPr lang="en-US" b="1" dirty="0"/>
              <a:t>, </a:t>
            </a:r>
            <a:r>
              <a:rPr lang="en-US" b="1" dirty="0" err="1"/>
              <a:t>imparatul</a:t>
            </a:r>
            <a:r>
              <a:rPr lang="en-US" b="1" dirty="0"/>
              <a:t> </a:t>
            </a:r>
            <a:r>
              <a:rPr lang="en-US" b="1" dirty="0" err="1"/>
              <a:t>persilor</a:t>
            </a:r>
            <a:r>
              <a:rPr lang="en-US" b="1" dirty="0"/>
              <a:t>: "</a:t>
            </a:r>
            <a:r>
              <a:rPr lang="en-US" b="1" dirty="0" err="1"/>
              <a:t>Domnul</a:t>
            </a:r>
            <a:r>
              <a:rPr lang="en-US" b="1" dirty="0"/>
              <a:t> </a:t>
            </a:r>
            <a:r>
              <a:rPr lang="en-US" b="1" dirty="0" err="1"/>
              <a:t>Dumnezeul</a:t>
            </a:r>
            <a:r>
              <a:rPr lang="en-US" b="1" dirty="0"/>
              <a:t> </a:t>
            </a:r>
            <a:r>
              <a:rPr lang="en-US" b="1" dirty="0" err="1"/>
              <a:t>cerurilor</a:t>
            </a:r>
            <a:r>
              <a:rPr lang="en-US" b="1" dirty="0"/>
              <a:t> mi-a </a:t>
            </a:r>
            <a:r>
              <a:rPr lang="en-US" b="1" dirty="0" err="1"/>
              <a:t>dat</a:t>
            </a:r>
            <a:r>
              <a:rPr lang="en-US" b="1" dirty="0"/>
              <a:t> </a:t>
            </a:r>
            <a:r>
              <a:rPr lang="en-US" b="1" dirty="0" err="1"/>
              <a:t>toate</a:t>
            </a:r>
            <a:r>
              <a:rPr lang="en-US" b="1" dirty="0"/>
              <a:t> </a:t>
            </a:r>
            <a:r>
              <a:rPr lang="en-US" b="1" dirty="0" err="1"/>
              <a:t>imparatiile</a:t>
            </a:r>
            <a:r>
              <a:rPr lang="en-US" b="1" dirty="0"/>
              <a:t> </a:t>
            </a:r>
            <a:r>
              <a:rPr lang="en-US" b="1" dirty="0" err="1"/>
              <a:t>pamantului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mi-a </a:t>
            </a:r>
            <a:r>
              <a:rPr lang="en-US" b="1" dirty="0" err="1"/>
              <a:t>poruncit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-I </a:t>
            </a:r>
            <a:r>
              <a:rPr lang="en-US" b="1" dirty="0" err="1"/>
              <a:t>zidesc</a:t>
            </a:r>
            <a:r>
              <a:rPr lang="en-US" b="1" dirty="0"/>
              <a:t> o Casa la </a:t>
            </a:r>
            <a:r>
              <a:rPr lang="en-US" b="1" dirty="0" err="1"/>
              <a:t>Ierusalim</a:t>
            </a:r>
            <a:r>
              <a:rPr lang="en-US" b="1" dirty="0"/>
              <a:t> in </a:t>
            </a:r>
            <a:r>
              <a:rPr lang="en-US" b="1" dirty="0" err="1"/>
              <a:t>Iuda</a:t>
            </a:r>
            <a:r>
              <a:rPr lang="en-US" b="1" dirty="0"/>
              <a:t>. Cine </a:t>
            </a:r>
            <a:r>
              <a:rPr lang="en-US" b="1" dirty="0" err="1"/>
              <a:t>dintre</a:t>
            </a:r>
            <a:r>
              <a:rPr lang="en-US" b="1" dirty="0"/>
              <a:t> </a:t>
            </a:r>
            <a:r>
              <a:rPr lang="en-US" b="1" dirty="0" err="1"/>
              <a:t>voi</a:t>
            </a:r>
            <a:r>
              <a:rPr lang="en-US" b="1" dirty="0"/>
              <a:t> </a:t>
            </a:r>
            <a:r>
              <a:rPr lang="en-US" b="1" dirty="0" err="1"/>
              <a:t>este</a:t>
            </a:r>
            <a:r>
              <a:rPr lang="en-US" b="1" dirty="0"/>
              <a:t> din </a:t>
            </a:r>
            <a:r>
              <a:rPr lang="en-US" b="1" dirty="0" err="1"/>
              <a:t>poporul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? </a:t>
            </a:r>
            <a:r>
              <a:rPr lang="en-US" b="1" dirty="0" err="1"/>
              <a:t>Domnul</a:t>
            </a:r>
            <a:r>
              <a:rPr lang="en-US" b="1" dirty="0"/>
              <a:t> </a:t>
            </a:r>
            <a:r>
              <a:rPr lang="en-US" b="1" dirty="0" err="1"/>
              <a:t>Dumnezeul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fie cu el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plece</a:t>
            </a:r>
            <a:r>
              <a:rPr lang="en-US" b="1" dirty="0"/>
              <a:t>!"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25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1 </a:t>
            </a:r>
            <a:r>
              <a:rPr lang="en-US" altLang="en-US" dirty="0" err="1" smtClean="0"/>
              <a:t>cronici</a:t>
            </a:r>
            <a:endParaRPr lang="en-US" altLang="en-US" dirty="0" smtClean="0"/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514350" y="4365625"/>
            <a:ext cx="792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r>
              <a:rPr lang="ro-RO" altLang="en-US">
                <a:solidFill>
                  <a:schemeClr val="tx2"/>
                </a:solidFill>
                <a:latin typeface="Abadi MT Condensed Light"/>
              </a:rPr>
              <a:t>..... </a:t>
            </a:r>
            <a:r>
              <a:rPr lang="ro-RO" altLang="en-US" b="1">
                <a:solidFill>
                  <a:schemeClr val="tx2"/>
                </a:solidFill>
                <a:latin typeface="Abadi MT Condensed Light"/>
              </a:rPr>
              <a:t>538 ................ 516 ......................................... 458 ........ 445 .............. 425 .................. 400 </a:t>
            </a:r>
            <a:r>
              <a:rPr lang="ro-RO" altLang="en-US">
                <a:solidFill>
                  <a:schemeClr val="tx2"/>
                </a:solidFill>
                <a:latin typeface="Abadi MT Condensed Light"/>
              </a:rPr>
              <a:t>.....</a:t>
            </a:r>
            <a:endParaRPr lang="ro-RO" altLang="en-US" b="1">
              <a:solidFill>
                <a:schemeClr val="tx2"/>
              </a:solidFill>
              <a:latin typeface="Abadi MT Condensed Light"/>
            </a:endParaRPr>
          </a:p>
        </p:txBody>
      </p:sp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833438" y="4608513"/>
            <a:ext cx="404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ctr"/>
            <a:r>
              <a:rPr lang="ro-RO" altLang="en-US" sz="2000" b="1">
                <a:solidFill>
                  <a:schemeClr val="tx2"/>
                </a:solidFill>
                <a:latin typeface="Abadi MT Condensed Light"/>
              </a:rPr>
              <a:t>Cir</a:t>
            </a: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1835150" y="4608513"/>
            <a:ext cx="8350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ctr"/>
            <a:r>
              <a:rPr lang="ro-RO" altLang="en-US" sz="2000" b="1">
                <a:solidFill>
                  <a:schemeClr val="tx2"/>
                </a:solidFill>
                <a:latin typeface="Abadi MT Condensed Light"/>
              </a:rPr>
              <a:t>Templul</a:t>
            </a:r>
          </a:p>
          <a:p>
            <a:pPr algn="ctr"/>
            <a:r>
              <a:rPr lang="ro-RO" altLang="en-US">
                <a:solidFill>
                  <a:schemeClr val="tx2"/>
                </a:solidFill>
                <a:latin typeface="Abadi MT Condensed Light"/>
              </a:rPr>
              <a:t>finalizat</a:t>
            </a:r>
          </a:p>
        </p:txBody>
      </p:sp>
      <p:sp>
        <p:nvSpPr>
          <p:cNvPr id="21" name="TextBox 20">
            <a:extLst/>
          </p:cNvPr>
          <p:cNvSpPr txBox="1"/>
          <p:nvPr/>
        </p:nvSpPr>
        <p:spPr>
          <a:xfrm>
            <a:off x="4264025" y="4608513"/>
            <a:ext cx="6159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ro-RO" sz="2200" b="1" dirty="0" err="1">
                <a:solidFill>
                  <a:schemeClr val="accent3">
                    <a:lumMod val="50000"/>
                  </a:schemeClr>
                </a:solidFill>
                <a:latin typeface="Abadi MT Condensed Light" panose="020B0306030101010103" pitchFamily="34" charset="77"/>
                <a:cs typeface="+mn-cs"/>
              </a:rPr>
              <a:t>Ezra</a:t>
            </a:r>
            <a:endParaRPr lang="ro-RO" sz="2200" b="1" dirty="0">
              <a:solidFill>
                <a:schemeClr val="accent3">
                  <a:lumMod val="50000"/>
                </a:schemeClr>
              </a:solidFill>
              <a:latin typeface="Abadi MT Condensed Light" panose="020B0306030101010103" pitchFamily="34" charset="77"/>
              <a:cs typeface="+mn-cs"/>
            </a:endParaRPr>
          </a:p>
        </p:txBody>
      </p:sp>
      <p:sp>
        <p:nvSpPr>
          <p:cNvPr id="23" name="TextBox 13"/>
          <p:cNvSpPr txBox="1">
            <a:spLocks noChangeArrowheads="1"/>
          </p:cNvSpPr>
          <p:nvPr/>
        </p:nvSpPr>
        <p:spPr bwMode="auto">
          <a:xfrm>
            <a:off x="5043488" y="4608513"/>
            <a:ext cx="823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ctr"/>
            <a:r>
              <a:rPr lang="ro-RO" altLang="en-US" sz="2000" b="1">
                <a:solidFill>
                  <a:schemeClr val="tx2"/>
                </a:solidFill>
                <a:latin typeface="Abadi MT Condensed Light"/>
              </a:rPr>
              <a:t>Neemia</a:t>
            </a:r>
          </a:p>
        </p:txBody>
      </p:sp>
      <p:sp>
        <p:nvSpPr>
          <p:cNvPr id="24" name="Pentagon 23">
            <a:extLst/>
          </p:cNvPr>
          <p:cNvSpPr/>
          <p:nvPr/>
        </p:nvSpPr>
        <p:spPr>
          <a:xfrm>
            <a:off x="4751785" y="5088936"/>
            <a:ext cx="1980455" cy="131316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50000"/>
                  <a:tint val="66000"/>
                  <a:satMod val="160000"/>
                </a:schemeClr>
              </a:gs>
              <a:gs pos="50000">
                <a:schemeClr val="accent3">
                  <a:lumMod val="50000"/>
                  <a:tint val="44500"/>
                  <a:satMod val="160000"/>
                </a:schemeClr>
              </a:gs>
              <a:gs pos="100000">
                <a:schemeClr val="accent3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88900" dist="38100" dir="5400000" algn="ctr" rotWithShape="0">
              <a:schemeClr val="accent3">
                <a:lumMod val="50000"/>
                <a:alpha val="9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96649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11593288" cy="8694966"/>
          </a:xfrm>
        </p:spPr>
      </p:pic>
    </p:spTree>
    <p:extLst>
      <p:ext uri="{BB962C8B-B14F-4D97-AF65-F5344CB8AC3E}">
        <p14:creationId xmlns:p14="http://schemas.microsoft.com/office/powerpoint/2010/main" val="152036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9288" y="0"/>
            <a:ext cx="11593288" cy="8694966"/>
          </a:xfrm>
        </p:spPr>
      </p:pic>
    </p:spTree>
    <p:extLst>
      <p:ext uri="{BB962C8B-B14F-4D97-AF65-F5344CB8AC3E}">
        <p14:creationId xmlns:p14="http://schemas.microsoft.com/office/powerpoint/2010/main" val="4528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4664" y="0"/>
            <a:ext cx="10548664" cy="7911495"/>
          </a:xfrm>
        </p:spPr>
      </p:pic>
    </p:spTree>
    <p:extLst>
      <p:ext uri="{BB962C8B-B14F-4D97-AF65-F5344CB8AC3E}">
        <p14:creationId xmlns:p14="http://schemas.microsoft.com/office/powerpoint/2010/main" val="31928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cronici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249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1- 2a  </a:t>
            </a:r>
            <a:r>
              <a:rPr lang="en-US" dirty="0" err="1" smtClean="0"/>
              <a:t>Ancorarea</a:t>
            </a:r>
            <a:r>
              <a:rPr lang="en-US" dirty="0" smtClean="0"/>
              <a:t> in </a:t>
            </a:r>
            <a:r>
              <a:rPr lang="en-US" dirty="0" err="1" smtClean="0"/>
              <a:t>realitatea</a:t>
            </a:r>
            <a:r>
              <a:rPr lang="en-US" dirty="0" smtClean="0"/>
              <a:t> </a:t>
            </a:r>
            <a:r>
              <a:rPr lang="en-US" dirty="0" err="1" smtClean="0"/>
              <a:t>istorica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2b     </a:t>
            </a:r>
            <a:r>
              <a:rPr lang="en-US" dirty="0" err="1" smtClean="0"/>
              <a:t>Eroul</a:t>
            </a:r>
            <a:r>
              <a:rPr lang="en-US" dirty="0" smtClean="0"/>
              <a:t> </a:t>
            </a:r>
            <a:r>
              <a:rPr lang="en-US" dirty="0" err="1" smtClean="0"/>
              <a:t>credintei</a:t>
            </a:r>
            <a:r>
              <a:rPr lang="en-US" dirty="0" smtClean="0"/>
              <a:t> – model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noua</a:t>
            </a:r>
            <a:r>
              <a:rPr lang="en-US" dirty="0" smtClean="0"/>
              <a:t> </a:t>
            </a:r>
            <a:r>
              <a:rPr lang="en-US" dirty="0" err="1" smtClean="0"/>
              <a:t>generatie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       </a:t>
            </a:r>
            <a:r>
              <a:rPr lang="en-US" dirty="0" err="1" smtClean="0"/>
              <a:t>Cadrul</a:t>
            </a:r>
            <a:r>
              <a:rPr lang="en-US" dirty="0" smtClean="0"/>
              <a:t> economic – politic - </a:t>
            </a:r>
            <a:r>
              <a:rPr lang="en-US" dirty="0" err="1" smtClean="0"/>
              <a:t>religios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57041" y="3455893"/>
            <a:ext cx="6571343" cy="20613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6858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5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cronici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cap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3213467"/>
          </a:xfrm>
        </p:spPr>
        <p:txBody>
          <a:bodyPr>
            <a:normAutofit/>
          </a:bodyPr>
          <a:lstStyle/>
          <a:p>
            <a:r>
              <a:rPr lang="en-US" dirty="0"/>
              <a:t>1-3 </a:t>
            </a:r>
            <a:r>
              <a:rPr lang="en-US" dirty="0" smtClean="0"/>
              <a:t>     de </a:t>
            </a:r>
            <a:r>
              <a:rPr lang="en-US" dirty="0"/>
              <a:t>la Adam la </a:t>
            </a:r>
            <a:r>
              <a:rPr lang="en-US" dirty="0" err="1"/>
              <a:t>Noe</a:t>
            </a:r>
            <a:endParaRPr lang="en-US" dirty="0"/>
          </a:p>
          <a:p>
            <a:r>
              <a:rPr lang="en-US" dirty="0" smtClean="0"/>
              <a:t>4-23    </a:t>
            </a:r>
            <a:r>
              <a:rPr lang="en-US" dirty="0" err="1"/>
              <a:t>Familia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Noe</a:t>
            </a:r>
            <a:endParaRPr lang="en-US" dirty="0"/>
          </a:p>
          <a:p>
            <a:r>
              <a:rPr lang="en-US" dirty="0"/>
              <a:t>24-27 </a:t>
            </a:r>
            <a:r>
              <a:rPr lang="en-US" dirty="0" smtClean="0"/>
              <a:t> de </a:t>
            </a:r>
            <a:r>
              <a:rPr lang="en-US" dirty="0"/>
              <a:t>la </a:t>
            </a:r>
            <a:r>
              <a:rPr lang="en-US" dirty="0" err="1"/>
              <a:t>Sem</a:t>
            </a:r>
            <a:r>
              <a:rPr lang="en-US" dirty="0"/>
              <a:t> la </a:t>
            </a:r>
            <a:r>
              <a:rPr lang="en-US" dirty="0" err="1"/>
              <a:t>Avraam</a:t>
            </a:r>
            <a:endParaRPr lang="en-US" dirty="0"/>
          </a:p>
          <a:p>
            <a:r>
              <a:rPr lang="en-US" dirty="0" smtClean="0"/>
              <a:t>28-34  </a:t>
            </a:r>
            <a:r>
              <a:rPr lang="en-US" dirty="0" err="1"/>
              <a:t>Familia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Avraam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57041" y="3455893"/>
            <a:ext cx="6571343" cy="20613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6858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7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0</TotalTime>
  <Words>233</Words>
  <Application>Microsoft Office PowerPoint</Application>
  <PresentationFormat>On-screen Show (4:3)</PresentationFormat>
  <Paragraphs>34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Gallery</vt:lpstr>
      <vt:lpstr>1 Cronici</vt:lpstr>
      <vt:lpstr>1 cronici</vt:lpstr>
      <vt:lpstr>PowerPoint Presentation</vt:lpstr>
      <vt:lpstr>PowerPoint Presentation</vt:lpstr>
      <vt:lpstr>PowerPoint Presentation</vt:lpstr>
      <vt:lpstr>1 cronici</vt:lpstr>
      <vt:lpstr>1 cronici  cap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2018-06-15T06:35:42Z</dcterms:created>
  <dcterms:modified xsi:type="dcterms:W3CDTF">2018-11-11T10:27:34Z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