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</p:sldMasterIdLst>
  <p:notesMasterIdLst>
    <p:notesMasterId r:id="rId7"/>
  </p:notesMasterIdLst>
  <p:sldIdLst>
    <p:sldId id="2042" r:id="rId2"/>
    <p:sldId id="2044" r:id="rId3"/>
    <p:sldId id="256" r:id="rId4"/>
    <p:sldId id="2047" r:id="rId5"/>
    <p:sldId id="204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242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346" userDrawn="1">
          <p15:clr>
            <a:srgbClr val="A4A3A4"/>
          </p15:clr>
        </p15:guide>
        <p15:guide id="6" orient="horz" pos="3974" userDrawn="1">
          <p15:clr>
            <a:srgbClr val="A4A3A4"/>
          </p15:clr>
        </p15:guide>
        <p15:guide id="7" pos="5564" userDrawn="1">
          <p15:clr>
            <a:srgbClr val="A4A3A4"/>
          </p15:clr>
        </p15:guide>
        <p15:guide id="8" pos="2139" userDrawn="1">
          <p15:clr>
            <a:srgbClr val="A4A3A4"/>
          </p15:clr>
        </p15:guide>
        <p15:guide id="9" pos="438" userDrawn="1">
          <p15:clr>
            <a:srgbClr val="A4A3A4"/>
          </p15:clr>
        </p15:guide>
        <p15:guide id="11" pos="1277" userDrawn="1">
          <p15:clr>
            <a:srgbClr val="A4A3A4"/>
          </p15:clr>
        </p15:guide>
        <p15:guide id="12" orient="horz" pos="1230" userDrawn="1">
          <p15:clr>
            <a:srgbClr val="A4A3A4"/>
          </p15:clr>
        </p15:guide>
        <p15:guide id="13" pos="6403" userDrawn="1">
          <p15:clr>
            <a:srgbClr val="A4A3A4"/>
          </p15:clr>
        </p15:guide>
        <p15:guide id="14" orient="horz" pos="30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DAB7"/>
    <a:srgbClr val="80A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33"/>
    <p:restoredTop sz="95439"/>
  </p:normalViewPr>
  <p:slideViewPr>
    <p:cSldViewPr snapToGrid="0" snapToObjects="1" showGuides="1">
      <p:cViewPr varScale="1">
        <p:scale>
          <a:sx n="54" d="100"/>
          <a:sy n="54" d="100"/>
        </p:scale>
        <p:origin x="898" y="53"/>
      </p:cViewPr>
      <p:guideLst>
        <p:guide orient="horz" pos="2160"/>
        <p:guide pos="7242"/>
        <p:guide pos="3840"/>
        <p:guide orient="horz" pos="346"/>
        <p:guide orient="horz" pos="3974"/>
        <p:guide pos="5564"/>
        <p:guide pos="2139"/>
        <p:guide pos="438"/>
        <p:guide pos="1277"/>
        <p:guide orient="horz" pos="1230"/>
        <p:guide pos="6403"/>
        <p:guide orient="horz" pos="309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DFB7E-8A14-5F4A-A8BC-FEC574E653A4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814F3-7BF6-CC41-BA5F-F3649E84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6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27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478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766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2572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50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ctr" defTabSz="1219170" rtl="0" eaLnBrk="1" latinLnBrk="1" hangingPunct="1">
        <a:spcBef>
          <a:spcPct val="0"/>
        </a:spcBef>
        <a:buNone/>
        <a:defRPr sz="4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616A293-F4F0-8445-87F3-A800840C107F}"/>
              </a:ext>
            </a:extLst>
          </p:cNvPr>
          <p:cNvSpPr/>
          <p:nvPr/>
        </p:nvSpPr>
        <p:spPr>
          <a:xfrm>
            <a:off x="4559120" y="2550491"/>
            <a:ext cx="7353837" cy="3749413"/>
          </a:xfrm>
          <a:prstGeom prst="rect">
            <a:avLst/>
          </a:prstGeom>
          <a:solidFill>
            <a:srgbClr val="E7DAB7">
              <a:alpha val="84000"/>
            </a:srgbClr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6A3CF4-59B6-904C-BA94-691A7523C68C}"/>
              </a:ext>
            </a:extLst>
          </p:cNvPr>
          <p:cNvSpPr txBox="1"/>
          <p:nvPr/>
        </p:nvSpPr>
        <p:spPr>
          <a:xfrm>
            <a:off x="5022231" y="4038504"/>
            <a:ext cx="6773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Cap 18 - </a:t>
            </a:r>
            <a:r>
              <a:rPr lang="en-US" dirty="0" err="1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Deși</a:t>
            </a:r>
            <a:r>
              <a:rPr lang="en-US" dirty="0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 </a:t>
            </a:r>
            <a:r>
              <a:rPr lang="en-US" dirty="0" err="1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în</a:t>
            </a:r>
            <a:r>
              <a:rPr lang="en-US" dirty="0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 </a:t>
            </a:r>
            <a:r>
              <a:rPr lang="en-US" dirty="0" err="1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luptă</a:t>
            </a:r>
            <a:r>
              <a:rPr lang="en-US" dirty="0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, David </a:t>
            </a:r>
            <a:r>
              <a:rPr lang="en-US" dirty="0" err="1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rămâne</a:t>
            </a:r>
            <a:r>
              <a:rPr lang="en-US" dirty="0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 cu </a:t>
            </a:r>
            <a:r>
              <a:rPr lang="en-US" dirty="0" err="1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gândul</a:t>
            </a:r>
            <a:r>
              <a:rPr lang="en-US" dirty="0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 la Casa </a:t>
            </a:r>
            <a:r>
              <a:rPr lang="en-US" dirty="0" err="1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Domnului</a:t>
            </a:r>
            <a:r>
              <a:rPr lang="en-US" dirty="0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!</a:t>
            </a:r>
          </a:p>
          <a:p>
            <a:r>
              <a:rPr lang="en-US" dirty="0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Prada de </a:t>
            </a:r>
            <a:r>
              <a:rPr lang="en-US" dirty="0" err="1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război</a:t>
            </a:r>
            <a:r>
              <a:rPr lang="en-US" dirty="0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, </a:t>
            </a:r>
            <a:r>
              <a:rPr lang="en-US" dirty="0" err="1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toate</a:t>
            </a:r>
            <a:r>
              <a:rPr lang="en-US" dirty="0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 </a:t>
            </a:r>
            <a:r>
              <a:rPr lang="en-US" dirty="0" err="1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comorile</a:t>
            </a:r>
            <a:r>
              <a:rPr lang="en-US" dirty="0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 </a:t>
            </a:r>
            <a:r>
              <a:rPr lang="en-US" dirty="0" err="1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sunt</a:t>
            </a:r>
            <a:r>
              <a:rPr lang="en-US" dirty="0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 </a:t>
            </a:r>
            <a:r>
              <a:rPr lang="en-US" dirty="0" err="1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pentru</a:t>
            </a:r>
            <a:r>
              <a:rPr lang="en-US" dirty="0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 Casa </a:t>
            </a:r>
            <a:r>
              <a:rPr lang="en-US" dirty="0" err="1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Domnului</a:t>
            </a:r>
            <a:r>
              <a:rPr lang="en-US" dirty="0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!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3768B1-1135-D740-8267-EF4D97A4822B}"/>
              </a:ext>
            </a:extLst>
          </p:cNvPr>
          <p:cNvSpPr txBox="1"/>
          <p:nvPr/>
        </p:nvSpPr>
        <p:spPr>
          <a:xfrm>
            <a:off x="5022011" y="4803648"/>
            <a:ext cx="6773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Cap 19 - </a:t>
            </a:r>
            <a:r>
              <a:rPr lang="en-US" dirty="0" err="1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Amenințarea</a:t>
            </a:r>
            <a:r>
              <a:rPr lang="en-US" dirty="0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 </a:t>
            </a:r>
            <a:r>
              <a:rPr lang="en-US" dirty="0" err="1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este</a:t>
            </a:r>
            <a:r>
              <a:rPr lang="en-US" dirty="0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 </a:t>
            </a:r>
            <a:r>
              <a:rPr lang="en-US" dirty="0" err="1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neașteptat</a:t>
            </a:r>
            <a:r>
              <a:rPr lang="en-US" dirty="0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 de mare, </a:t>
            </a:r>
          </a:p>
          <a:p>
            <a:r>
              <a:rPr lang="en-US" dirty="0" err="1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dar</a:t>
            </a:r>
            <a:r>
              <a:rPr lang="en-US" dirty="0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 </a:t>
            </a:r>
            <a:r>
              <a:rPr lang="en-US" dirty="0" err="1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împreună</a:t>
            </a:r>
            <a:r>
              <a:rPr lang="en-US" dirty="0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 </a:t>
            </a:r>
            <a:r>
              <a:rPr lang="en-US" dirty="0" err="1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biruiesc</a:t>
            </a:r>
            <a:r>
              <a:rPr lang="en-US" dirty="0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! </a:t>
            </a:r>
            <a:endParaRPr lang="en-US" dirty="0">
              <a:solidFill>
                <a:schemeClr val="accent1"/>
              </a:solidFill>
              <a:latin typeface="Playfair Display" pitchFamily="2" charset="77"/>
              <a:ea typeface="Lato Light" panose="020F0502020204030203" pitchFamily="34" charset="0"/>
              <a:cs typeface="Arima Madurai Light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ED9B3CE-4CA9-D744-B2AD-3A66D4DEE5C8}"/>
              </a:ext>
            </a:extLst>
          </p:cNvPr>
          <p:cNvSpPr/>
          <p:nvPr/>
        </p:nvSpPr>
        <p:spPr>
          <a:xfrm>
            <a:off x="5029535" y="5592092"/>
            <a:ext cx="6766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" sz="1600" dirty="0" err="1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Cap</a:t>
            </a:r>
            <a:r>
              <a:rPr lang="pt" sz="1600" dirty="0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 20 - </a:t>
            </a:r>
            <a:r>
              <a:rPr lang="pt" dirty="0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O </a:t>
            </a:r>
            <a:r>
              <a:rPr lang="pt" dirty="0" err="1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coroană</a:t>
            </a:r>
            <a:r>
              <a:rPr lang="pt" dirty="0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 mare </a:t>
            </a:r>
            <a:r>
              <a:rPr lang="pt" dirty="0" err="1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care</a:t>
            </a:r>
            <a:r>
              <a:rPr lang="pt" dirty="0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 </a:t>
            </a:r>
            <a:r>
              <a:rPr lang="pt" dirty="0" err="1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îl</a:t>
            </a:r>
            <a:r>
              <a:rPr lang="pt" dirty="0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 face </a:t>
            </a:r>
            <a:r>
              <a:rPr lang="pt" dirty="0" err="1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atât</a:t>
            </a:r>
            <a:r>
              <a:rPr lang="pt" dirty="0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 de </a:t>
            </a:r>
            <a:r>
              <a:rPr lang="pt" dirty="0" err="1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mic</a:t>
            </a:r>
            <a:r>
              <a:rPr lang="pt" dirty="0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 </a:t>
            </a:r>
            <a:r>
              <a:rPr lang="pt" dirty="0" err="1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pe</a:t>
            </a:r>
            <a:r>
              <a:rPr lang="pt" dirty="0">
                <a:latin typeface="Playfair Display" pitchFamily="2" charset="77"/>
                <a:ea typeface="Lato Light" panose="020F0502020204030203" pitchFamily="34" charset="0"/>
                <a:cs typeface="Arima Madurai Light" pitchFamily="2" charset="77"/>
              </a:rPr>
              <a:t> David! </a:t>
            </a:r>
            <a:endParaRPr lang="en-US" u="sng" dirty="0">
              <a:solidFill>
                <a:schemeClr val="accent1"/>
              </a:solidFill>
              <a:latin typeface="Playfair Display" pitchFamily="2" charset="77"/>
              <a:ea typeface="Lato Light" panose="020F0502020204030203" pitchFamily="34" charset="0"/>
              <a:cs typeface="Arima Madurai Light" pitchFamily="2" charset="77"/>
            </a:endParaRPr>
          </a:p>
        </p:txBody>
      </p:sp>
      <p:sp>
        <p:nvSpPr>
          <p:cNvPr id="22" name="Diamond 21">
            <a:extLst>
              <a:ext uri="{FF2B5EF4-FFF2-40B4-BE49-F238E27FC236}">
                <a16:creationId xmlns:a16="http://schemas.microsoft.com/office/drawing/2014/main" id="{DACC2334-E7CB-F544-86D0-259BB49D6144}"/>
              </a:ext>
            </a:extLst>
          </p:cNvPr>
          <p:cNvSpPr>
            <a:spLocks noChangeAspect="1"/>
          </p:cNvSpPr>
          <p:nvPr/>
        </p:nvSpPr>
        <p:spPr>
          <a:xfrm>
            <a:off x="4822066" y="4145451"/>
            <a:ext cx="220144" cy="21600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Diamond 22">
            <a:extLst>
              <a:ext uri="{FF2B5EF4-FFF2-40B4-BE49-F238E27FC236}">
                <a16:creationId xmlns:a16="http://schemas.microsoft.com/office/drawing/2014/main" id="{03897615-5D15-B84C-BEAE-DADC0C0B3557}"/>
              </a:ext>
            </a:extLst>
          </p:cNvPr>
          <p:cNvSpPr>
            <a:spLocks noChangeAspect="1"/>
          </p:cNvSpPr>
          <p:nvPr/>
        </p:nvSpPr>
        <p:spPr>
          <a:xfrm>
            <a:off x="4812087" y="4891612"/>
            <a:ext cx="220144" cy="216000"/>
          </a:xfrm>
          <a:prstGeom prst="diamond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Diamond 23">
            <a:extLst>
              <a:ext uri="{FF2B5EF4-FFF2-40B4-BE49-F238E27FC236}">
                <a16:creationId xmlns:a16="http://schemas.microsoft.com/office/drawing/2014/main" id="{BDB4660A-1734-374E-A65F-E604ECFB8017}"/>
              </a:ext>
            </a:extLst>
          </p:cNvPr>
          <p:cNvSpPr>
            <a:spLocks noChangeAspect="1"/>
          </p:cNvSpPr>
          <p:nvPr/>
        </p:nvSpPr>
        <p:spPr>
          <a:xfrm>
            <a:off x="4824969" y="5670214"/>
            <a:ext cx="209925" cy="216000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8E59AF-2A0D-E942-A623-DF2EDEF9DD71}"/>
              </a:ext>
            </a:extLst>
          </p:cNvPr>
          <p:cNvSpPr txBox="1"/>
          <p:nvPr/>
        </p:nvSpPr>
        <p:spPr>
          <a:xfrm>
            <a:off x="4737791" y="2791757"/>
            <a:ext cx="7058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3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layfair Display" pitchFamily="2" charset="77"/>
                <a:ea typeface="Nunito Bold" charset="0"/>
                <a:cs typeface="Arima Madurai Black" pitchFamily="2" charset="77"/>
              </a:rPr>
              <a:t>După</a:t>
            </a:r>
            <a:r>
              <a:rPr lang="en-US" sz="2600" b="1" spc="3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layfair Display" pitchFamily="2" charset="77"/>
                <a:ea typeface="Nunito Bold" charset="0"/>
                <a:cs typeface="Arima Madurai Black" pitchFamily="2" charset="77"/>
              </a:rPr>
              <a:t> </a:t>
            </a:r>
            <a:r>
              <a:rPr lang="en-US" sz="2600" b="1" spc="3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layfair Display" pitchFamily="2" charset="77"/>
                <a:ea typeface="Nunito Bold" charset="0"/>
                <a:cs typeface="Arima Madurai Black" pitchFamily="2" charset="77"/>
              </a:rPr>
              <a:t>Everestul</a:t>
            </a:r>
            <a:r>
              <a:rPr lang="en-US" sz="2600" b="1" spc="3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layfair Display" pitchFamily="2" charset="77"/>
                <a:ea typeface="Nunito Bold" charset="0"/>
                <a:cs typeface="Arima Madurai Black" pitchFamily="2" charset="77"/>
              </a:rPr>
              <a:t> din Cap 17 … </a:t>
            </a:r>
          </a:p>
          <a:p>
            <a:r>
              <a:rPr lang="en-US" sz="2600" b="1" spc="3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layfair Display" pitchFamily="2" charset="77"/>
                <a:ea typeface="Nunito Bold" charset="0"/>
                <a:cs typeface="Arima Madurai Black" pitchFamily="2" charset="77"/>
              </a:rPr>
              <a:t>urmează</a:t>
            </a:r>
            <a:r>
              <a:rPr lang="en-US" sz="2600" b="1" spc="3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layfair Display" pitchFamily="2" charset="77"/>
                <a:ea typeface="Nunito Bold" charset="0"/>
                <a:cs typeface="Arima Madurai Black" pitchFamily="2" charset="77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Playfair Display" pitchFamily="2" charset="77"/>
                <a:cs typeface="Mukta Medium" panose="020B0000000000000000" pitchFamily="34" charset="77"/>
              </a:rPr>
              <a:t>Războiul</a:t>
            </a:r>
            <a:r>
              <a:rPr lang="en-US" sz="2800" b="1" dirty="0">
                <a:solidFill>
                  <a:srgbClr val="C00000"/>
                </a:solidFill>
                <a:latin typeface="Playfair Display" pitchFamily="2" charset="77"/>
                <a:cs typeface="Mukta Medium" panose="020B0000000000000000" pitchFamily="34" charset="77"/>
              </a:rPr>
              <a:t> 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574ADE-01BB-6A49-80B0-0D7DBE57FB94}"/>
              </a:ext>
            </a:extLst>
          </p:cNvPr>
          <p:cNvSpPr/>
          <p:nvPr/>
        </p:nvSpPr>
        <p:spPr>
          <a:xfrm flipH="1">
            <a:off x="-3" y="582629"/>
            <a:ext cx="7056107" cy="120807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rgbClr val="80AED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맑은 고딕"/>
              <a:ea typeface="맑은 고딕" panose="020B0503020000020004" pitchFamily="34" charset="-127"/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C5F3BA05-F9E7-A44D-B5F0-168D5FC42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600" y="937228"/>
            <a:ext cx="602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 latinLnBrk="1"/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1 </a:t>
            </a:r>
            <a:r>
              <a:rPr lang="en-US" altLang="ko-KR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Cronici</a:t>
            </a:r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18 - 20</a:t>
            </a:r>
            <a:endParaRPr lang="en-US" altLang="ko-KR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903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-11" y="3975099"/>
            <a:ext cx="7056107" cy="14859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67000">
                <a:schemeClr val="bg1">
                  <a:alpha val="9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맑은 고딕"/>
              <a:ea typeface="맑은 고딕" panose="020B0503020000020004" pitchFamily="34" charset="-127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453417" y="4176747"/>
            <a:ext cx="6480783" cy="9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 latinLnBrk="1">
              <a:spcAft>
                <a:spcPts val="1000"/>
              </a:spcAft>
            </a:pPr>
            <a:r>
              <a:rPr lang="en-US" altLang="ko-KR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Astăzi</a:t>
            </a:r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mai</a:t>
            </a:r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avem</a:t>
            </a:r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război</a:t>
            </a:r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?</a:t>
            </a:r>
          </a:p>
          <a:p>
            <a:pPr defTabSz="1219170" latinLnBrk="1"/>
            <a:r>
              <a:rPr lang="en-US" altLang="ko-KR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Mai </a:t>
            </a:r>
            <a:r>
              <a:rPr lang="en-US" altLang="ko-KR" sz="20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avem</a:t>
            </a:r>
            <a:r>
              <a:rPr lang="en-US" altLang="ko-KR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vrăjmași</a:t>
            </a:r>
            <a:r>
              <a:rPr lang="en-US" altLang="ko-KR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BDAA9C-7017-3A4C-9029-7AE3B8703931}"/>
              </a:ext>
            </a:extLst>
          </p:cNvPr>
          <p:cNvSpPr/>
          <p:nvPr/>
        </p:nvSpPr>
        <p:spPr>
          <a:xfrm>
            <a:off x="6299041" y="696326"/>
            <a:ext cx="5174499" cy="2845597"/>
          </a:xfrm>
          <a:prstGeom prst="rect">
            <a:avLst/>
          </a:prstGeom>
          <a:solidFill>
            <a:schemeClr val="bg2">
              <a:alpha val="93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rIns="180000" bIns="72000" rtlCol="0" anchor="ctr"/>
          <a:lstStyle/>
          <a:p>
            <a:r>
              <a:rPr lang="en-US" altLang="ko-KR" sz="16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Efeseni</a:t>
            </a:r>
            <a:r>
              <a:rPr lang="en-US" altLang="ko-KR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 6</a:t>
            </a:r>
          </a:p>
          <a:p>
            <a:endParaRPr lang="ro-RO" sz="1600" i="1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o-RO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o-RO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Îmbrăcaţi</a:t>
            </a:r>
            <a:r>
              <a:rPr lang="ro-RO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-vă cu toată armătura lui Dumnezeu, ca să </a:t>
            </a:r>
            <a:r>
              <a:rPr lang="ro-RO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puteţi</a:t>
            </a:r>
            <a:r>
              <a:rPr lang="ro-RO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ţine</a:t>
            </a:r>
            <a:r>
              <a:rPr lang="ro-RO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piept împotriva uneltirilor diavolului.</a:t>
            </a:r>
          </a:p>
          <a:p>
            <a:endParaRPr lang="ro-RO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o-RO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Căci noi n-avem de luptat împotriva cărnii </a:t>
            </a:r>
            <a:r>
              <a:rPr lang="ro-RO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sângelui, ci împotriva căpeteniilor, împotriva domniilor, împotriva stăpânitorilor întunericului acestui veac, împotriva duhurilor </a:t>
            </a:r>
            <a:r>
              <a:rPr lang="ro-RO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răutăţii</a:t>
            </a:r>
            <a:r>
              <a:rPr lang="ro-RO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sunt în locurile </a:t>
            </a:r>
            <a:r>
              <a:rPr lang="ro-RO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cereşti</a:t>
            </a:r>
            <a:r>
              <a:rPr lang="ro-RO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0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0" y="1461049"/>
            <a:ext cx="5892960" cy="134178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67000">
                <a:schemeClr val="bg1">
                  <a:alpha val="9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맑은 고딕"/>
              <a:ea typeface="맑은 고딕" panose="020B0503020000020004" pitchFamily="34" charset="-127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64577" y="1758220"/>
            <a:ext cx="4828123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 latinLnBrk="1">
              <a:spcAft>
                <a:spcPts val="600"/>
              </a:spcAft>
            </a:pPr>
            <a:r>
              <a:rPr lang="en-US" altLang="ko-KR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Niciodată</a:t>
            </a:r>
            <a:r>
              <a:rPr lang="en-US" altLang="ko-KR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în</a:t>
            </a:r>
            <a:r>
              <a:rPr lang="en-US" altLang="ko-KR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afara</a:t>
            </a:r>
            <a:r>
              <a:rPr lang="en-US" altLang="ko-KR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luptei</a:t>
            </a:r>
            <a:r>
              <a:rPr lang="en-US" altLang="ko-KR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!</a:t>
            </a:r>
          </a:p>
          <a:p>
            <a:pPr defTabSz="1219170" latinLnBrk="1"/>
            <a:r>
              <a:rPr lang="en-US" altLang="ko-KR" sz="20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Și</a:t>
            </a:r>
            <a:r>
              <a:rPr lang="en-US" altLang="ko-KR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totuși</a:t>
            </a:r>
            <a:r>
              <a:rPr lang="en-US" altLang="ko-KR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CE681B-1195-574B-9699-F0E36016FD7E}"/>
              </a:ext>
            </a:extLst>
          </p:cNvPr>
          <p:cNvSpPr/>
          <p:nvPr/>
        </p:nvSpPr>
        <p:spPr>
          <a:xfrm>
            <a:off x="2867379" y="4809745"/>
            <a:ext cx="6662986" cy="1248155"/>
          </a:xfrm>
          <a:prstGeom prst="rect">
            <a:avLst/>
          </a:prstGeom>
          <a:solidFill>
            <a:schemeClr val="bg2">
              <a:alpha val="93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F76EB1-4AC9-1F4B-83ED-2184EA38FEF7}"/>
              </a:ext>
            </a:extLst>
          </p:cNvPr>
          <p:cNvSpPr txBox="1"/>
          <p:nvPr/>
        </p:nvSpPr>
        <p:spPr>
          <a:xfrm>
            <a:off x="2867379" y="4941680"/>
            <a:ext cx="66629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300" dirty="0" err="1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layfair Display" pitchFamily="2" charset="77"/>
                <a:ea typeface="Nunito Bold" charset="0"/>
                <a:cs typeface="Arima Madurai Black" pitchFamily="2" charset="77"/>
              </a:rPr>
              <a:t>Unele</a:t>
            </a:r>
            <a:r>
              <a:rPr lang="en-US" sz="2800" b="1" spc="300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layfair Display" pitchFamily="2" charset="77"/>
                <a:ea typeface="Nunito Bold" charset="0"/>
                <a:cs typeface="Arima Madurai Black" pitchFamily="2" charset="77"/>
              </a:rPr>
              <a:t> </a:t>
            </a:r>
            <a:r>
              <a:rPr lang="en-US" sz="2800" b="1" spc="300" dirty="0" err="1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layfair Display" pitchFamily="2" charset="77"/>
                <a:ea typeface="Nunito Bold" charset="0"/>
                <a:cs typeface="Arima Madurai Black" pitchFamily="2" charset="77"/>
              </a:rPr>
              <a:t>bătălii</a:t>
            </a:r>
            <a:r>
              <a:rPr lang="en-US" sz="2800" b="1" spc="300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layfair Display" pitchFamily="2" charset="77"/>
                <a:ea typeface="Nunito Bold" charset="0"/>
                <a:cs typeface="Arima Madurai Black" pitchFamily="2" charset="77"/>
              </a:rPr>
              <a:t> pot fi </a:t>
            </a:r>
            <a:r>
              <a:rPr lang="en-US" sz="2800" b="1" spc="300" dirty="0" err="1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layfair Display" pitchFamily="2" charset="77"/>
                <a:ea typeface="Nunito Bold" charset="0"/>
                <a:cs typeface="Arima Madurai Black" pitchFamily="2" charset="77"/>
              </a:rPr>
              <a:t>câștigate</a:t>
            </a:r>
            <a:endParaRPr lang="en-US" sz="2800" b="1" spc="300" dirty="0">
              <a:solidFill>
                <a:schemeClr val="accent2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layfair Display" pitchFamily="2" charset="77"/>
              <a:ea typeface="Nunito Bold" charset="0"/>
              <a:cs typeface="Arima Madurai Black" pitchFamily="2" charset="77"/>
            </a:endParaRPr>
          </a:p>
          <a:p>
            <a:pPr algn="ctr"/>
            <a:r>
              <a:rPr lang="en-US" sz="2800" b="1" spc="300" dirty="0" err="1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layfair Display" pitchFamily="2" charset="77"/>
                <a:ea typeface="Nunito Bold" charset="0"/>
                <a:cs typeface="Arima Madurai Black" pitchFamily="2" charset="77"/>
              </a:rPr>
              <a:t>doar</a:t>
            </a:r>
            <a:r>
              <a:rPr lang="en-US" sz="2800" b="1" spc="300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layfair Display" pitchFamily="2" charset="77"/>
                <a:ea typeface="Nunito Bold" charset="0"/>
                <a:cs typeface="Arima Madurai Black" pitchFamily="2" charset="77"/>
              </a:rPr>
              <a:t> </a:t>
            </a:r>
            <a:r>
              <a:rPr lang="en-US" sz="2800" b="1" spc="300" dirty="0" err="1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layfair Display" pitchFamily="2" charset="77"/>
                <a:ea typeface="Nunito Bold" charset="0"/>
                <a:cs typeface="Arima Madurai Black" pitchFamily="2" charset="77"/>
              </a:rPr>
              <a:t>împreună</a:t>
            </a:r>
            <a:r>
              <a:rPr lang="en-US" sz="2800" b="1" spc="300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layfair Display" pitchFamily="2" charset="77"/>
                <a:ea typeface="Nunito Bold" charset="0"/>
                <a:cs typeface="Arima Madurai Black" pitchFamily="2" charset="77"/>
              </a:rPr>
              <a:t>!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Playfair Display" pitchFamily="2" charset="77"/>
              <a:cs typeface="Mukta Medium" panose="020B0000000000000000" pitchFamily="34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BAC173-6637-0C42-8169-BD4CEC67B19A}"/>
              </a:ext>
            </a:extLst>
          </p:cNvPr>
          <p:cNvSpPr/>
          <p:nvPr/>
        </p:nvSpPr>
        <p:spPr>
          <a:xfrm>
            <a:off x="6337679" y="759826"/>
            <a:ext cx="5124520" cy="3481973"/>
          </a:xfrm>
          <a:prstGeom prst="rect">
            <a:avLst/>
          </a:prstGeom>
          <a:solidFill>
            <a:schemeClr val="bg2">
              <a:alpha val="93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72000" rtlCol="0" anchor="t" anchorCtr="0"/>
          <a:lstStyle/>
          <a:p>
            <a:pPr marL="285750" indent="-285750">
              <a:buFont typeface="Wingdings" pitchFamily="2" charset="2"/>
              <a:buChar char="q"/>
            </a:pPr>
            <a:r>
              <a:rPr lang="ro-RO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cel puțin o persoană din Biserică, mai apropiată? Care să mă cunoască, cu care să pot povesti chiar și lucruri mai sensibile?</a:t>
            </a:r>
          </a:p>
          <a:p>
            <a:endParaRPr lang="ro-RO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o-RO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Cât de deschis sunt la grupul de casa?</a:t>
            </a:r>
          </a:p>
          <a:p>
            <a:endParaRPr lang="ro-RO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o-RO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 cât mă expun mai mult în Biserica lui Hristos, cu atât voi fi mai protejat!</a:t>
            </a:r>
          </a:p>
          <a:p>
            <a:endParaRPr lang="ro-RO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A588E7-386F-804A-87C8-381749753404}"/>
              </a:ext>
            </a:extLst>
          </p:cNvPr>
          <p:cNvSpPr txBox="1"/>
          <p:nvPr/>
        </p:nvSpPr>
        <p:spPr>
          <a:xfrm>
            <a:off x="6337679" y="3277313"/>
            <a:ext cx="5124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" sz="2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layfair Display" pitchFamily="2" charset="77"/>
                <a:ea typeface="Nunito Bold" charset="0"/>
                <a:cs typeface="Arima Madurai Black" pitchFamily="2" charset="77"/>
              </a:rPr>
              <a:t>Sunt momente în care trebuie să </a:t>
            </a:r>
          </a:p>
          <a:p>
            <a:pPr algn="ctr"/>
            <a:r>
              <a:rPr lang="it" sz="2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layfair Display" pitchFamily="2" charset="77"/>
                <a:ea typeface="Nunito Bold" charset="0"/>
                <a:cs typeface="Arima Madurai Black" pitchFamily="2" charset="77"/>
              </a:rPr>
              <a:t>ne unim în luptă cu între</a:t>
            </a:r>
            <a:r>
              <a:rPr lang="ro-RO" sz="2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layfair Display" pitchFamily="2" charset="77"/>
                <a:ea typeface="Nunito Bold" charset="0"/>
                <a:cs typeface="Arima Madurai Black" pitchFamily="2" charset="77"/>
              </a:rPr>
              <a:t>a</a:t>
            </a:r>
            <a:r>
              <a:rPr lang="it" sz="2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layfair Display" pitchFamily="2" charset="77"/>
                <a:ea typeface="Nunito Bold" charset="0"/>
                <a:cs typeface="Arima Madurai Black" pitchFamily="2" charset="77"/>
              </a:rPr>
              <a:t>ga Biserică!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Playfair Display" pitchFamily="2" charset="77"/>
              <a:cs typeface="Mukta Medium" panose="020B0000000000000000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4789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  <p:bldP spid="9" grpId="0" animBg="1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0" y="1397549"/>
            <a:ext cx="5892960" cy="134178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67000">
                <a:schemeClr val="bg1">
                  <a:alpha val="9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맑은 고딕"/>
              <a:ea typeface="맑은 고딕" panose="020B0503020000020004" pitchFamily="34" charset="-127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64577" y="1694720"/>
            <a:ext cx="4828123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 latinLnBrk="1">
              <a:spcAft>
                <a:spcPts val="600"/>
              </a:spcAft>
            </a:pPr>
            <a:r>
              <a:rPr lang="en-US" altLang="ko-KR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Niciodată</a:t>
            </a:r>
            <a:r>
              <a:rPr lang="en-US" altLang="ko-KR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în</a:t>
            </a:r>
            <a:r>
              <a:rPr lang="en-US" altLang="ko-KR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afara</a:t>
            </a:r>
            <a:r>
              <a:rPr lang="en-US" altLang="ko-KR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luptei</a:t>
            </a:r>
            <a:r>
              <a:rPr lang="en-US" altLang="ko-KR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!</a:t>
            </a:r>
          </a:p>
          <a:p>
            <a:pPr defTabSz="1219170" latinLnBrk="1"/>
            <a:r>
              <a:rPr lang="en-US" altLang="ko-KR" sz="20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Împreună</a:t>
            </a:r>
            <a:endParaRPr lang="en-US" altLang="ko-KR" sz="2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CE681B-1195-574B-9699-F0E36016FD7E}"/>
              </a:ext>
            </a:extLst>
          </p:cNvPr>
          <p:cNvSpPr/>
          <p:nvPr/>
        </p:nvSpPr>
        <p:spPr>
          <a:xfrm>
            <a:off x="2282461" y="4474341"/>
            <a:ext cx="7956242" cy="1812159"/>
          </a:xfrm>
          <a:prstGeom prst="rect">
            <a:avLst/>
          </a:prstGeom>
          <a:solidFill>
            <a:schemeClr val="bg2">
              <a:alpha val="93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F76EB1-4AC9-1F4B-83ED-2184EA38FEF7}"/>
              </a:ext>
            </a:extLst>
          </p:cNvPr>
          <p:cNvSpPr txBox="1"/>
          <p:nvPr/>
        </p:nvSpPr>
        <p:spPr>
          <a:xfrm>
            <a:off x="2282461" y="4606276"/>
            <a:ext cx="795624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" sz="2800" b="1" spc="300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layfair Display" pitchFamily="2" charset="77"/>
                <a:ea typeface="Nunito Bold" charset="0"/>
                <a:cs typeface="Arima Madurai Black" pitchFamily="2" charset="77"/>
              </a:rPr>
              <a:t>Nu ține comorile câștigate în luptă </a:t>
            </a:r>
          </a:p>
          <a:p>
            <a:pPr algn="ctr"/>
            <a:r>
              <a:rPr lang="it" sz="2800" b="1" spc="300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layfair Display" pitchFamily="2" charset="77"/>
                <a:ea typeface="Nunito Bold" charset="0"/>
                <a:cs typeface="Arima Madurai Black" pitchFamily="2" charset="77"/>
              </a:rPr>
              <a:t>doar pentru tine! </a:t>
            </a:r>
          </a:p>
          <a:p>
            <a:pPr algn="ctr">
              <a:spcBef>
                <a:spcPts val="1200"/>
              </a:spcBef>
            </a:pPr>
            <a:r>
              <a:rPr lang="it" sz="2800" b="1" spc="300" dirty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layfair Display" pitchFamily="2" charset="77"/>
                <a:ea typeface="Nunito Bold" charset="0"/>
                <a:cs typeface="Arima Madurai Black" pitchFamily="2" charset="77"/>
              </a:rPr>
              <a:t>Investește-le în Casa Domnului!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Playfair Display" pitchFamily="2" charset="77"/>
              <a:cs typeface="Mukta Medium" panose="020B0000000000000000" pitchFamily="34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BAC173-6637-0C42-8169-BD4CEC67B19A}"/>
              </a:ext>
            </a:extLst>
          </p:cNvPr>
          <p:cNvSpPr/>
          <p:nvPr/>
        </p:nvSpPr>
        <p:spPr>
          <a:xfrm>
            <a:off x="6336406" y="505468"/>
            <a:ext cx="5318975" cy="3469273"/>
          </a:xfrm>
          <a:prstGeom prst="rect">
            <a:avLst/>
          </a:prstGeom>
          <a:solidFill>
            <a:schemeClr val="bg2">
              <a:alpha val="93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72000" rtlCol="0" anchor="t" anchorCtr="0"/>
          <a:lstStyle/>
          <a:p>
            <a:pPr marL="285750" indent="-285750">
              <a:buFont typeface="Wingdings" pitchFamily="2" charset="2"/>
              <a:buChar char="q"/>
            </a:pPr>
            <a:r>
              <a:rPr lang="ro-RO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Părtășia în grupul de casa - ce povestesc? Unde este Dumnezeu din experiențele mele?</a:t>
            </a:r>
          </a:p>
          <a:p>
            <a:endParaRPr lang="ro-RO" sz="1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o-RO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Dacă l-am văzut pe Isus viu în viața mea, spun mai departe?</a:t>
            </a:r>
          </a:p>
          <a:p>
            <a:endParaRPr lang="ro-RO" sz="1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o-RO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Biruința față de un “Goliat” din viața mea, ar putea să dea curaj fraților mei sa lupte și ei cu astfel de uriași!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A588E7-386F-804A-87C8-381749753404}"/>
              </a:ext>
            </a:extLst>
          </p:cNvPr>
          <p:cNvSpPr txBox="1"/>
          <p:nvPr/>
        </p:nvSpPr>
        <p:spPr>
          <a:xfrm>
            <a:off x="6336406" y="3013500"/>
            <a:ext cx="5318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layfair Display" pitchFamily="2" charset="77"/>
                <a:ea typeface="Nunito Bold" charset="0"/>
                <a:cs typeface="Arima Madurai Black" pitchFamily="2" charset="77"/>
              </a:rPr>
              <a:t>Cum gestionez comorile câștigate, așa încât să nu devină o „coroană” pentru mine?!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Playfair Display" pitchFamily="2" charset="77"/>
              <a:cs typeface="Mukta Medium" panose="020B0000000000000000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4645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0" y="1461048"/>
            <a:ext cx="5892960" cy="199335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67000">
                <a:schemeClr val="bg1">
                  <a:alpha val="9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맑은 고딕"/>
              <a:ea typeface="맑은 고딕" panose="020B0503020000020004" pitchFamily="34" charset="-127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64577" y="1656620"/>
            <a:ext cx="4955123" cy="1518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 latinLnBrk="1">
              <a:spcAft>
                <a:spcPts val="600"/>
              </a:spcAft>
            </a:pPr>
            <a:r>
              <a:rPr lang="en-US" altLang="ko-KR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Koinonia</a:t>
            </a:r>
            <a:r>
              <a:rPr lang="ro-RO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(</a:t>
            </a:r>
            <a:r>
              <a:rPr lang="el-GR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κοινωνία</a:t>
            </a:r>
            <a:r>
              <a:rPr lang="ro-RO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)</a:t>
            </a:r>
            <a:endParaRPr lang="en-US" altLang="ko-KR" sz="20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defTabSz="1219170" latinLnBrk="1">
              <a:spcAft>
                <a:spcPts val="1800"/>
              </a:spcAft>
            </a:pPr>
            <a:r>
              <a:rPr lang="en-US" altLang="ko-KR" sz="20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Părtășie</a:t>
            </a:r>
            <a:endParaRPr lang="en-US" altLang="ko-KR" sz="2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marL="285750" indent="-285750" defTabSz="1219170" latinLnBrk="1">
              <a:lnSpc>
                <a:spcPts val="1600"/>
              </a:lnSpc>
              <a:buFont typeface="Wingdings" pitchFamily="2" charset="2"/>
              <a:buChar char="v"/>
            </a:pPr>
            <a:r>
              <a:rPr lang="it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Comuniune, a fi părtaș, relaționare </a:t>
            </a:r>
          </a:p>
          <a:p>
            <a:pPr defTabSz="1219170" latinLnBrk="1">
              <a:lnSpc>
                <a:spcPts val="1600"/>
              </a:lnSpc>
            </a:pPr>
            <a:r>
              <a:rPr lang="it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 împărtășire, reciprocitate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CE681B-1195-574B-9699-F0E36016FD7E}"/>
              </a:ext>
            </a:extLst>
          </p:cNvPr>
          <p:cNvSpPr/>
          <p:nvPr/>
        </p:nvSpPr>
        <p:spPr>
          <a:xfrm>
            <a:off x="2349500" y="4102649"/>
            <a:ext cx="7975599" cy="1993351"/>
          </a:xfrm>
          <a:prstGeom prst="rect">
            <a:avLst/>
          </a:prstGeom>
          <a:solidFill>
            <a:schemeClr val="bg2">
              <a:alpha val="93000"/>
            </a:schemeClr>
          </a:solidFill>
          <a:ln>
            <a:noFill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F76EB1-4AC9-1F4B-83ED-2184EA38FEF7}"/>
              </a:ext>
            </a:extLst>
          </p:cNvPr>
          <p:cNvSpPr txBox="1"/>
          <p:nvPr/>
        </p:nvSpPr>
        <p:spPr>
          <a:xfrm>
            <a:off x="2349501" y="4321648"/>
            <a:ext cx="79756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o-RO" sz="2800" b="1" spc="3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layfair Display" pitchFamily="2" charset="77"/>
                <a:ea typeface="Nunito Bold" charset="0"/>
                <a:cs typeface="Arima Madurai Black" pitchFamily="2" charset="77"/>
              </a:rPr>
              <a:t>Niciodată în afara luptei ! </a:t>
            </a:r>
          </a:p>
          <a:p>
            <a:pPr marL="342900" indent="-342900" algn="ctr">
              <a:spcBef>
                <a:spcPts val="1200"/>
              </a:spcBef>
              <a:buFont typeface="Wingdings" pitchFamily="2" charset="2"/>
              <a:buChar char="ü"/>
            </a:pPr>
            <a:r>
              <a:rPr lang="en-US" altLang="ko-KR" sz="20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Unele</a:t>
            </a:r>
            <a:r>
              <a:rPr lang="en-US" altLang="ko-KR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bătălii</a:t>
            </a:r>
            <a:r>
              <a:rPr lang="en-US" altLang="ko-KR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pot fi </a:t>
            </a:r>
            <a:r>
              <a:rPr lang="en-US" altLang="ko-KR" sz="20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câștigate</a:t>
            </a:r>
            <a:r>
              <a:rPr lang="en-US" altLang="ko-KR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 </a:t>
            </a:r>
            <a:r>
              <a:rPr lang="en-US" altLang="ko-KR" sz="20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doar</a:t>
            </a:r>
            <a:r>
              <a:rPr lang="en-US" altLang="ko-KR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împreună</a:t>
            </a:r>
            <a:r>
              <a:rPr lang="en-US" altLang="ko-KR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!</a:t>
            </a:r>
          </a:p>
          <a:p>
            <a:pPr marL="342900" indent="-342900" algn="ctr">
              <a:spcBef>
                <a:spcPts val="1200"/>
              </a:spcBef>
              <a:buFont typeface="Wingdings" pitchFamily="2" charset="2"/>
              <a:buChar char="ü"/>
            </a:pPr>
            <a:r>
              <a:rPr lang="ro-RO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Investește comorile câștigate în luptă, în Casa Domnului!</a:t>
            </a:r>
          </a:p>
        </p:txBody>
      </p:sp>
    </p:spTree>
    <p:extLst>
      <p:ext uri="{BB962C8B-B14F-4D97-AF65-F5344CB8AC3E}">
        <p14:creationId xmlns:p14="http://schemas.microsoft.com/office/powerpoint/2010/main" val="225957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3908</TotalTime>
  <Words>300</Words>
  <Application>Microsoft Office PowerPoint</Application>
  <PresentationFormat>Widescreen</PresentationFormat>
  <Paragraphs>44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맑은 고딕</vt:lpstr>
      <vt:lpstr>Arial</vt:lpstr>
      <vt:lpstr>Calibri</vt:lpstr>
      <vt:lpstr>Playfair Display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Jetfabrik Design</dc:creator>
  <cp:lastModifiedBy>Costel G</cp:lastModifiedBy>
  <cp:revision>319</cp:revision>
  <dcterms:created xsi:type="dcterms:W3CDTF">2018-12-21T22:04:22Z</dcterms:created>
  <dcterms:modified xsi:type="dcterms:W3CDTF">2019-03-24T10:20:22Z</dcterms:modified>
</cp:coreProperties>
</file>