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</p:sldIdLst>
  <p:sldSz cx="12192000" cy="6858000"/>
  <p:notesSz cx="6858000" cy="9144000"/>
  <p:defaultTextStyle>
    <a:defPPr>
      <a:defRPr lang="ro-R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4694"/>
  </p:normalViewPr>
  <p:slideViewPr>
    <p:cSldViewPr snapToGrid="0" snapToObjects="1">
      <p:cViewPr varScale="1">
        <p:scale>
          <a:sx n="54" d="100"/>
          <a:sy n="54" d="100"/>
        </p:scale>
        <p:origin x="65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36C6E9-A22F-004B-915A-78A44E8619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77AEC09-B6C1-8C43-BA3A-135B6A4E66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A733F6-B2D8-5B48-B470-494E61F82D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C24A85-FD81-4B40-82E5-D3CC2F8B4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D427E7-B115-0B47-A412-C6178B1ED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070053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E8D88-AB8C-EF49-A22D-FFC1F26B0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88D800-10D6-DA43-AF06-0FF7E62E43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11877E-0EC3-7F42-B632-82D7B5BBCF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C203A9-FB16-CE48-8476-8B79E82A1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FB05AC-C0B4-7043-A248-E37998827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428729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3A3E156-ABCB-E04B-8650-F6AB4BB8E1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BB2D68-253D-A849-89DD-257978A699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8C270-76F2-0945-9338-116242F265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50328C-4C6B-3846-AD91-895F482CE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285F32-3EE7-5141-B48E-0D1CF7814D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9661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E94EEF-0082-B349-9400-B72FDF2B1A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41E9AB-05E9-2448-8392-F70EC3550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B324F-C863-274E-9B30-ECA265ADE8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CA00E1-926C-294E-A388-05E4B83794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87ECC9-4916-5848-AD23-F83796FDC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47510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34085E-A0AF-C941-BD8D-4CFB1BBD2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E955BD-66F8-A34B-8A71-41C21F626D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22E39-AB1A-F14C-AEBF-F801B19C2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C16381-CE5A-2543-A589-191911AA9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4E3547-6CF5-4E44-9902-58165A1BF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327487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272FF-9295-5942-BB65-25F155B1E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F10F3-92A8-784F-A383-C4756F3DE7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73078B-2B3C-2743-8AAE-D4F843A1F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A1E96A-D81F-7C44-BFE4-591767362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33FCD-C4D5-1D4D-BCAC-9AAF92E7C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2BC98E-7FCF-8C4B-989F-7FFA27E9DF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559493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7066D-E3AE-744E-A29E-95FCEE5C6A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20F577-90D1-CB46-958C-B2FADF0378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72B7FF-8CD4-CF41-86AB-4AA5A177BAB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50B6D37-46C6-0641-8873-DE95CB1AFE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F4CE97E-60C5-1B4A-A499-9D18798475A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4F398B-700F-C34B-9C8C-9980AFB50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DF3FC2-798E-6149-94AA-408690F14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C6C254-229D-8B48-9DC9-DBC90F5E7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6565270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EBFFFE-F174-B240-B544-1D7D7B6CFA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1F7364-D42F-B046-BFF3-01F20007B3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B59C87-1C09-6B49-ABEB-062186D51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2B5AA6-9F42-A14E-89FE-3C0F28571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982376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DC0C726-C8AE-454E-862C-1802057E56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3295E54-578C-8040-8506-D27EC61E4E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EC8F01-4452-CE4E-BD43-26312A850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2863310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600689-8F95-3341-BD7F-45098CFB74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6CBC96-C493-E34D-8191-0C431B4171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35A14B-3938-4349-9924-6E9B27012B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FBD82B-05CB-6A49-B24E-5F588B819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E220DC-93C7-FD4A-A57A-559EF7632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8F857E-7721-DE4A-91B9-A6D76FA90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3884844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D9A5BB-AE70-8E46-A4DD-690B51C1D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2233D4A-0247-5942-846C-C4BAFF3381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o-R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A5B36E-E8BF-EB4C-885A-8A0629BB3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64C008-3FE4-124B-875E-2119EA849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B6AB603-6609-FF4A-A956-B4DB0A54AD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o-R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A367E3-0D54-D644-A43B-5994F746F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4287177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33EB2B7-16A5-5A4A-86B8-C77DCF4FC7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ro-R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E4AACE-C009-A745-9A4A-44A06E6AC9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o-R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BFADEB-CE1A-DF4B-B04F-993D8BA3627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9A19DA-ABBA-464F-BD45-25A5ED003F85}" type="datetimeFigureOut">
              <a:rPr lang="ro-RO" smtClean="0"/>
              <a:t>26.05.2019</a:t>
            </a:fld>
            <a:endParaRPr lang="ro-R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2F7FA-653E-AB41-A347-E7877E8C52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o-R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E5D687-0D74-B747-865D-9D28C0EAD9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C24C7F-45BE-FD44-9418-8296D22D5932}" type="slidenum">
              <a:rPr lang="ro-RO" smtClean="0"/>
              <a:t>‹#›</a:t>
            </a:fld>
            <a:endParaRPr lang="ro-RO"/>
          </a:p>
        </p:txBody>
      </p:sp>
    </p:spTree>
    <p:extLst>
      <p:ext uri="{BB962C8B-B14F-4D97-AF65-F5344CB8AC3E}">
        <p14:creationId xmlns:p14="http://schemas.microsoft.com/office/powerpoint/2010/main" val="1414322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o-R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E5633B-2399-C34E-B883-8928DC53D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44249" y="778475"/>
            <a:ext cx="4160108" cy="2298357"/>
          </a:xfrm>
          <a:blipFill>
            <a:blip r:embed="rId3">
              <a:alphaModFix amt="35000"/>
            </a:blip>
            <a:stretch>
              <a:fillRect/>
            </a:stretch>
          </a:blipFill>
          <a:effectLst>
            <a:reflection endPos="0" dir="5400000" sy="-100000" algn="bl" rotWithShape="0"/>
          </a:effectLst>
        </p:spPr>
        <p:txBody>
          <a:bodyPr lIns="108000" tIns="108000" rIns="180000" bIns="180000">
            <a:normAutofit/>
          </a:bodyPr>
          <a:lstStyle/>
          <a:p>
            <a:pPr algn="r">
              <a:spcBef>
                <a:spcPts val="0"/>
              </a:spcBef>
            </a:pPr>
            <a:r>
              <a:rPr lang="ro-RO" sz="2400" dirty="0">
                <a:solidFill>
                  <a:schemeClr val="bg1"/>
                </a:solidFill>
                <a:latin typeface="Impact" panose="020B0806030902050204" pitchFamily="34" charset="0"/>
              </a:rPr>
              <a:t>Epistola sobornicească a lui </a:t>
            </a:r>
            <a:br>
              <a:rPr lang="ro-RO" sz="30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o-RO" sz="3200" dirty="0">
                <a:solidFill>
                  <a:schemeClr val="bg1"/>
                </a:solidFill>
                <a:latin typeface="Impact" panose="020B0806030902050204" pitchFamily="34" charset="0"/>
              </a:rPr>
              <a:t>IACOV</a:t>
            </a:r>
            <a:br>
              <a:rPr lang="ro-RO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br>
              <a:rPr lang="en-US" sz="1000" dirty="0">
                <a:solidFill>
                  <a:schemeClr val="bg1"/>
                </a:solidFill>
              </a:rPr>
            </a:br>
            <a:r>
              <a:rPr lang="ro-RO" sz="18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“după roadele lor îi veți cunoaște”</a:t>
            </a:r>
            <a:endParaRPr lang="en-US" sz="1800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E02E6-D65C-B744-957D-6D693CC36ED8}"/>
              </a:ext>
            </a:extLst>
          </p:cNvPr>
          <p:cNvSpPr txBox="1"/>
          <p:nvPr/>
        </p:nvSpPr>
        <p:spPr>
          <a:xfrm>
            <a:off x="9601201" y="3731747"/>
            <a:ext cx="279262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Autor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Dată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Destinatari | Context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Scop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Împărțire | Teme</a:t>
            </a:r>
          </a:p>
        </p:txBody>
      </p:sp>
    </p:spTree>
    <p:extLst>
      <p:ext uri="{BB962C8B-B14F-4D97-AF65-F5344CB8AC3E}">
        <p14:creationId xmlns:p14="http://schemas.microsoft.com/office/powerpoint/2010/main" val="1714442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E5633B-2399-C34E-B883-8928DC53D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8324" y="778475"/>
            <a:ext cx="4296033" cy="2298357"/>
          </a:xfrm>
          <a:blipFill dpi="0" rotWithShape="1">
            <a:blip r:embed="rId3">
              <a:alphaModFix amt="80000"/>
            </a:blip>
            <a:srcRect/>
            <a:stretch>
              <a:fillRect/>
            </a:stretch>
          </a:blipFill>
          <a:effectLst>
            <a:reflection endPos="0" dir="5400000" sy="-100000" algn="bl" rotWithShape="0"/>
          </a:effectLst>
        </p:spPr>
        <p:txBody>
          <a:bodyPr lIns="108000" tIns="108000" rIns="180000" bIns="180000">
            <a:normAutofit/>
          </a:bodyPr>
          <a:lstStyle/>
          <a:p>
            <a:pPr algn="r">
              <a:spcBef>
                <a:spcPts val="0"/>
              </a:spcBef>
            </a:pPr>
            <a:r>
              <a:rPr lang="ro-RO" sz="3200" dirty="0">
                <a:solidFill>
                  <a:schemeClr val="bg1"/>
                </a:solidFill>
                <a:latin typeface="Impact" panose="020B0806030902050204" pitchFamily="34" charset="0"/>
              </a:rPr>
              <a:t>AUTORUL</a:t>
            </a:r>
            <a:br>
              <a:rPr lang="ro-RO" sz="32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o-RO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“Iacov, rob al lui Dumnezeu </a:t>
            </a:r>
            <a:r>
              <a:rPr lang="ro-RO" sz="1600" i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şi</a:t>
            </a:r>
            <a:r>
              <a:rPr lang="ro-RO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al </a:t>
            </a:r>
            <a:br>
              <a:rPr lang="ro-RO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o-RO" sz="1600" i="1" dirty="0">
                <a:solidFill>
                  <a:schemeClr val="accent4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Domnului Isus Hristos”</a:t>
            </a:r>
            <a:endParaRPr lang="en-US" sz="1600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E02E6-D65C-B744-957D-6D693CC36ED8}"/>
              </a:ext>
            </a:extLst>
          </p:cNvPr>
          <p:cNvSpPr txBox="1"/>
          <p:nvPr/>
        </p:nvSpPr>
        <p:spPr>
          <a:xfrm>
            <a:off x="8414951" y="3571100"/>
            <a:ext cx="348460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sz="2000" b="1" dirty="0">
                <a:solidFill>
                  <a:schemeClr val="bg1"/>
                </a:solidFill>
              </a:rPr>
              <a:t>Iacov, fratele Domnului Isus</a:t>
            </a:r>
          </a:p>
          <a:p>
            <a:pPr algn="ctr">
              <a:spcAft>
                <a:spcPts val="1200"/>
              </a:spcAft>
            </a:pPr>
            <a:r>
              <a:rPr lang="ro-RO" sz="2000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...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Iacov, fratele apostolului Ioan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Iacov, fiul lui </a:t>
            </a:r>
            <a:r>
              <a:rPr lang="ro-RO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Alfeu</a:t>
            </a:r>
            <a:endParaRPr lang="ro-RO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Iacov, tatăl lui </a:t>
            </a:r>
            <a:r>
              <a:rPr lang="ro-RO" dirty="0" err="1">
                <a:solidFill>
                  <a:schemeClr val="accent4">
                    <a:lumMod val="40000"/>
                    <a:lumOff val="60000"/>
                  </a:schemeClr>
                </a:solidFill>
              </a:rPr>
              <a:t>Tadeu</a:t>
            </a:r>
            <a:endParaRPr lang="ro-RO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626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E5633B-2399-C34E-B883-8928DC53D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08324" y="778475"/>
            <a:ext cx="4296033" cy="2298357"/>
          </a:xfrm>
          <a:blipFill dpi="0" rotWithShape="1">
            <a:blip r:embed="rId3">
              <a:alphaModFix amt="50000"/>
            </a:blip>
            <a:srcRect/>
            <a:stretch>
              <a:fillRect/>
            </a:stretch>
          </a:blipFill>
          <a:effectLst>
            <a:reflection endPos="0" dir="5400000" sy="-100000" algn="bl" rotWithShape="0"/>
          </a:effectLst>
        </p:spPr>
        <p:txBody>
          <a:bodyPr lIns="108000" tIns="108000" rIns="180000" bIns="180000">
            <a:normAutofit/>
          </a:bodyPr>
          <a:lstStyle/>
          <a:p>
            <a:pPr algn="r">
              <a:spcBef>
                <a:spcPts val="0"/>
              </a:spcBef>
            </a:pPr>
            <a:r>
              <a:rPr lang="ro-RO" sz="3200" dirty="0">
                <a:solidFill>
                  <a:schemeClr val="bg1"/>
                </a:solidFill>
                <a:latin typeface="Impact" panose="020B0806030902050204" pitchFamily="34" charset="0"/>
              </a:rPr>
              <a:t>DATA</a:t>
            </a:r>
            <a:endParaRPr lang="en-US" sz="1800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 descr="A picture containing indoor, object&#10;&#10;Description automatically generated">
            <a:extLst>
              <a:ext uri="{FF2B5EF4-FFF2-40B4-BE49-F238E27FC236}">
                <a16:creationId xmlns:a16="http://schemas.microsoft.com/office/drawing/2014/main" id="{5D4B3A6D-DD47-4A4A-964B-9BAA8365046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63000"/>
          </a:blip>
          <a:stretch>
            <a:fillRect/>
          </a:stretch>
        </p:blipFill>
        <p:spPr>
          <a:xfrm>
            <a:off x="6414292" y="3781169"/>
            <a:ext cx="5901276" cy="3215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E8E02E6-D65C-B744-957D-6D693CC36ED8}"/>
              </a:ext>
            </a:extLst>
          </p:cNvPr>
          <p:cNvSpPr txBox="1"/>
          <p:nvPr/>
        </p:nvSpPr>
        <p:spPr>
          <a:xfrm rot="21400179">
            <a:off x="8843093" y="5348392"/>
            <a:ext cx="1771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o-RO" sz="2000" b="1" dirty="0">
                <a:solidFill>
                  <a:schemeClr val="bg1"/>
                </a:solidFill>
              </a:rPr>
              <a:t>[ 50  - - -  60 ]</a:t>
            </a:r>
          </a:p>
        </p:txBody>
      </p:sp>
    </p:spTree>
    <p:extLst>
      <p:ext uri="{BB962C8B-B14F-4D97-AF65-F5344CB8AC3E}">
        <p14:creationId xmlns:p14="http://schemas.microsoft.com/office/powerpoint/2010/main" val="30354453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E5633B-2399-C34E-B883-8928DC53D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30745" y="877331"/>
            <a:ext cx="4123039" cy="2323064"/>
          </a:xfrm>
          <a:blipFill dpi="0" rotWithShape="1">
            <a:blip r:embed="rId3">
              <a:alphaModFix amt="80000"/>
            </a:blip>
            <a:srcRect/>
            <a:stretch>
              <a:fillRect/>
            </a:stretch>
          </a:blipFill>
          <a:effectLst>
            <a:outerShdw blurRad="431800" dist="2540000" dir="4680000" sx="128000" sy="128000" algn="ctr" rotWithShape="0">
              <a:srgbClr val="000000"/>
            </a:outerShdw>
            <a:reflection endPos="0" dir="5400000" sy="-100000" algn="bl" rotWithShape="0"/>
            <a:softEdge rad="63500"/>
          </a:effectLst>
        </p:spPr>
        <p:txBody>
          <a:bodyPr lIns="108000" tIns="108000" rIns="180000" bIns="180000"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o-RO" sz="2400" dirty="0">
                <a:solidFill>
                  <a:schemeClr val="bg1"/>
                </a:solidFill>
                <a:latin typeface="Impact" panose="020B0806030902050204" pitchFamily="34" charset="0"/>
              </a:rPr>
              <a:t>Destinatarii inițiali </a:t>
            </a:r>
            <a:br>
              <a:rPr lang="ro-RO" sz="30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o-RO" sz="3200" dirty="0">
                <a:solidFill>
                  <a:schemeClr val="bg1"/>
                </a:solidFill>
                <a:latin typeface="Impact" panose="020B0806030902050204" pitchFamily="34" charset="0"/>
              </a:rPr>
              <a:t>CONTEXT</a:t>
            </a:r>
            <a:endParaRPr lang="en-US" sz="1800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E02E6-D65C-B744-957D-6D693CC36ED8}"/>
              </a:ext>
            </a:extLst>
          </p:cNvPr>
          <p:cNvSpPr txBox="1"/>
          <p:nvPr/>
        </p:nvSpPr>
        <p:spPr>
          <a:xfrm>
            <a:off x="8340811" y="3447536"/>
            <a:ext cx="3851189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o-RO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“... către cele douăsprezece seminții care sunt împrăștiate ...”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Persecuții, foamete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Trecerea de la Iudaism la Creștinism</a:t>
            </a:r>
          </a:p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Eșecul de a pune în practică învățăturile creștine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F9C7B0-CDB1-FD40-BAEC-DFB354AA18E4}"/>
              </a:ext>
            </a:extLst>
          </p:cNvPr>
          <p:cNvSpPr txBox="1"/>
          <p:nvPr/>
        </p:nvSpPr>
        <p:spPr>
          <a:xfrm>
            <a:off x="1804086" y="2533138"/>
            <a:ext cx="5474040" cy="1871621"/>
          </a:xfrm>
          <a:prstGeom prst="rect">
            <a:avLst/>
          </a:prstGeom>
          <a:solidFill>
            <a:schemeClr val="bg1">
              <a:alpha val="85000"/>
            </a:schemeClr>
          </a:solidFill>
          <a:effectLst>
            <a:softEdge rad="0"/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lIns="216000" tIns="180000" rIns="180000" bIns="180000" rtlCol="0">
            <a:spAutoFit/>
          </a:bodyPr>
          <a:lstStyle/>
          <a:p>
            <a:pPr algn="ctr"/>
            <a:r>
              <a:rPr lang="ro-RO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Trecerea de la iudaism la Creștinism</a:t>
            </a:r>
          </a:p>
          <a:p>
            <a:pPr algn="ctr">
              <a:spcBef>
                <a:spcPts val="1200"/>
              </a:spcBef>
              <a:spcAft>
                <a:spcPts val="1200"/>
              </a:spcAft>
            </a:pPr>
            <a:r>
              <a:rPr lang="ro-RO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o-RO" sz="2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NU elimină</a:t>
            </a:r>
            <a:r>
              <a:rPr lang="ro-RO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ro-RO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Pericolul formalismului religios !!!</a:t>
            </a:r>
          </a:p>
        </p:txBody>
      </p:sp>
    </p:spTree>
    <p:extLst>
      <p:ext uri="{BB962C8B-B14F-4D97-AF65-F5344CB8AC3E}">
        <p14:creationId xmlns:p14="http://schemas.microsoft.com/office/powerpoint/2010/main" val="3816045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BE5633B-2399-C34E-B883-8928DC53DD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98259" y="877331"/>
            <a:ext cx="4555526" cy="2397210"/>
          </a:xfrm>
          <a:blipFill dpi="0" rotWithShape="1">
            <a:blip r:embed="rId3">
              <a:alphaModFix amt="70000"/>
            </a:blip>
            <a:srcRect/>
            <a:stretch>
              <a:fillRect/>
            </a:stretch>
          </a:blipFill>
          <a:effectLst>
            <a:outerShdw blurRad="431800" dist="2540000" dir="4680000" sx="128000" sy="128000" algn="ctr" rotWithShape="0">
              <a:srgbClr val="000000"/>
            </a:outerShdw>
            <a:reflection endPos="0" dir="5400000" sy="-100000" algn="bl" rotWithShape="0"/>
            <a:softEdge rad="25400"/>
          </a:effectLst>
        </p:spPr>
        <p:txBody>
          <a:bodyPr lIns="108000" tIns="108000" rIns="180000" bIns="180000">
            <a:normAutofit/>
          </a:bodyPr>
          <a:lstStyle/>
          <a:p>
            <a:pPr algn="r">
              <a:lnSpc>
                <a:spcPct val="100000"/>
              </a:lnSpc>
              <a:spcBef>
                <a:spcPts val="0"/>
              </a:spcBef>
            </a:pPr>
            <a:r>
              <a:rPr lang="ro-RO" sz="2400" dirty="0">
                <a:solidFill>
                  <a:schemeClr val="bg1"/>
                </a:solidFill>
                <a:latin typeface="Impact" panose="020B0806030902050204" pitchFamily="34" charset="0"/>
              </a:rPr>
              <a:t>Împărțire</a:t>
            </a:r>
            <a:r>
              <a:rPr lang="ro-RO" sz="1800" dirty="0">
                <a:solidFill>
                  <a:schemeClr val="bg1"/>
                </a:solidFill>
                <a:latin typeface="Impact" panose="020B0806030902050204" pitchFamily="34" charset="0"/>
              </a:rPr>
              <a:t> </a:t>
            </a:r>
            <a:br>
              <a:rPr lang="ro-RO" sz="2400" dirty="0">
                <a:solidFill>
                  <a:schemeClr val="bg1"/>
                </a:solidFill>
                <a:latin typeface="Impact" panose="020B0806030902050204" pitchFamily="34" charset="0"/>
              </a:rPr>
            </a:br>
            <a:r>
              <a:rPr lang="ro-RO" sz="3200" dirty="0">
                <a:solidFill>
                  <a:schemeClr val="bg1"/>
                </a:solidFill>
                <a:latin typeface="Impact" panose="020B0806030902050204" pitchFamily="34" charset="0"/>
              </a:rPr>
              <a:t>TEMELE PRINCIPALE</a:t>
            </a:r>
            <a:endParaRPr lang="en-US" sz="3200" i="1" dirty="0">
              <a:solidFill>
                <a:schemeClr val="accent4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E8E02E6-D65C-B744-957D-6D693CC36ED8}"/>
              </a:ext>
            </a:extLst>
          </p:cNvPr>
          <p:cNvSpPr txBox="1"/>
          <p:nvPr/>
        </p:nvSpPr>
        <p:spPr>
          <a:xfrm>
            <a:off x="7846541" y="3496964"/>
            <a:ext cx="434545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b="1" dirty="0">
                <a:solidFill>
                  <a:schemeClr val="bg1"/>
                </a:solidFill>
              </a:rPr>
              <a:t>Cap 1:</a:t>
            </a: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abordare pe scurt a temelor</a:t>
            </a:r>
          </a:p>
          <a:p>
            <a:pPr marL="742950" lvl="1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bg1"/>
                </a:solidFill>
              </a:rPr>
              <a:t>Trăsăturile umblării în credință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b="1" dirty="0">
                <a:solidFill>
                  <a:schemeClr val="bg1"/>
                </a:solidFill>
              </a:rPr>
              <a:t>(Cap 2b):</a:t>
            </a: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concept teologic central</a:t>
            </a:r>
          </a:p>
          <a:p>
            <a:pPr marL="742950" lvl="1" indent="-285750"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dirty="0">
                <a:solidFill>
                  <a:schemeClr val="bg1"/>
                </a:solidFill>
              </a:rPr>
              <a:t>credința fără fapte este moartă!</a:t>
            </a:r>
          </a:p>
          <a:p>
            <a:pPr marL="285750" indent="-285750">
              <a:spcBef>
                <a:spcPts val="600"/>
              </a:spcBef>
              <a:spcAft>
                <a:spcPts val="1200"/>
              </a:spcAft>
              <a:buFont typeface="Courier New" panose="02070309020205020404" pitchFamily="49" charset="0"/>
              <a:buChar char="o"/>
            </a:pPr>
            <a:r>
              <a:rPr lang="ro-RO" b="1" dirty="0">
                <a:solidFill>
                  <a:schemeClr val="bg1"/>
                </a:solidFill>
              </a:rPr>
              <a:t>Cap 2-5:</a:t>
            </a:r>
            <a:r>
              <a:rPr lang="ro-RO" dirty="0">
                <a:solidFill>
                  <a:schemeClr val="accent4">
                    <a:lumMod val="40000"/>
                    <a:lumOff val="60000"/>
                  </a:schemeClr>
                </a:solidFill>
              </a:rPr>
              <a:t> dezvoltarea temelor, alternând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94B7E4E-B509-1C42-A92C-6AC671010EEE}"/>
              </a:ext>
            </a:extLst>
          </p:cNvPr>
          <p:cNvSpPr txBox="1"/>
          <p:nvPr/>
        </p:nvSpPr>
        <p:spPr>
          <a:xfrm>
            <a:off x="1297463" y="1383959"/>
            <a:ext cx="4967413" cy="4507351"/>
          </a:xfrm>
          <a:prstGeom prst="rect">
            <a:avLst/>
          </a:prstGeom>
          <a:solidFill>
            <a:schemeClr val="bg1">
              <a:alpha val="85000"/>
            </a:schemeClr>
          </a:solidFill>
          <a:effectLst>
            <a:softEdge rad="0"/>
          </a:effectLst>
          <a:scene3d>
            <a:camera prst="orthographicFront">
              <a:rot lat="0" lon="0" rev="0"/>
            </a:camera>
            <a:lightRig rig="threePt" dir="t"/>
          </a:scene3d>
        </p:spPr>
        <p:txBody>
          <a:bodyPr wrap="square" lIns="180000" tIns="72000" rIns="180000" bIns="216000" rtlCol="0">
            <a:spAutoFit/>
          </a:bodyPr>
          <a:lstStyle/>
          <a:p>
            <a:pPr>
              <a:spcAft>
                <a:spcPts val="1800"/>
              </a:spcAft>
            </a:pPr>
            <a:r>
              <a:rPr lang="ro-RO" sz="2800" b="1" u="sng" dirty="0"/>
              <a:t>Credința vie</a:t>
            </a:r>
            <a:r>
              <a:rPr lang="ro-RO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testată în trăire                     se vede în:</a:t>
            </a:r>
          </a:p>
          <a:p>
            <a:pPr marL="692100" lvl="1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o-RO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raportarea la </a:t>
            </a:r>
            <a:r>
              <a:rPr lang="ro-RO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încercări sau ispite</a:t>
            </a:r>
          </a:p>
          <a:p>
            <a:pPr marL="692100" lvl="1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o-RO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raportarea la </a:t>
            </a:r>
            <a:r>
              <a:rPr lang="ro-RO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lucrurile materiale</a:t>
            </a:r>
            <a:r>
              <a:rPr lang="ro-RO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marL="692100" lvl="1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o-RO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raportarea la </a:t>
            </a:r>
            <a:r>
              <a:rPr lang="ro-RO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aproapele</a:t>
            </a:r>
          </a:p>
          <a:p>
            <a:pPr marL="692100" lvl="1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o-RO" sz="2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raportarea la </a:t>
            </a:r>
            <a:r>
              <a:rPr lang="ro-RO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Scripturi</a:t>
            </a:r>
          </a:p>
          <a:p>
            <a:pPr marL="692100" lvl="1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o-RO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rugăciune</a:t>
            </a:r>
          </a:p>
          <a:p>
            <a:pPr marL="692100" lvl="1" indent="-3429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ro-RO" sz="22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vorbire</a:t>
            </a:r>
          </a:p>
        </p:txBody>
      </p:sp>
    </p:spTree>
    <p:extLst>
      <p:ext uri="{BB962C8B-B14F-4D97-AF65-F5344CB8AC3E}">
        <p14:creationId xmlns:p14="http://schemas.microsoft.com/office/powerpoint/2010/main" val="2775040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E8E02E6-D65C-B744-957D-6D693CC36ED8}"/>
              </a:ext>
            </a:extLst>
          </p:cNvPr>
          <p:cNvSpPr txBox="1"/>
          <p:nvPr/>
        </p:nvSpPr>
        <p:spPr>
          <a:xfrm>
            <a:off x="3559776" y="3169429"/>
            <a:ext cx="5072448" cy="1804249"/>
          </a:xfrm>
          <a:prstGeom prst="rect">
            <a:avLst/>
          </a:prstGeom>
          <a:solidFill>
            <a:schemeClr val="tx1">
              <a:alpha val="80000"/>
            </a:schemeClr>
          </a:solidFill>
        </p:spPr>
        <p:txBody>
          <a:bodyPr wrap="square" lIns="360000" tIns="360000" rIns="360000" bIns="360000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ro-RO" sz="2800" b="1" dirty="0">
                <a:solidFill>
                  <a:schemeClr val="bg1"/>
                </a:solidFill>
              </a:rPr>
              <a:t>O </a:t>
            </a:r>
            <a:r>
              <a:rPr lang="ro-RO" sz="3000" b="1" dirty="0">
                <a:solidFill>
                  <a:srgbClr val="FFFF00"/>
                </a:solidFill>
              </a:rPr>
              <a:t>credință vie</a:t>
            </a:r>
            <a:r>
              <a:rPr lang="ro-RO" sz="2800" b="1" dirty="0">
                <a:solidFill>
                  <a:schemeClr val="bg1"/>
                </a:solidFill>
              </a:rPr>
              <a:t> păstrează </a:t>
            </a:r>
          </a:p>
          <a:p>
            <a:pPr algn="ctr">
              <a:spcAft>
                <a:spcPts val="1200"/>
              </a:spcAft>
            </a:pPr>
            <a:r>
              <a:rPr lang="ro-RO" sz="3000" b="1" dirty="0">
                <a:solidFill>
                  <a:schemeClr val="bg1"/>
                </a:solidFill>
              </a:rPr>
              <a:t>religia</a:t>
            </a:r>
            <a:r>
              <a:rPr lang="ro-RO" sz="2800" b="1" dirty="0">
                <a:solidFill>
                  <a:schemeClr val="bg1"/>
                </a:solidFill>
              </a:rPr>
              <a:t> curată și neîntinată !</a:t>
            </a:r>
            <a:endParaRPr lang="ro-RO" sz="2800" dirty="0">
              <a:solidFill>
                <a:schemeClr val="accent4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378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</TotalTime>
  <Words>153</Words>
  <Application>Microsoft Office PowerPoint</Application>
  <PresentationFormat>Widescreen</PresentationFormat>
  <Paragraphs>37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Calibri Light</vt:lpstr>
      <vt:lpstr>Courier New</vt:lpstr>
      <vt:lpstr>Impact</vt:lpstr>
      <vt:lpstr>Times New Roman</vt:lpstr>
      <vt:lpstr>Office Theme</vt:lpstr>
      <vt:lpstr>Epistola sobornicească a lui  IACOV  “după roadele lor îi veți cunoaște”</vt:lpstr>
      <vt:lpstr>AUTORUL “Iacov, rob al lui Dumnezeu şi al  Domnului Isus Hristos”</vt:lpstr>
      <vt:lpstr>DATA</vt:lpstr>
      <vt:lpstr>Destinatarii inițiali  CONTEXT</vt:lpstr>
      <vt:lpstr>Împărțire  TEMELE PRINCIPALE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Costel G</cp:lastModifiedBy>
  <cp:revision>66</cp:revision>
  <dcterms:created xsi:type="dcterms:W3CDTF">2019-05-25T06:57:47Z</dcterms:created>
  <dcterms:modified xsi:type="dcterms:W3CDTF">2019-05-26T09:26:07Z</dcterms:modified>
</cp:coreProperties>
</file>