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 mediu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44" autoAdjust="0"/>
    <p:restoredTop sz="78370" autoAdjust="0"/>
  </p:normalViewPr>
  <p:slideViewPr>
    <p:cSldViewPr snapToGrid="0" showGuides="1">
      <p:cViewPr varScale="1">
        <p:scale>
          <a:sx n="42" d="100"/>
          <a:sy n="42" d="100"/>
        </p:scale>
        <p:origin x="1522" y="43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ante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3" name="Substituent dată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2FDD2A-6F20-45F8-9E95-CE2D76190F76}" type="datetimeFigureOut">
              <a:rPr lang="ro-RO" smtClean="0"/>
              <a:t>09.06.2019</a:t>
            </a:fld>
            <a:endParaRPr lang="ro-RO"/>
          </a:p>
        </p:txBody>
      </p:sp>
      <p:sp>
        <p:nvSpPr>
          <p:cNvPr id="4" name="Substituent imagine diapozitiv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o-RO"/>
          </a:p>
        </p:txBody>
      </p:sp>
      <p:sp>
        <p:nvSpPr>
          <p:cNvPr id="5" name="Substituent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E933D2-EA93-4DE2-9596-82DD298D2A3F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58012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/>
              <a:t>Un pom se cunoaște după roadele lui. Faptele sunt marca </a:t>
            </a:r>
            <a:r>
              <a:rPr lang="ro-RO" dirty="0" err="1"/>
              <a:t>credintei</a:t>
            </a:r>
            <a:r>
              <a:rPr lang="ro-RO" dirty="0"/>
              <a:t> autentice, testul adevăratei religii. </a:t>
            </a:r>
          </a:p>
          <a:p>
            <a:r>
              <a:rPr lang="ro-RO" dirty="0"/>
              <a:t>Predici și </a:t>
            </a:r>
            <a:r>
              <a:rPr lang="ro-RO" dirty="0" err="1"/>
              <a:t>ilustratii</a:t>
            </a:r>
            <a:r>
              <a:rPr lang="ro-RO" dirty="0"/>
              <a:t> pentru motivarea inimii credinciosului. Teologia este implicită, nu explicită...</a:t>
            </a:r>
          </a:p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E933D2-EA93-4DE2-9596-82DD298D2A3F}" type="slidenum">
              <a:rPr lang="ro-RO" smtClean="0"/>
              <a:t>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524235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/>
              <a:t>2 Petru 1: 5 De aceea, </a:t>
            </a:r>
            <a:r>
              <a:rPr lang="ro-RO" dirty="0" err="1"/>
              <a:t>daţi</a:t>
            </a:r>
            <a:r>
              <a:rPr lang="ro-RO" dirty="0"/>
              <a:t>-vă </a:t>
            </a:r>
            <a:r>
              <a:rPr lang="ro-RO" dirty="0" err="1"/>
              <a:t>şi</a:t>
            </a:r>
            <a:r>
              <a:rPr lang="ro-RO" dirty="0"/>
              <a:t> voi toate </a:t>
            </a:r>
            <a:r>
              <a:rPr lang="ro-RO" dirty="0" err="1"/>
              <a:t>silinţele</a:t>
            </a:r>
            <a:r>
              <a:rPr lang="ro-RO" dirty="0"/>
              <a:t> ca să </a:t>
            </a:r>
            <a:r>
              <a:rPr lang="ro-RO" dirty="0" err="1"/>
              <a:t>uniţi</a:t>
            </a:r>
            <a:r>
              <a:rPr lang="ro-RO" dirty="0"/>
              <a:t> cu </a:t>
            </a:r>
            <a:r>
              <a:rPr lang="ro-RO" dirty="0" err="1"/>
              <a:t>credinţa</a:t>
            </a:r>
            <a:r>
              <a:rPr lang="ro-RO" dirty="0"/>
              <a:t> voastră fapta; cu fapta, </a:t>
            </a:r>
            <a:r>
              <a:rPr lang="ro-RO" dirty="0" err="1"/>
              <a:t>cunoştinţa</a:t>
            </a:r>
            <a:r>
              <a:rPr lang="ro-RO" dirty="0"/>
              <a:t>;</a:t>
            </a:r>
          </a:p>
          <a:p>
            <a:r>
              <a:rPr lang="ro-RO" dirty="0"/>
              <a:t>6 cu </a:t>
            </a:r>
            <a:r>
              <a:rPr lang="ro-RO" dirty="0" err="1"/>
              <a:t>cunoştinţa</a:t>
            </a:r>
            <a:r>
              <a:rPr lang="ro-RO" dirty="0"/>
              <a:t>, </a:t>
            </a:r>
            <a:r>
              <a:rPr lang="ro-RO" dirty="0" err="1"/>
              <a:t>înfrînarea</a:t>
            </a:r>
            <a:r>
              <a:rPr lang="ro-RO" dirty="0"/>
              <a:t>; cu </a:t>
            </a:r>
            <a:r>
              <a:rPr lang="ro-RO" dirty="0" err="1"/>
              <a:t>înfrînarea</a:t>
            </a:r>
            <a:r>
              <a:rPr lang="ro-RO" dirty="0"/>
              <a:t>, răbdarea; cu răbdarea, evlavia;</a:t>
            </a:r>
          </a:p>
          <a:p>
            <a:r>
              <a:rPr lang="ro-RO" dirty="0"/>
              <a:t>7 cu evlavia, dragostea de </a:t>
            </a:r>
            <a:r>
              <a:rPr lang="ro-RO" dirty="0" err="1"/>
              <a:t>fraţi</a:t>
            </a:r>
            <a:r>
              <a:rPr lang="ro-RO" dirty="0"/>
              <a:t>; cu dragostea de </a:t>
            </a:r>
            <a:r>
              <a:rPr lang="ro-RO" dirty="0" err="1"/>
              <a:t>fraţi</a:t>
            </a:r>
            <a:r>
              <a:rPr lang="ro-RO" dirty="0"/>
              <a:t>, iubirea de oameni.</a:t>
            </a:r>
          </a:p>
          <a:p>
            <a:endParaRPr lang="ro-RO" dirty="0"/>
          </a:p>
          <a:p>
            <a:r>
              <a:rPr lang="ro-RO" dirty="0"/>
              <a:t>Iacov – teme viitoare. Iacov 1 = introducerea, in care </a:t>
            </a:r>
            <a:r>
              <a:rPr lang="ro-RO" dirty="0" err="1"/>
              <a:t>lanseaza</a:t>
            </a:r>
            <a:r>
              <a:rPr lang="ro-RO" dirty="0"/>
              <a:t> temele majore. </a:t>
            </a:r>
          </a:p>
          <a:p>
            <a:r>
              <a:rPr lang="ro-RO" dirty="0"/>
              <a:t>La fel cum </a:t>
            </a:r>
            <a:r>
              <a:rPr lang="ro-RO" dirty="0" err="1"/>
              <a:t>Mantuitorul</a:t>
            </a:r>
            <a:r>
              <a:rPr lang="ro-RO" dirty="0"/>
              <a:t> si-a deschis magistrala Sa lucrare de </a:t>
            </a:r>
            <a:r>
              <a:rPr lang="ro-RO" dirty="0" err="1"/>
              <a:t>invățător</a:t>
            </a:r>
            <a:r>
              <a:rPr lang="ro-RO" dirty="0"/>
              <a:t> prin predica de pe munte. </a:t>
            </a:r>
          </a:p>
          <a:p>
            <a:r>
              <a:rPr lang="ro-RO" dirty="0"/>
              <a:t>Care se </a:t>
            </a:r>
            <a:r>
              <a:rPr lang="ro-RO" dirty="0" err="1"/>
              <a:t>incheie</a:t>
            </a:r>
            <a:r>
              <a:rPr lang="ro-RO" dirty="0"/>
              <a:t> la fel... cu casa zidită pe stâncă, nu pe nisip. </a:t>
            </a:r>
          </a:p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E933D2-EA93-4DE2-9596-82DD298D2A3F}" type="slidenum">
              <a:rPr lang="ro-RO" smtClean="0"/>
              <a:t>11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4053812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“When crisis comes you find out what people are made of.”</a:t>
            </a:r>
            <a:endParaRPr lang="ro-RO" sz="1200" b="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o-RO" dirty="0"/>
              <a:t>SA ne rugam pentru ca aceste 2 luni sa nu </a:t>
            </a:r>
            <a:r>
              <a:rPr lang="ro-RO" dirty="0" err="1"/>
              <a:t>treaca</a:t>
            </a:r>
            <a:r>
              <a:rPr lang="ro-RO" dirty="0"/>
              <a:t> inutil pe </a:t>
            </a:r>
            <a:r>
              <a:rPr lang="ro-RO" dirty="0" err="1"/>
              <a:t>langa</a:t>
            </a:r>
            <a:r>
              <a:rPr lang="ro-RO" dirty="0"/>
              <a:t> noi. </a:t>
            </a:r>
          </a:p>
          <a:p>
            <a:r>
              <a:rPr lang="ro-RO" dirty="0"/>
              <a:t>Sa ne transforme – si poate nu doar </a:t>
            </a:r>
            <a:r>
              <a:rPr lang="ro-RO" dirty="0" err="1"/>
              <a:t>putin</a:t>
            </a:r>
            <a:r>
              <a:rPr lang="ro-RO" dirty="0"/>
              <a:t>, ci cât mai mult – </a:t>
            </a:r>
          </a:p>
          <a:p>
            <a:r>
              <a:rPr lang="ro-RO" dirty="0"/>
              <a:t>Aceasta depinde si de </a:t>
            </a:r>
            <a:r>
              <a:rPr lang="ro-RO" b="1" dirty="0"/>
              <a:t>cât de mult ne vom da </a:t>
            </a:r>
            <a:r>
              <a:rPr lang="ro-RO" b="1" dirty="0" err="1"/>
              <a:t>silintele</a:t>
            </a:r>
            <a:r>
              <a:rPr lang="ro-RO" b="1" dirty="0"/>
              <a:t>, sa fim ascultători, dar și  </a:t>
            </a:r>
            <a:r>
              <a:rPr lang="ro-RO" b="1" dirty="0" err="1"/>
              <a:t>implinitori</a:t>
            </a:r>
            <a:r>
              <a:rPr lang="ro-RO" b="1" dirty="0"/>
              <a:t> ai Cuvântului</a:t>
            </a:r>
            <a:r>
              <a:rPr lang="ro-RO" dirty="0"/>
              <a:t>.</a:t>
            </a:r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E933D2-EA93-4DE2-9596-82DD298D2A3F}" type="slidenum">
              <a:rPr lang="ro-RO" smtClean="0"/>
              <a:t>12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2477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 err="1"/>
              <a:t>Tinta</a:t>
            </a:r>
            <a:r>
              <a:rPr lang="ro-RO" dirty="0"/>
              <a:t> este </a:t>
            </a:r>
            <a:r>
              <a:rPr lang="ro-RO" dirty="0" err="1"/>
              <a:t>desavarsirea</a:t>
            </a:r>
            <a:r>
              <a:rPr lang="ro-RO" dirty="0"/>
              <a:t>, sa fim pârga (cele </a:t>
            </a:r>
            <a:r>
              <a:rPr lang="ro-RO" dirty="0" err="1"/>
              <a:t>dintai</a:t>
            </a:r>
            <a:r>
              <a:rPr lang="ro-RO" dirty="0"/>
              <a:t> roade) ale fapturilor Sale. </a:t>
            </a:r>
          </a:p>
          <a:p>
            <a:r>
              <a:rPr lang="ro-RO" dirty="0"/>
              <a:t>O nouă societate a lui Dumnezeu, din ființe cu un anumit tip de caracter, anumite valori. Virtuți reale. </a:t>
            </a:r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E933D2-EA93-4DE2-9596-82DD298D2A3F}" type="slidenum">
              <a:rPr lang="ro-RO" smtClean="0"/>
              <a:t>2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560305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/>
              <a:t>Nu este vorba doar de fapte ... ci acele fapte izvorâte din discernământul </a:t>
            </a:r>
            <a:r>
              <a:rPr lang="ro-RO" dirty="0" err="1"/>
              <a:t>credintei</a:t>
            </a:r>
            <a:r>
              <a:rPr lang="ro-RO" dirty="0"/>
              <a:t>. </a:t>
            </a:r>
          </a:p>
          <a:p>
            <a:r>
              <a:rPr lang="ro-RO" dirty="0"/>
              <a:t>Iacov va da exemplele lui Avraam si </a:t>
            </a:r>
            <a:r>
              <a:rPr lang="ro-RO" dirty="0" err="1"/>
              <a:t>Rahav</a:t>
            </a:r>
            <a:r>
              <a:rPr lang="ro-RO" dirty="0"/>
              <a:t>... cel </a:t>
            </a:r>
            <a:r>
              <a:rPr lang="ro-RO" dirty="0" err="1"/>
              <a:t>putin</a:t>
            </a:r>
            <a:r>
              <a:rPr lang="ro-RO" dirty="0"/>
              <a:t> discutabile (jertfirea propriului copil, </a:t>
            </a:r>
            <a:r>
              <a:rPr lang="ro-RO" dirty="0" err="1"/>
              <a:t>tradare</a:t>
            </a:r>
            <a:r>
              <a:rPr lang="ro-RO" dirty="0"/>
              <a:t>...). </a:t>
            </a:r>
          </a:p>
          <a:p>
            <a:r>
              <a:rPr lang="ro-RO" dirty="0"/>
              <a:t>Să ”cercetăm” pe orfani si pe văduve în necazurile lor... (nu doar o </a:t>
            </a:r>
            <a:r>
              <a:rPr lang="ro-RO" dirty="0" err="1"/>
              <a:t>reactie</a:t>
            </a:r>
            <a:r>
              <a:rPr lang="ro-RO" dirty="0"/>
              <a:t> </a:t>
            </a:r>
            <a:r>
              <a:rPr lang="ro-RO" dirty="0" err="1"/>
              <a:t>umanitariana</a:t>
            </a:r>
            <a:r>
              <a:rPr lang="ro-RO" dirty="0"/>
              <a:t>).</a:t>
            </a:r>
          </a:p>
          <a:p>
            <a:r>
              <a:rPr lang="ro-RO" dirty="0"/>
              <a:t>Mai </a:t>
            </a:r>
            <a:r>
              <a:rPr lang="ro-RO" dirty="0" err="1"/>
              <a:t>intai</a:t>
            </a:r>
            <a:r>
              <a:rPr lang="ro-RO" dirty="0"/>
              <a:t> </a:t>
            </a:r>
            <a:r>
              <a:rPr lang="ro-RO" dirty="0" err="1"/>
              <a:t>discernamant</a:t>
            </a:r>
            <a:r>
              <a:rPr lang="ro-RO" dirty="0"/>
              <a:t>. Pentru acesta este nevoie de ascultare. Ascultare activa, care aduce </a:t>
            </a:r>
            <a:r>
              <a:rPr lang="ro-RO" dirty="0" err="1"/>
              <a:t>intelegerea</a:t>
            </a:r>
            <a:r>
              <a:rPr lang="ro-RO" dirty="0"/>
              <a:t> profundă. </a:t>
            </a:r>
            <a:r>
              <a:rPr lang="ro-RO" dirty="0" err="1"/>
              <a:t>Intrebari</a:t>
            </a:r>
            <a:r>
              <a:rPr lang="ro-RO" dirty="0"/>
              <a:t> bine puse. </a:t>
            </a:r>
          </a:p>
          <a:p>
            <a:endParaRPr lang="ro-RO" dirty="0"/>
          </a:p>
          <a:p>
            <a:r>
              <a:rPr lang="ro-RO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Maturitate – proces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intre ocazie si reacție (oportunitate si decizie/ </a:t>
            </a:r>
            <a:r>
              <a:rPr lang="ro-RO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intrebare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si </a:t>
            </a:r>
            <a:r>
              <a:rPr lang="ro-RO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raspuns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...) . Sa </a:t>
            </a:r>
            <a:r>
              <a:rPr lang="ro-RO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intelegi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specificul situației (detalii) da si sa </a:t>
            </a:r>
            <a:r>
              <a:rPr lang="ro-RO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gasesti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paradigma de </a:t>
            </a:r>
            <a:r>
              <a:rPr lang="ro-RO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intelegere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mai larga. Sa pui </a:t>
            </a:r>
            <a:r>
              <a:rPr lang="ro-RO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rugaciunea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între provocare și replică... (să nu vorbească gura fără tine). </a:t>
            </a:r>
          </a:p>
          <a:p>
            <a:r>
              <a:rPr lang="ro-RO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Am </a:t>
            </a:r>
            <a:r>
              <a:rPr lang="ro-RO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intalnit</a:t>
            </a:r>
            <a:r>
              <a:rPr lang="ro-RO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oameni care au regretat ca au </a:t>
            </a:r>
            <a:r>
              <a:rPr lang="ro-RO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tacut</a:t>
            </a:r>
            <a:r>
              <a:rPr lang="ro-RO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o-RO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cand</a:t>
            </a:r>
            <a:r>
              <a:rPr lang="ro-RO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trebuiau sa </a:t>
            </a:r>
            <a:r>
              <a:rPr lang="ro-RO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vorbeasca</a:t>
            </a:r>
            <a:r>
              <a:rPr lang="ro-RO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ro-RO" sz="1200" i="1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lasitate</a:t>
            </a:r>
            <a:r>
              <a:rPr lang="ro-RO" sz="120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), dar cei mai mult au regretat ca au vorbit pripit. </a:t>
            </a:r>
            <a:endParaRPr lang="ro-RO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Ia timp sa dezvolți un astfel de caracter... dar Dumnezeu este interesat în creșterea pe termen lung, nu doar in efectul imediat. </a:t>
            </a:r>
          </a:p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E933D2-EA93-4DE2-9596-82DD298D2A3F}" type="slidenum">
              <a:rPr lang="ro-RO" smtClean="0"/>
              <a:t>3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9696823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/>
              <a:t>Matei 15:18 ce iese din gură, vine din inimă, </a:t>
            </a:r>
            <a:r>
              <a:rPr lang="ro-RO" dirty="0" err="1"/>
              <a:t>şi</a:t>
            </a:r>
            <a:r>
              <a:rPr lang="ro-RO" dirty="0"/>
              <a:t> aceea spurcă pe om.</a:t>
            </a:r>
          </a:p>
          <a:p>
            <a:r>
              <a:rPr lang="ro-RO" dirty="0"/>
              <a:t>19 Căci din inimă ies </a:t>
            </a:r>
            <a:r>
              <a:rPr lang="ro-RO" dirty="0" err="1"/>
              <a:t>gîndurile</a:t>
            </a:r>
            <a:r>
              <a:rPr lang="ro-RO" dirty="0"/>
              <a:t> rele, uciderile, preacurviile, curviile, </a:t>
            </a:r>
            <a:r>
              <a:rPr lang="ro-RO" dirty="0" err="1"/>
              <a:t>furtişagurile</a:t>
            </a:r>
            <a:r>
              <a:rPr lang="ro-RO" dirty="0"/>
              <a:t>, mărturiile mincinoase, hulele.... 20 Iată lucrurile cari spurcă pe om</a:t>
            </a:r>
          </a:p>
          <a:p>
            <a:endParaRPr lang="ro-RO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Evrei 4: </a:t>
            </a:r>
            <a:r>
              <a:rPr lang="x-non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12 </a:t>
            </a:r>
            <a:r>
              <a:rPr lang="x-non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Căci Cuvîntul lui Dumnezeu este viu şi lucrător, mai tăietor decît orice sabie cu două tăişuri: pătrunde pînă acolo că desparte sufletul şi duhul, încheieturile şi măduva, judecă simţirile şi gîndurile inimii. </a:t>
            </a:r>
            <a:r>
              <a:rPr lang="x-none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13 </a:t>
            </a:r>
            <a:r>
              <a:rPr lang="ro-RO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Ni</a:t>
            </a:r>
            <a:r>
              <a:rPr lang="x-non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cio făptură nu este ascunsă de El, ci totul este </a:t>
            </a:r>
            <a:r>
              <a:rPr lang="x-none" sz="1200" u="dbl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gol</a:t>
            </a:r>
            <a:r>
              <a:rPr lang="x-non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x-none" sz="1200" u="dbl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şi</a:t>
            </a:r>
            <a:r>
              <a:rPr lang="x-non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x-none" sz="1200" u="dbl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descoperit</a:t>
            </a:r>
            <a:r>
              <a:rPr lang="x-none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înaintea ochilor Aceluia, cu care avem a face.</a:t>
            </a:r>
            <a:endParaRPr lang="ro-RO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E933D2-EA93-4DE2-9596-82DD298D2A3F}" type="slidenum">
              <a:rPr lang="ro-RO" smtClean="0"/>
              <a:t>4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3107791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/>
              <a:t>Împăciuitor, om al harului, </a:t>
            </a:r>
            <a:endParaRPr lang="en-US" dirty="0"/>
          </a:p>
          <a:p>
            <a:r>
              <a:rPr lang="en-US" dirty="0" err="1"/>
              <a:t>Indemn</a:t>
            </a:r>
            <a:r>
              <a:rPr lang="en-US" dirty="0"/>
              <a:t> la </a:t>
            </a:r>
            <a:r>
              <a:rPr lang="en-US" dirty="0" err="1"/>
              <a:t>decizii</a:t>
            </a:r>
            <a:r>
              <a:rPr lang="en-US" dirty="0"/>
              <a:t> si </a:t>
            </a:r>
            <a:r>
              <a:rPr lang="ro-RO" dirty="0"/>
              <a:t>înfăptuire</a:t>
            </a:r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E933D2-EA93-4DE2-9596-82DD298D2A3F}" type="slidenum">
              <a:rPr lang="ro-RO" smtClean="0"/>
              <a:t>6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692336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/>
              <a:t>practica, continuarea, perseverența, hotărârea și credincioșia</a:t>
            </a:r>
          </a:p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Success is knowing what your values are and living in a way consistent with your values.</a:t>
            </a:r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E933D2-EA93-4DE2-9596-82DD298D2A3F}" type="slidenum">
              <a:rPr lang="ro-RO" smtClean="0"/>
              <a:t>7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85977267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o-RO" dirty="0"/>
              <a:t>1000 persoane, 1 an, peste 1 milion de date</a:t>
            </a:r>
          </a:p>
          <a:p>
            <a:r>
              <a:rPr lang="ro-RO" dirty="0"/>
              <a:t>cu câtă consecvență au aplicat sfaturile primite (</a:t>
            </a:r>
            <a:r>
              <a:rPr lang="ro-RO" b="1" dirty="0"/>
              <a:t>activitate fizică (zilnic); consum de proteine slabe si salate (legume), evitarea dulciurilor si </a:t>
            </a:r>
            <a:r>
              <a:rPr lang="ro-RO" b="1" dirty="0" err="1"/>
              <a:t>grasimilor</a:t>
            </a:r>
            <a:r>
              <a:rPr lang="ro-RO" b="1" dirty="0"/>
              <a:t> (deserturi), cantitate mica (</a:t>
            </a:r>
            <a:r>
              <a:rPr lang="ro-RO" b="1" dirty="0" err="1"/>
              <a:t>satietate</a:t>
            </a:r>
            <a:r>
              <a:rPr lang="ro-RO" b="1" dirty="0"/>
              <a:t>, nu plin)</a:t>
            </a:r>
          </a:p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E933D2-EA93-4DE2-9596-82DD298D2A3F}" type="slidenum">
              <a:rPr lang="ro-RO" smtClean="0"/>
              <a:t>8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304645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dirty="0"/>
              <a:t>-Dacă mănânci de patru ori pe zi - de exemplu, trei mese și o gustare - înseamnă că mănânci de 28 de ori pe săptămână. Dacă doar 14 dintre aceste mese sau gustări au fost făcute din alimente proaspete, minim procesate, ai fi consecvent într-o proporție de 50%.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o-RO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o-RO" dirty="0"/>
              <a:t>Dacă sunteți obișnuiți să consumați desert în fiecare seară, atunci 80% consecvent ar însemna să săriți desertul de aproximativ 5-6 ori pe parcursul săptămânii.)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ro-RO" dirty="0"/>
          </a:p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E933D2-EA93-4DE2-9596-82DD298D2A3F}" type="slidenum">
              <a:rPr lang="ro-RO" smtClean="0"/>
              <a:t>9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27305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imagine diapozitiv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ubstituent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 startAt="3"/>
            </a:pPr>
            <a:r>
              <a:rPr lang="ro-RO" dirty="0"/>
              <a:t>Nu vorbim despre păcate... (nu </a:t>
            </a:r>
            <a:r>
              <a:rPr lang="ro-RO" dirty="0" err="1"/>
              <a:t>poti</a:t>
            </a:r>
            <a:r>
              <a:rPr lang="ro-RO" dirty="0"/>
              <a:t> sa fii credincios </a:t>
            </a:r>
            <a:r>
              <a:rPr lang="ro-RO" dirty="0" err="1"/>
              <a:t>sotiei</a:t>
            </a:r>
            <a:r>
              <a:rPr lang="ro-RO" dirty="0"/>
              <a:t> 90% din zile și în rest sa te </a:t>
            </a:r>
            <a:r>
              <a:rPr lang="ro-RO" dirty="0" err="1"/>
              <a:t>uiti</a:t>
            </a:r>
            <a:r>
              <a:rPr lang="ro-RO" dirty="0"/>
              <a:t> după alte femei... nu la aceste </a:t>
            </a:r>
            <a:r>
              <a:rPr lang="ro-RO" dirty="0" err="1"/>
              <a:t>aberatii</a:t>
            </a:r>
            <a:r>
              <a:rPr lang="ro-RO" dirty="0"/>
              <a:t> ne referim), (cine calca o poruncă, calcă </a:t>
            </a:r>
            <a:r>
              <a:rPr lang="ro-RO" dirty="0" err="1"/>
              <a:t>intreaga</a:t>
            </a:r>
            <a:r>
              <a:rPr lang="ro-RO" dirty="0"/>
              <a:t> lege...)</a:t>
            </a:r>
          </a:p>
          <a:p>
            <a:pPr marL="228600" indent="-228600">
              <a:buAutoNum type="arabicPeriod" startAt="3"/>
            </a:pPr>
            <a:r>
              <a:rPr lang="ro-RO" dirty="0"/>
              <a:t>ci despre practicarea obiceiurilor bune - Ex. citirea, studierea Cuvântului – in câte zile din săptămână?</a:t>
            </a:r>
          </a:p>
          <a:p>
            <a:r>
              <a:rPr lang="ro-RO" dirty="0"/>
              <a:t>-	Ziua de post de miercuri...</a:t>
            </a:r>
          </a:p>
          <a:p>
            <a:pPr marL="628650" lvl="1" indent="-171450">
              <a:buFontTx/>
              <a:buChar char="-"/>
            </a:pPr>
            <a:r>
              <a:rPr lang="ro-RO" dirty="0" err="1"/>
              <a:t>Interactiunile</a:t>
            </a:r>
            <a:r>
              <a:rPr lang="ro-RO" dirty="0"/>
              <a:t> cu cei din jur – familie, colegi... în câte cazuri ai fost receptiv, si te-ai dăruit în relație?</a:t>
            </a:r>
          </a:p>
          <a:p>
            <a:pPr marL="628650" lvl="1" indent="-171450">
              <a:buFontTx/>
              <a:buChar char="-"/>
            </a:pPr>
            <a:r>
              <a:rPr lang="ro-RO" dirty="0"/>
              <a:t>Dărnicia </a:t>
            </a:r>
          </a:p>
          <a:p>
            <a:pPr marL="171450" indent="-171450">
              <a:buFontTx/>
              <a:buChar char="-"/>
            </a:pPr>
            <a:endParaRPr lang="ro-RO" dirty="0"/>
          </a:p>
          <a:p>
            <a:pPr marL="171450" indent="-171450">
              <a:buFontTx/>
              <a:buChar char="-"/>
            </a:pPr>
            <a:endParaRPr lang="ro-RO" dirty="0"/>
          </a:p>
          <a:p>
            <a:pPr marL="171450" indent="-171450">
              <a:buFontTx/>
              <a:buChar char="-"/>
            </a:pPr>
            <a:r>
              <a:rPr lang="ro-RO" dirty="0"/>
              <a:t>Charles </a:t>
            </a:r>
            <a:r>
              <a:rPr lang="ro-RO" dirty="0" err="1"/>
              <a:t>Spurgeon</a:t>
            </a:r>
            <a:r>
              <a:rPr lang="ro-RO" dirty="0"/>
              <a:t> </a:t>
            </a:r>
            <a:r>
              <a:rPr lang="it-IT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Repetarea eforturilor mici va realiza mai mult decât utilizarea ocazională a unor talente mari.</a:t>
            </a:r>
            <a:endParaRPr lang="ro-RO" sz="1200" b="0" i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171450" indent="-171450">
              <a:buFontTx/>
              <a:buChar char="-"/>
            </a:pPr>
            <a:r>
              <a:rPr lang="ro-RO" sz="1200" b="0" i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Cu lovituri mici, oamenii doboară stejari mari. </a:t>
            </a:r>
          </a:p>
          <a:p>
            <a:pPr marL="171450" indent="-171450">
              <a:buFontTx/>
              <a:buChar char="-"/>
            </a:pPr>
            <a:endParaRPr lang="ro-RO" i="1" dirty="0"/>
          </a:p>
          <a:p>
            <a:pPr marL="171450" indent="-171450">
              <a:buFontTx/>
              <a:buChar char="-"/>
            </a:pPr>
            <a:endParaRPr lang="ro-RO" dirty="0"/>
          </a:p>
          <a:p>
            <a:pPr marL="171450" indent="-171450">
              <a:buFontTx/>
              <a:buChar char="-"/>
            </a:pPr>
            <a:endParaRPr lang="ro-RO" dirty="0"/>
          </a:p>
          <a:p>
            <a:endParaRPr lang="ro-RO" dirty="0"/>
          </a:p>
        </p:txBody>
      </p:sp>
      <p:sp>
        <p:nvSpPr>
          <p:cNvPr id="4" name="Substituent număr diapozitiv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E933D2-EA93-4DE2-9596-82DD298D2A3F}" type="slidenum">
              <a:rPr lang="ro-RO" smtClean="0"/>
              <a:t>10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286871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13724-B546-4BFA-842F-8D0D15362010}" type="datetimeFigureOut">
              <a:rPr lang="ro-RO" smtClean="0"/>
              <a:t>09.06.2019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1A37-E858-425F-8B29-0401B7EBBF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798714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13724-B546-4BFA-842F-8D0D15362010}" type="datetimeFigureOut">
              <a:rPr lang="ro-RO" smtClean="0"/>
              <a:t>09.06.2019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1A37-E858-425F-8B29-0401B7EBBF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597348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13724-B546-4BFA-842F-8D0D15362010}" type="datetimeFigureOut">
              <a:rPr lang="ro-RO" smtClean="0"/>
              <a:t>09.06.2019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1A37-E858-425F-8B29-0401B7EBBF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76651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13724-B546-4BFA-842F-8D0D15362010}" type="datetimeFigureOut">
              <a:rPr lang="ro-RO" smtClean="0"/>
              <a:t>09.06.2019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1A37-E858-425F-8B29-0401B7EBBF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721789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13724-B546-4BFA-842F-8D0D15362010}" type="datetimeFigureOut">
              <a:rPr lang="ro-RO" smtClean="0"/>
              <a:t>09.06.2019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1A37-E858-425F-8B29-0401B7EBBF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25569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13724-B546-4BFA-842F-8D0D15362010}" type="datetimeFigureOut">
              <a:rPr lang="ro-RO" smtClean="0"/>
              <a:t>09.06.2019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1A37-E858-425F-8B29-0401B7EBBF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393566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13724-B546-4BFA-842F-8D0D15362010}" type="datetimeFigureOut">
              <a:rPr lang="ro-RO" smtClean="0"/>
              <a:t>09.06.2019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1A37-E858-425F-8B29-0401B7EBBF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279817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13724-B546-4BFA-842F-8D0D15362010}" type="datetimeFigureOut">
              <a:rPr lang="ro-RO" smtClean="0"/>
              <a:t>09.06.2019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1A37-E858-425F-8B29-0401B7EBBF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9748840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13724-B546-4BFA-842F-8D0D15362010}" type="datetimeFigureOut">
              <a:rPr lang="ro-RO" smtClean="0"/>
              <a:t>09.06.2019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1A37-E858-425F-8B29-0401B7EBBF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38536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13724-B546-4BFA-842F-8D0D15362010}" type="datetimeFigureOut">
              <a:rPr lang="ro-RO" smtClean="0"/>
              <a:t>09.06.2019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1A37-E858-425F-8B29-0401B7EBBF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638704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o-RO"/>
              <a:t>Faceți clic pe pictogramă pentru a adăuga o imagine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13724-B546-4BFA-842F-8D0D15362010}" type="datetimeFigureOut">
              <a:rPr lang="ro-RO" smtClean="0"/>
              <a:t>09.06.2019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901A37-E858-425F-8B29-0401B7EBBF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1616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13724-B546-4BFA-842F-8D0D15362010}" type="datetimeFigureOut">
              <a:rPr lang="ro-RO" smtClean="0"/>
              <a:t>09.06.2019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901A37-E858-425F-8B29-0401B7EBBF75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977645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microsoft.com/office/2007/relationships/hdphoto" Target="../media/hdphoto2.wdp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u 3">
            <a:extLst>
              <a:ext uri="{FF2B5EF4-FFF2-40B4-BE49-F238E27FC236}">
                <a16:creationId xmlns:a16="http://schemas.microsoft.com/office/drawing/2014/main" id="{ED3B4791-5674-4BD4-A9FD-D3D54F89C38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3355852"/>
          </a:xfrm>
        </p:spPr>
        <p:txBody>
          <a:bodyPr>
            <a:normAutofit/>
          </a:bodyPr>
          <a:lstStyle/>
          <a:p>
            <a:r>
              <a:rPr lang="ro-RO" dirty="0"/>
              <a:t>Fiți împlinitori ai Cuvântului, </a:t>
            </a:r>
            <a:br>
              <a:rPr lang="ro-RO" dirty="0"/>
            </a:br>
            <a:r>
              <a:rPr lang="ro-RO" dirty="0"/>
              <a:t>nu numai ascultători</a:t>
            </a:r>
          </a:p>
        </p:txBody>
      </p:sp>
    </p:spTree>
    <p:extLst>
      <p:ext uri="{BB962C8B-B14F-4D97-AF65-F5344CB8AC3E}">
        <p14:creationId xmlns:p14="http://schemas.microsoft.com/office/powerpoint/2010/main" val="62249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ubstituent conținut 3">
            <a:extLst>
              <a:ext uri="{FF2B5EF4-FFF2-40B4-BE49-F238E27FC236}">
                <a16:creationId xmlns:a16="http://schemas.microsoft.com/office/drawing/2014/main" id="{D595154B-86F0-4F95-8348-B4340804C1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901490" y="640772"/>
            <a:ext cx="5630950" cy="557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73022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12D62367-2C66-4962-BCA2-41E5B5978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151440"/>
          </a:xfrm>
        </p:spPr>
        <p:txBody>
          <a:bodyPr>
            <a:normAutofit/>
          </a:bodyPr>
          <a:lstStyle/>
          <a:p>
            <a:r>
              <a:rPr lang="fi-FI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Dați-vă și voi toate silințele </a:t>
            </a:r>
            <a:r>
              <a:rPr lang="ro-RO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...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C385DF10-7F43-445A-B400-EE24B504D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18371"/>
            <a:ext cx="2292970" cy="4158591"/>
          </a:xfrm>
        </p:spPr>
        <p:txBody>
          <a:bodyPr>
            <a:normAutofit/>
          </a:bodyPr>
          <a:lstStyle/>
          <a:p>
            <a:r>
              <a:rPr lang="ro-RO" sz="2400" i="1" dirty="0"/>
              <a:t>Credința</a:t>
            </a:r>
          </a:p>
          <a:p>
            <a:r>
              <a:rPr lang="ro-RO" sz="2400" i="1" dirty="0"/>
              <a:t>Fapta</a:t>
            </a:r>
          </a:p>
          <a:p>
            <a:r>
              <a:rPr lang="ro-RO" sz="2400" i="1" dirty="0"/>
              <a:t>Cunoașterea</a:t>
            </a:r>
          </a:p>
          <a:p>
            <a:r>
              <a:rPr lang="ro-RO" sz="2400" i="1" dirty="0"/>
              <a:t>Autocontrolul</a:t>
            </a:r>
          </a:p>
          <a:p>
            <a:r>
              <a:rPr lang="ro-RO" sz="2400" i="1" dirty="0"/>
              <a:t>Răbdarea</a:t>
            </a:r>
          </a:p>
          <a:p>
            <a:r>
              <a:rPr lang="ro-RO" sz="2400" i="1" dirty="0"/>
              <a:t>Evlavia</a:t>
            </a:r>
          </a:p>
          <a:p>
            <a:r>
              <a:rPr lang="ro-RO" sz="2400" i="1" dirty="0"/>
              <a:t>Dragostea </a:t>
            </a:r>
          </a:p>
          <a:p>
            <a:endParaRPr lang="ro-RO" sz="2400" i="1" dirty="0"/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21A844B5-3744-4ECE-8E30-C4082C61279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257158"/>
              </p:ext>
            </p:extLst>
          </p:nvPr>
        </p:nvGraphicFramePr>
        <p:xfrm>
          <a:off x="3662040" y="1639230"/>
          <a:ext cx="4853310" cy="4405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389">
                  <a:extLst>
                    <a:ext uri="{9D8B030D-6E8A-4147-A177-3AD203B41FA5}">
                      <a16:colId xmlns:a16="http://schemas.microsoft.com/office/drawing/2014/main" val="3875009184"/>
                    </a:ext>
                  </a:extLst>
                </a:gridCol>
                <a:gridCol w="1215483">
                  <a:extLst>
                    <a:ext uri="{9D8B030D-6E8A-4147-A177-3AD203B41FA5}">
                      <a16:colId xmlns:a16="http://schemas.microsoft.com/office/drawing/2014/main" val="1527259378"/>
                    </a:ext>
                  </a:extLst>
                </a:gridCol>
                <a:gridCol w="2917438">
                  <a:extLst>
                    <a:ext uri="{9D8B030D-6E8A-4147-A177-3AD203B41FA5}">
                      <a16:colId xmlns:a16="http://schemas.microsoft.com/office/drawing/2014/main" val="469057637"/>
                    </a:ext>
                  </a:extLst>
                </a:gridCol>
              </a:tblGrid>
              <a:tr h="418364"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Săpt.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Pasaj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dirty="0"/>
                        <a:t>Tema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7176642"/>
                  </a:ext>
                </a:extLst>
              </a:tr>
              <a:tr h="418364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r>
                        <a:rPr lang="ro-RO" dirty="0"/>
                        <a:t>:</a:t>
                      </a:r>
                      <a:r>
                        <a:rPr lang="en-US" dirty="0"/>
                        <a:t>1-18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b="1" dirty="0">
                          <a:solidFill>
                            <a:srgbClr val="0070C0"/>
                          </a:solidFill>
                        </a:rPr>
                        <a:t>Încercări și ispite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3338437"/>
                  </a:ext>
                </a:extLst>
              </a:tr>
              <a:tr h="418364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1:19-27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b="1" dirty="0">
                          <a:solidFill>
                            <a:srgbClr val="0070C0"/>
                          </a:solidFill>
                        </a:rPr>
                        <a:t>Ascultare și împlinire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0792689"/>
                  </a:ext>
                </a:extLst>
              </a:tr>
              <a:tr h="418364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2:1-13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b="1" dirty="0"/>
                        <a:t>Mila și judecata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8679184"/>
                  </a:ext>
                </a:extLst>
              </a:tr>
              <a:tr h="418364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2:14-26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b="1" dirty="0"/>
                        <a:t>Credința și faptele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5482106"/>
                  </a:ext>
                </a:extLst>
              </a:tr>
              <a:tr h="418364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3:1-12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b="1" dirty="0"/>
                        <a:t>Îmblânzirea limbii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2326911"/>
                  </a:ext>
                </a:extLst>
              </a:tr>
              <a:tr h="586058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3:13-18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b="1" dirty="0"/>
                        <a:t>Înțelepciunea adevărată și falsă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8413599"/>
                  </a:ext>
                </a:extLst>
              </a:tr>
              <a:tr h="418364">
                <a:tc>
                  <a:txBody>
                    <a:bodyPr/>
                    <a:lstStyle/>
                    <a:p>
                      <a:r>
                        <a:rPr lang="en-US" dirty="0"/>
                        <a:t>7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4:1-12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b="1" dirty="0"/>
                        <a:t>Prietenia cu Dumnezeu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6807382"/>
                  </a:ext>
                </a:extLst>
              </a:tr>
              <a:tr h="418364"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4:13-5:12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b="1" dirty="0"/>
                        <a:t>Investiție în viitor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672719"/>
                  </a:ext>
                </a:extLst>
              </a:tr>
              <a:tr h="418364">
                <a:tc>
                  <a:txBody>
                    <a:bodyPr/>
                    <a:lstStyle/>
                    <a:p>
                      <a:r>
                        <a:rPr lang="en-US" dirty="0"/>
                        <a:t>9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5:13-20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b="1" dirty="0"/>
                        <a:t>Puterea rugăciunii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80118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65369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227B4252-36AB-403A-9673-44A1E0B87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69073"/>
            <a:ext cx="7886700" cy="579863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dirty="0"/>
              <a:t>De aceea, pe </a:t>
            </a:r>
            <a:r>
              <a:rPr lang="ro-RO" b="1" dirty="0"/>
              <a:t>orișicine aude</a:t>
            </a:r>
            <a:r>
              <a:rPr lang="ro-RO" dirty="0"/>
              <a:t> </a:t>
            </a:r>
            <a:r>
              <a:rPr lang="ro-RO" b="1" dirty="0">
                <a:solidFill>
                  <a:srgbClr val="00B050"/>
                </a:solidFill>
              </a:rPr>
              <a:t>aceste cuvinte ale Mele</a:t>
            </a:r>
            <a:r>
              <a:rPr lang="ro-RO" dirty="0"/>
              <a:t>, </a:t>
            </a:r>
            <a:r>
              <a:rPr lang="ro-RO" b="1" dirty="0" err="1"/>
              <a:t>şi</a:t>
            </a:r>
            <a:r>
              <a:rPr lang="ro-RO" b="1" dirty="0"/>
              <a:t> le face, </a:t>
            </a:r>
            <a:r>
              <a:rPr lang="ro-RO" dirty="0"/>
              <a:t>îl voi asemăna cu </a:t>
            </a:r>
            <a:r>
              <a:rPr lang="ro-RO" u="sng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om cu judecată</a:t>
            </a:r>
            <a:r>
              <a:rPr lang="ro-RO" dirty="0"/>
              <a:t>, care </a:t>
            </a:r>
            <a:r>
              <a:rPr lang="ro-RO" dirty="0" err="1"/>
              <a:t>şi</a:t>
            </a:r>
            <a:r>
              <a:rPr lang="ro-RO" dirty="0"/>
              <a:t>-a zidit </a:t>
            </a:r>
            <a:r>
              <a:rPr lang="ro-RO" b="1" dirty="0">
                <a:solidFill>
                  <a:srgbClr val="0070C0"/>
                </a:solidFill>
              </a:rPr>
              <a:t>casa pe stâncă</a:t>
            </a:r>
            <a:r>
              <a:rPr lang="ro-RO" dirty="0"/>
              <a:t>.</a:t>
            </a:r>
          </a:p>
          <a:p>
            <a:pPr marL="457200" lvl="1" indent="0">
              <a:buNone/>
            </a:pPr>
            <a:r>
              <a:rPr lang="ro-RO" dirty="0"/>
              <a:t>A dat ploaia, au venit șivoaiele, au suflat vânturile </a:t>
            </a:r>
            <a:r>
              <a:rPr lang="ro-RO" dirty="0" err="1"/>
              <a:t>şi</a:t>
            </a:r>
            <a:r>
              <a:rPr lang="ro-RO" dirty="0"/>
              <a:t> au bătut în casa aceea, dar ea nu s-a prăbușit, pentru că avea temelia zidită pe stâncă.</a:t>
            </a:r>
          </a:p>
          <a:p>
            <a:pPr marL="457200" lvl="1" indent="0">
              <a:buNone/>
            </a:pPr>
            <a:endParaRPr lang="ro-RO" dirty="0"/>
          </a:p>
          <a:p>
            <a:pPr marL="0" indent="0">
              <a:buNone/>
            </a:pPr>
            <a:r>
              <a:rPr lang="ro-RO" dirty="0"/>
              <a:t>Însă orișicine </a:t>
            </a:r>
            <a:r>
              <a:rPr lang="ro-RO" b="1" dirty="0"/>
              <a:t>aude</a:t>
            </a:r>
            <a:r>
              <a:rPr lang="ro-RO" dirty="0"/>
              <a:t> aceste cuvinte ale Mele, </a:t>
            </a:r>
            <a:r>
              <a:rPr lang="ro-RO" b="1" dirty="0" err="1"/>
              <a:t>şi</a:t>
            </a:r>
            <a:r>
              <a:rPr lang="ro-RO" b="1" dirty="0"/>
              <a:t> nu le face</a:t>
            </a:r>
            <a:r>
              <a:rPr lang="ro-RO" dirty="0"/>
              <a:t>, va fi asemănat cu </a:t>
            </a:r>
            <a:r>
              <a:rPr lang="ro-RO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 om nechibzuit</a:t>
            </a:r>
            <a:r>
              <a:rPr lang="ro-RO" dirty="0"/>
              <a:t>, care </a:t>
            </a:r>
            <a:r>
              <a:rPr lang="ro-RO" dirty="0" err="1"/>
              <a:t>şi</a:t>
            </a:r>
            <a:r>
              <a:rPr lang="ro-RO" dirty="0"/>
              <a:t>-a zidit </a:t>
            </a:r>
            <a:r>
              <a:rPr lang="ro-RO" b="1" dirty="0">
                <a:solidFill>
                  <a:srgbClr val="FF0000"/>
                </a:solidFill>
              </a:rPr>
              <a:t>casa pe nisip</a:t>
            </a:r>
            <a:r>
              <a:rPr lang="ro-RO" dirty="0"/>
              <a:t>.</a:t>
            </a:r>
          </a:p>
          <a:p>
            <a:pPr marL="457200" lvl="1" indent="0">
              <a:buNone/>
            </a:pPr>
            <a:r>
              <a:rPr lang="ro-RO" dirty="0"/>
              <a:t>A dat ploaia, au venit șivoaiele, au suflat vânturile, și au izbit în casa aceea: ea s-a prăbușit, și prăbușirea i-a fost mare.”</a:t>
            </a:r>
          </a:p>
          <a:p>
            <a:pPr marL="0" indent="0" algn="r">
              <a:buNone/>
            </a:pPr>
            <a:r>
              <a:rPr lang="ro-RO" i="1" dirty="0"/>
              <a:t>Matei 7: 24-27</a:t>
            </a:r>
          </a:p>
        </p:txBody>
      </p:sp>
    </p:spTree>
    <p:extLst>
      <p:ext uri="{BB962C8B-B14F-4D97-AF65-F5344CB8AC3E}">
        <p14:creationId xmlns:p14="http://schemas.microsoft.com/office/powerpoint/2010/main" val="39529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973F3C3-D0B3-439A-A832-9E63A89416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791920"/>
          </a:xfrm>
        </p:spPr>
        <p:txBody>
          <a:bodyPr>
            <a:normAutofit fontScale="90000"/>
          </a:bodyPr>
          <a:lstStyle/>
          <a:p>
            <a:pPr algn="ctr"/>
            <a:r>
              <a:rPr lang="ro-RO" i="1" dirty="0"/>
              <a:t>Desăvârșiți, întregi, și să nu duceți lipsă de nimic... Un fel de pârgă a făpturilor Lui</a:t>
            </a: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85AA70EC-8194-43AE-9676-B6B2F0D461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44615"/>
            <a:ext cx="9144000" cy="45133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b="1" dirty="0"/>
              <a:t>Acești oameni:</a:t>
            </a:r>
          </a:p>
          <a:p>
            <a:pPr marL="0" indent="633413">
              <a:buNone/>
            </a:pPr>
            <a:r>
              <a:rPr lang="ro-RO" b="1" dirty="0"/>
              <a:t>-	Reușesc in încercări și ispite (v4, v12)</a:t>
            </a:r>
          </a:p>
          <a:p>
            <a:pPr marL="0" indent="633413">
              <a:buNone/>
            </a:pPr>
            <a:r>
              <a:rPr lang="ro-RO" b="1" dirty="0"/>
              <a:t>-	Se încred în Dumnezeu și se roagă cu credință (v5-9)</a:t>
            </a:r>
          </a:p>
          <a:p>
            <a:pPr marL="0" indent="633413">
              <a:buNone/>
            </a:pPr>
            <a:r>
              <a:rPr lang="ro-RO" b="1" dirty="0"/>
              <a:t>-	Iau decizii înțelepte, deosebind binele de rău (v12-16)</a:t>
            </a:r>
          </a:p>
          <a:p>
            <a:pPr marL="0" indent="633413">
              <a:buNone/>
            </a:pPr>
            <a:r>
              <a:rPr lang="ro-RO" b="1" dirty="0"/>
              <a:t>-	Primesc si oferă har (v17-18)</a:t>
            </a:r>
          </a:p>
          <a:p>
            <a:pPr marL="0" indent="633413">
              <a:buNone/>
            </a:pPr>
            <a:r>
              <a:rPr lang="ro-RO" b="1" dirty="0"/>
              <a:t>-	Ascultă bine și vorbesc bine (v19-21)</a:t>
            </a:r>
          </a:p>
          <a:p>
            <a:pPr marL="0" indent="633413">
              <a:buNone/>
            </a:pPr>
            <a:r>
              <a:rPr lang="ro-RO" b="1" dirty="0"/>
              <a:t>-	Împlinesc, nu doar vorbesc (v22-25)</a:t>
            </a:r>
          </a:p>
          <a:p>
            <a:pPr marL="0" indent="633413">
              <a:buNone/>
            </a:pPr>
            <a:r>
              <a:rPr lang="ro-RO" b="1" dirty="0"/>
              <a:t>-	Își iubesc aproapele și slujesc celor în nevoie (v26-27)</a:t>
            </a:r>
          </a:p>
          <a:p>
            <a:endParaRPr lang="ro-RO" b="1" dirty="0"/>
          </a:p>
        </p:txBody>
      </p:sp>
    </p:spTree>
    <p:extLst>
      <p:ext uri="{BB962C8B-B14F-4D97-AF65-F5344CB8AC3E}">
        <p14:creationId xmlns:p14="http://schemas.microsoft.com/office/powerpoint/2010/main" val="30492214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82E83AE-526F-4055-8AA3-4C239EC9F4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b="1" dirty="0"/>
              <a:t>Ascultare și împlinire</a:t>
            </a:r>
            <a:endParaRPr lang="ro-RO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8AC4F3CB-0375-4238-BA77-57E9C1959A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b="1" dirty="0"/>
              <a:t>Faptele credinței</a:t>
            </a:r>
          </a:p>
          <a:p>
            <a:r>
              <a:rPr lang="ro-RO" b="1" dirty="0"/>
              <a:t>Discernământ </a:t>
            </a:r>
          </a:p>
          <a:p>
            <a:endParaRPr lang="ro-RO" dirty="0"/>
          </a:p>
          <a:p>
            <a:r>
              <a:rPr lang="ro-RO" dirty="0"/>
              <a:t>Maturitate</a:t>
            </a:r>
            <a:r>
              <a:rPr lang="ro-RO" i="1" dirty="0"/>
              <a:t>: proces ... între situație și reacție</a:t>
            </a:r>
          </a:p>
          <a:p>
            <a:r>
              <a:rPr lang="ro-RO" dirty="0"/>
              <a:t>Ascultarea activă</a:t>
            </a:r>
          </a:p>
          <a:p>
            <a:pPr lvl="1"/>
            <a:r>
              <a:rPr lang="ro-RO" i="1" dirty="0"/>
              <a:t>Întrebări profunde</a:t>
            </a:r>
          </a:p>
        </p:txBody>
      </p:sp>
    </p:spTree>
    <p:extLst>
      <p:ext uri="{BB962C8B-B14F-4D97-AF65-F5344CB8AC3E}">
        <p14:creationId xmlns:p14="http://schemas.microsoft.com/office/powerpoint/2010/main" val="27642569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2E1F8B1-0C6E-44B7-994B-66816C14D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56898"/>
          </a:xfrm>
        </p:spPr>
        <p:txBody>
          <a:bodyPr/>
          <a:lstStyle/>
          <a:p>
            <a:r>
              <a:rPr lang="ro-RO" b="1" dirty="0"/>
              <a:t>Introspecție în oglinda Cuvântului</a:t>
            </a:r>
          </a:p>
        </p:txBody>
      </p:sp>
      <p:grpSp>
        <p:nvGrpSpPr>
          <p:cNvPr id="10" name="Grupare 9">
            <a:extLst>
              <a:ext uri="{FF2B5EF4-FFF2-40B4-BE49-F238E27FC236}">
                <a16:creationId xmlns:a16="http://schemas.microsoft.com/office/drawing/2014/main" id="{325C26ED-E0FA-4D43-8B57-C495A7EDBDD2}"/>
              </a:ext>
            </a:extLst>
          </p:cNvPr>
          <p:cNvGrpSpPr/>
          <p:nvPr/>
        </p:nvGrpSpPr>
        <p:grpSpPr>
          <a:xfrm>
            <a:off x="2032612" y="1509310"/>
            <a:ext cx="5078776" cy="4983563"/>
            <a:chOff x="1674565" y="1509311"/>
            <a:chExt cx="5078776" cy="4983563"/>
          </a:xfrm>
        </p:grpSpPr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CD2D92A9-7634-4778-850C-4E006C3DE93E}"/>
                </a:ext>
              </a:extLst>
            </p:cNvPr>
            <p:cNvSpPr/>
            <p:nvPr/>
          </p:nvSpPr>
          <p:spPr>
            <a:xfrm>
              <a:off x="1674565" y="1509311"/>
              <a:ext cx="5078776" cy="4983563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53690B54-E8D7-4D23-88C7-82002D1793C8}"/>
                </a:ext>
              </a:extLst>
            </p:cNvPr>
            <p:cNvSpPr/>
            <p:nvPr/>
          </p:nvSpPr>
          <p:spPr>
            <a:xfrm>
              <a:off x="2478795" y="2952520"/>
              <a:ext cx="3459297" cy="3540354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5D68680B-6ED1-49D3-B592-05D4280B9C3F}"/>
                </a:ext>
              </a:extLst>
            </p:cNvPr>
            <p:cNvSpPr/>
            <p:nvPr/>
          </p:nvSpPr>
          <p:spPr>
            <a:xfrm>
              <a:off x="3095741" y="4341829"/>
              <a:ext cx="2214390" cy="2151045"/>
            </a:xfrm>
            <a:prstGeom prst="ellipse">
              <a:avLst/>
            </a:prstGeom>
            <a:solidFill>
              <a:schemeClr val="accent5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o-RO"/>
            </a:p>
          </p:txBody>
        </p:sp>
        <p:sp>
          <p:nvSpPr>
            <p:cNvPr id="7" name="CasetăText 6">
              <a:extLst>
                <a:ext uri="{FF2B5EF4-FFF2-40B4-BE49-F238E27FC236}">
                  <a16:creationId xmlns:a16="http://schemas.microsoft.com/office/drawing/2014/main" id="{8C1E7232-0B67-4B23-AA54-C27F20E18E52}"/>
                </a:ext>
              </a:extLst>
            </p:cNvPr>
            <p:cNvSpPr txBox="1"/>
            <p:nvPr/>
          </p:nvSpPr>
          <p:spPr>
            <a:xfrm>
              <a:off x="3283027" y="5233012"/>
              <a:ext cx="1938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o-RO" sz="3600" b="1" dirty="0">
                  <a:solidFill>
                    <a:schemeClr val="accent4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Personal</a:t>
              </a:r>
            </a:p>
          </p:txBody>
        </p:sp>
        <p:sp>
          <p:nvSpPr>
            <p:cNvPr id="8" name="CasetăText 7">
              <a:extLst>
                <a:ext uri="{FF2B5EF4-FFF2-40B4-BE49-F238E27FC236}">
                  <a16:creationId xmlns:a16="http://schemas.microsoft.com/office/drawing/2014/main" id="{72938E1F-D011-4933-AA7E-711D36EB7C4B}"/>
                </a:ext>
              </a:extLst>
            </p:cNvPr>
            <p:cNvSpPr txBox="1"/>
            <p:nvPr/>
          </p:nvSpPr>
          <p:spPr>
            <a:xfrm>
              <a:off x="3283027" y="3438181"/>
              <a:ext cx="193896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3600" b="1" dirty="0">
                  <a:solidFill>
                    <a:srgbClr val="FFC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Privat</a:t>
              </a:r>
            </a:p>
          </p:txBody>
        </p:sp>
        <p:sp>
          <p:nvSpPr>
            <p:cNvPr id="9" name="CasetăText 8">
              <a:extLst>
                <a:ext uri="{FF2B5EF4-FFF2-40B4-BE49-F238E27FC236}">
                  <a16:creationId xmlns:a16="http://schemas.microsoft.com/office/drawing/2014/main" id="{128F3A35-47BF-4CFE-93A6-40F5ABEC754A}"/>
                </a:ext>
              </a:extLst>
            </p:cNvPr>
            <p:cNvSpPr txBox="1"/>
            <p:nvPr/>
          </p:nvSpPr>
          <p:spPr>
            <a:xfrm>
              <a:off x="3283027" y="1541705"/>
              <a:ext cx="1938968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ro-RO" sz="3600" b="1" dirty="0">
                  <a:solidFill>
                    <a:schemeClr val="accent4">
                      <a:lumMod val="20000"/>
                      <a:lumOff val="80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Sinele</a:t>
              </a:r>
            </a:p>
            <a:p>
              <a:pPr algn="ctr"/>
              <a:r>
                <a:rPr lang="ro-RO" sz="3600" b="1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Public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462289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19BEB7F-D445-46B1-8D1C-CAE5AC6CE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72659"/>
          </a:xfrm>
        </p:spPr>
        <p:txBody>
          <a:bodyPr/>
          <a:lstStyle/>
          <a:p>
            <a:r>
              <a:rPr lang="ro-RO" b="1" dirty="0"/>
              <a:t>Ce îmi doresc ?</a:t>
            </a:r>
          </a:p>
        </p:txBody>
      </p:sp>
      <p:graphicFrame>
        <p:nvGraphicFramePr>
          <p:cNvPr id="4" name="Substituent conținut 3">
            <a:extLst>
              <a:ext uri="{FF2B5EF4-FFF2-40B4-BE49-F238E27FC236}">
                <a16:creationId xmlns:a16="http://schemas.microsoft.com/office/drawing/2014/main" id="{33394B64-506C-43C5-A658-2C8AFD0489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288779"/>
              </p:ext>
            </p:extLst>
          </p:nvPr>
        </p:nvGraphicFramePr>
        <p:xfrm>
          <a:off x="628650" y="1550020"/>
          <a:ext cx="8191967" cy="4791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274">
                  <a:extLst>
                    <a:ext uri="{9D8B030D-6E8A-4147-A177-3AD203B41FA5}">
                      <a16:colId xmlns:a16="http://schemas.microsoft.com/office/drawing/2014/main" val="2848967936"/>
                    </a:ext>
                  </a:extLst>
                </a:gridCol>
                <a:gridCol w="1553517">
                  <a:extLst>
                    <a:ext uri="{9D8B030D-6E8A-4147-A177-3AD203B41FA5}">
                      <a16:colId xmlns:a16="http://schemas.microsoft.com/office/drawing/2014/main" val="1000763375"/>
                    </a:ext>
                  </a:extLst>
                </a:gridCol>
                <a:gridCol w="1555294">
                  <a:extLst>
                    <a:ext uri="{9D8B030D-6E8A-4147-A177-3AD203B41FA5}">
                      <a16:colId xmlns:a16="http://schemas.microsoft.com/office/drawing/2014/main" val="604507417"/>
                    </a:ext>
                  </a:extLst>
                </a:gridCol>
                <a:gridCol w="1555294">
                  <a:extLst>
                    <a:ext uri="{9D8B030D-6E8A-4147-A177-3AD203B41FA5}">
                      <a16:colId xmlns:a16="http://schemas.microsoft.com/office/drawing/2014/main" val="2059644591"/>
                    </a:ext>
                  </a:extLst>
                </a:gridCol>
                <a:gridCol w="1555294">
                  <a:extLst>
                    <a:ext uri="{9D8B030D-6E8A-4147-A177-3AD203B41FA5}">
                      <a16:colId xmlns:a16="http://schemas.microsoft.com/office/drawing/2014/main" val="4030888327"/>
                    </a:ext>
                  </a:extLst>
                </a:gridCol>
                <a:gridCol w="1555294">
                  <a:extLst>
                    <a:ext uri="{9D8B030D-6E8A-4147-A177-3AD203B41FA5}">
                      <a16:colId xmlns:a16="http://schemas.microsoft.com/office/drawing/2014/main" val="3926987054"/>
                    </a:ext>
                  </a:extLst>
                </a:gridCol>
              </a:tblGrid>
              <a:tr h="614461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/>
                        <a:t>S</a:t>
                      </a:r>
                      <a:r>
                        <a:rPr lang="ro-RO" sz="3200" dirty="0"/>
                        <a:t>ă fiu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3200" dirty="0"/>
                        <a:t>Să 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3200" dirty="0"/>
                        <a:t>Să fac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3200" dirty="0"/>
                        <a:t>Să ajut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sz="3200" dirty="0"/>
                        <a:t>Să las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687912"/>
                  </a:ext>
                </a:extLst>
              </a:tr>
              <a:tr h="4641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9685082"/>
                  </a:ext>
                </a:extLst>
              </a:tr>
              <a:tr h="464140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440085"/>
                  </a:ext>
                </a:extLst>
              </a:tr>
              <a:tr h="4641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240137"/>
                  </a:ext>
                </a:extLst>
              </a:tr>
              <a:tr h="4641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1284813"/>
                  </a:ext>
                </a:extLst>
              </a:tr>
              <a:tr h="464140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898561"/>
                  </a:ext>
                </a:extLst>
              </a:tr>
              <a:tr h="464140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704126"/>
                  </a:ext>
                </a:extLst>
              </a:tr>
              <a:tr h="464140">
                <a:tc>
                  <a:txBody>
                    <a:bodyPr/>
                    <a:lstStyle/>
                    <a:p>
                      <a:r>
                        <a:rPr lang="ro-RO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960428"/>
                  </a:ext>
                </a:extLst>
              </a:tr>
              <a:tr h="464140">
                <a:tc>
                  <a:txBody>
                    <a:bodyPr/>
                    <a:lstStyle/>
                    <a:p>
                      <a:r>
                        <a:rPr lang="ro-RO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7541855"/>
                  </a:ext>
                </a:extLst>
              </a:tr>
              <a:tr h="464140">
                <a:tc>
                  <a:txBody>
                    <a:bodyPr/>
                    <a:lstStyle/>
                    <a:p>
                      <a:r>
                        <a:rPr lang="ro-RO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724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2185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19BEB7F-D445-46B1-8D1C-CAE5AC6CE2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0822"/>
          </a:xfrm>
        </p:spPr>
        <p:txBody>
          <a:bodyPr>
            <a:normAutofit/>
          </a:bodyPr>
          <a:lstStyle/>
          <a:p>
            <a:r>
              <a:rPr lang="ro-RO" sz="3600" b="1" dirty="0">
                <a:latin typeface="Arial" panose="020B0604020202020204" pitchFamily="34" charset="0"/>
                <a:cs typeface="Arial" panose="020B0604020202020204" pitchFamily="34" charset="0"/>
              </a:rPr>
              <a:t>Ce îmi doresc ?</a:t>
            </a:r>
          </a:p>
        </p:txBody>
      </p:sp>
      <p:graphicFrame>
        <p:nvGraphicFramePr>
          <p:cNvPr id="4" name="Substituent conținut 3">
            <a:extLst>
              <a:ext uri="{FF2B5EF4-FFF2-40B4-BE49-F238E27FC236}">
                <a16:creationId xmlns:a16="http://schemas.microsoft.com/office/drawing/2014/main" id="{33394B64-506C-43C5-A658-2C8AFD0489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9994943"/>
              </p:ext>
            </p:extLst>
          </p:nvPr>
        </p:nvGraphicFramePr>
        <p:xfrm>
          <a:off x="476016" y="1169727"/>
          <a:ext cx="8191967" cy="45185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7274">
                  <a:extLst>
                    <a:ext uri="{9D8B030D-6E8A-4147-A177-3AD203B41FA5}">
                      <a16:colId xmlns:a16="http://schemas.microsoft.com/office/drawing/2014/main" val="2848967936"/>
                    </a:ext>
                  </a:extLst>
                </a:gridCol>
                <a:gridCol w="1553517">
                  <a:extLst>
                    <a:ext uri="{9D8B030D-6E8A-4147-A177-3AD203B41FA5}">
                      <a16:colId xmlns:a16="http://schemas.microsoft.com/office/drawing/2014/main" val="1000763375"/>
                    </a:ext>
                  </a:extLst>
                </a:gridCol>
                <a:gridCol w="1555294">
                  <a:extLst>
                    <a:ext uri="{9D8B030D-6E8A-4147-A177-3AD203B41FA5}">
                      <a16:colId xmlns:a16="http://schemas.microsoft.com/office/drawing/2014/main" val="604507417"/>
                    </a:ext>
                  </a:extLst>
                </a:gridCol>
                <a:gridCol w="1555294">
                  <a:extLst>
                    <a:ext uri="{9D8B030D-6E8A-4147-A177-3AD203B41FA5}">
                      <a16:colId xmlns:a16="http://schemas.microsoft.com/office/drawing/2014/main" val="2059644591"/>
                    </a:ext>
                  </a:extLst>
                </a:gridCol>
                <a:gridCol w="1555294">
                  <a:extLst>
                    <a:ext uri="{9D8B030D-6E8A-4147-A177-3AD203B41FA5}">
                      <a16:colId xmlns:a16="http://schemas.microsoft.com/office/drawing/2014/main" val="4030888327"/>
                    </a:ext>
                  </a:extLst>
                </a:gridCol>
                <a:gridCol w="1555294">
                  <a:extLst>
                    <a:ext uri="{9D8B030D-6E8A-4147-A177-3AD203B41FA5}">
                      <a16:colId xmlns:a16="http://schemas.microsoft.com/office/drawing/2014/main" val="3926987054"/>
                    </a:ext>
                  </a:extLst>
                </a:gridCol>
              </a:tblGrid>
              <a:tr h="589642"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</a:t>
                      </a:r>
                      <a:r>
                        <a:rPr lang="ro-RO" sz="32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ă fiu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32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Să 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32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Să fac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32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Să ajut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o-RO" sz="3200" dirty="0">
                          <a:solidFill>
                            <a:srgbClr val="FFFF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Să las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1687912"/>
                  </a:ext>
                </a:extLst>
              </a:tr>
              <a:tr h="445393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ca soț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familie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scoală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persoane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moștenire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9685082"/>
                  </a:ext>
                </a:extLst>
              </a:tr>
              <a:tr h="445393">
                <a:tc>
                  <a:txBody>
                    <a:bodyPr/>
                    <a:lstStyle/>
                    <a:p>
                      <a:r>
                        <a:rPr lang="en-US" dirty="0"/>
                        <a:t>2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b="1" dirty="0"/>
                        <a:t>ca tată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copii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/>
                        <a:t>scriu </a:t>
                      </a:r>
                      <a:r>
                        <a:rPr lang="ro-RO" dirty="0"/>
                        <a:t>o carte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model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2440085"/>
                  </a:ext>
                </a:extLst>
              </a:tr>
              <a:tr h="445393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în biserica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casa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b="1" dirty="0"/>
                        <a:t>ucenici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42240137"/>
                  </a:ext>
                </a:extLst>
              </a:tr>
              <a:tr h="445393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la serviciu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mașină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b="1" dirty="0"/>
                        <a:t>afacere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structură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1284813"/>
                  </a:ext>
                </a:extLst>
              </a:tr>
              <a:tr h="445393"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în bord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b="1" dirty="0"/>
                        <a:t>atelier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loc de scăpare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9898561"/>
                  </a:ext>
                </a:extLst>
              </a:tr>
              <a:tr h="445393"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o-R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dirty="0"/>
                        <a:t>Asociație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...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3704126"/>
                  </a:ext>
                </a:extLst>
              </a:tr>
              <a:tr h="445393">
                <a:tc>
                  <a:txBody>
                    <a:bodyPr/>
                    <a:lstStyle/>
                    <a:p>
                      <a:r>
                        <a:rPr lang="ro-RO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blând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dirty="0"/>
                        <a:t>titlu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88960428"/>
                  </a:ext>
                </a:extLst>
              </a:tr>
              <a:tr h="445393">
                <a:tc>
                  <a:txBody>
                    <a:bodyPr/>
                    <a:lstStyle/>
                    <a:p>
                      <a:r>
                        <a:rPr lang="ro-RO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Înțelept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b="1" dirty="0"/>
                        <a:t>Cauză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7541855"/>
                  </a:ext>
                </a:extLst>
              </a:tr>
              <a:tr h="350986">
                <a:tc>
                  <a:txBody>
                    <a:bodyPr/>
                    <a:lstStyle/>
                    <a:p>
                      <a:r>
                        <a:rPr lang="ro-RO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...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o-RO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2724082"/>
                  </a:ext>
                </a:extLst>
              </a:tr>
            </a:tbl>
          </a:graphicData>
        </a:graphic>
      </p:graphicFrame>
      <p:sp>
        <p:nvSpPr>
          <p:cNvPr id="5" name="Titlu 1">
            <a:extLst>
              <a:ext uri="{FF2B5EF4-FFF2-40B4-BE49-F238E27FC236}">
                <a16:creationId xmlns:a16="http://schemas.microsoft.com/office/drawing/2014/main" id="{1D65C8B7-51A7-40AD-8E0D-CD2A9720B76E}"/>
              </a:ext>
            </a:extLst>
          </p:cNvPr>
          <p:cNvSpPr txBox="1">
            <a:spLocks/>
          </p:cNvSpPr>
          <p:nvPr/>
        </p:nvSpPr>
        <p:spPr>
          <a:xfrm>
            <a:off x="628649" y="5792052"/>
            <a:ext cx="7886700" cy="8726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o-RO" i="1" dirty="0"/>
              <a:t>Ce mă învață Cuvântul?</a:t>
            </a:r>
          </a:p>
        </p:txBody>
      </p:sp>
    </p:spTree>
    <p:extLst>
      <p:ext uri="{BB962C8B-B14F-4D97-AF65-F5344CB8AC3E}">
        <p14:creationId xmlns:p14="http://schemas.microsoft.com/office/powerpoint/2010/main" val="12042673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0307E74-CD75-44B9-A07F-882ABD90F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6"/>
            <a:ext cx="8102755" cy="1084533"/>
          </a:xfrm>
        </p:spPr>
        <p:txBody>
          <a:bodyPr>
            <a:normAutofit fontScale="90000"/>
          </a:bodyPr>
          <a:lstStyle/>
          <a:p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Împlinire </a:t>
            </a:r>
            <a:r>
              <a:rPr lang="ro-RO" sz="3600" dirty="0">
                <a:latin typeface="Arial" panose="020B0604020202020204" pitchFamily="34" charset="0"/>
                <a:cs typeface="Arial" panose="020B0604020202020204" pitchFamily="34" charset="0"/>
              </a:rPr>
              <a:t>(înfăptuire, întrupare, trăire, ...)</a:t>
            </a:r>
            <a:endParaRPr lang="ro-R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24026D4-2F57-433A-81AC-19AE125227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o-RO" dirty="0"/>
              <a:t>Rezultatele apar atunci </a:t>
            </a:r>
            <a:r>
              <a:rPr lang="ro-RO" b="1" dirty="0"/>
              <a:t>când aplici </a:t>
            </a:r>
            <a:r>
              <a:rPr lang="ro-RO" dirty="0"/>
              <a:t>ceea ce știi</a:t>
            </a:r>
          </a:p>
          <a:p>
            <a:r>
              <a:rPr lang="ro-RO" b="1" dirty="0"/>
              <a:t>Consistență și consecvență</a:t>
            </a:r>
          </a:p>
        </p:txBody>
      </p:sp>
    </p:spTree>
    <p:extLst>
      <p:ext uri="{BB962C8B-B14F-4D97-AF65-F5344CB8AC3E}">
        <p14:creationId xmlns:p14="http://schemas.microsoft.com/office/powerpoint/2010/main" val="366708379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B7A7158-111D-4C85-9590-4DD86E9E5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o-RO" sz="3200" dirty="0"/>
              <a:t>cercetare în domeniul </a:t>
            </a:r>
            <a:r>
              <a:rPr lang="ro-RO" sz="3200" dirty="0" err="1"/>
              <a:t>coaching</a:t>
            </a:r>
            <a:r>
              <a:rPr lang="ro-RO" sz="3200" dirty="0"/>
              <a:t>-ului nutrițional pentru a afla </a:t>
            </a:r>
            <a:r>
              <a:rPr lang="ro-RO" sz="3200" b="1" dirty="0">
                <a:latin typeface="Arial" panose="020B0604020202020204" pitchFamily="34" charset="0"/>
                <a:cs typeface="Arial" panose="020B0604020202020204" pitchFamily="34" charset="0"/>
              </a:rPr>
              <a:t>cât de mult efort</a:t>
            </a:r>
            <a:r>
              <a:rPr lang="ro-RO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3200" dirty="0"/>
              <a:t>este necesar  pentru a face </a:t>
            </a:r>
            <a:r>
              <a:rPr lang="ro-RO" sz="3200" b="1" dirty="0">
                <a:latin typeface="Arial" panose="020B0604020202020204" pitchFamily="34" charset="0"/>
                <a:cs typeface="Arial" panose="020B0604020202020204" pitchFamily="34" charset="0"/>
              </a:rPr>
              <a:t>schimbări semnificative</a:t>
            </a:r>
            <a:endParaRPr lang="ro-RO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Substituent conținut 3">
            <a:extLst>
              <a:ext uri="{FF2B5EF4-FFF2-40B4-BE49-F238E27FC236}">
                <a16:creationId xmlns:a16="http://schemas.microsoft.com/office/drawing/2014/main" id="{B64041A0-8A83-44F1-BEA7-A9FED8094A69}"/>
              </a:ext>
            </a:extLst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628650" y="1918010"/>
            <a:ext cx="7768218" cy="4574864"/>
          </a:xfrm>
          <a:prstGeom prst="rect">
            <a:avLst/>
          </a:prstGeom>
        </p:spPr>
      </p:pic>
      <p:sp>
        <p:nvSpPr>
          <p:cNvPr id="5" name="Dreptunghi 4">
            <a:extLst>
              <a:ext uri="{FF2B5EF4-FFF2-40B4-BE49-F238E27FC236}">
                <a16:creationId xmlns:a16="http://schemas.microsoft.com/office/drawing/2014/main" id="{09D365B0-4AFC-47A8-9E08-103A080D6F73}"/>
              </a:ext>
            </a:extLst>
          </p:cNvPr>
          <p:cNvSpPr/>
          <p:nvPr/>
        </p:nvSpPr>
        <p:spPr>
          <a:xfrm>
            <a:off x="6450309" y="6354374"/>
            <a:ext cx="194655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o-RO" sz="1200" i="1" dirty="0"/>
              <a:t>www.precisionnutrition.com</a:t>
            </a:r>
          </a:p>
        </p:txBody>
      </p:sp>
    </p:spTree>
    <p:extLst>
      <p:ext uri="{BB962C8B-B14F-4D97-AF65-F5344CB8AC3E}">
        <p14:creationId xmlns:p14="http://schemas.microsoft.com/office/powerpoint/2010/main" val="25710638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0307E74-CD75-44B9-A07F-882ABD90F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65127"/>
            <a:ext cx="8102755" cy="795414"/>
          </a:xfrm>
        </p:spPr>
        <p:txBody>
          <a:bodyPr>
            <a:normAutofit fontScale="90000"/>
          </a:bodyPr>
          <a:lstStyle/>
          <a:p>
            <a:r>
              <a:rPr lang="ro-RO" b="1" dirty="0">
                <a:latin typeface="Arial" panose="020B0604020202020204" pitchFamily="34" charset="0"/>
                <a:cs typeface="Arial" panose="020B0604020202020204" pitchFamily="34" charset="0"/>
              </a:rPr>
              <a:t>Împlinire </a:t>
            </a:r>
            <a:r>
              <a:rPr lang="ro-RO" sz="3600" dirty="0">
                <a:latin typeface="Arial" panose="020B0604020202020204" pitchFamily="34" charset="0"/>
                <a:cs typeface="Arial" panose="020B0604020202020204" pitchFamily="34" charset="0"/>
              </a:rPr>
              <a:t>(înfăptuire, întrupare, trăire, ...)</a:t>
            </a:r>
            <a:endParaRPr lang="ro-RO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524026D4-2F57-433A-81AC-19AE125227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160541"/>
            <a:ext cx="7886700" cy="4351338"/>
          </a:xfrm>
        </p:spPr>
        <p:txBody>
          <a:bodyPr/>
          <a:lstStyle/>
          <a:p>
            <a:r>
              <a:rPr lang="ro-RO" dirty="0"/>
              <a:t>Rezultatele apar atunci </a:t>
            </a:r>
            <a:r>
              <a:rPr lang="ro-RO" b="1" dirty="0"/>
              <a:t>când aplici </a:t>
            </a:r>
            <a:r>
              <a:rPr lang="ro-RO" dirty="0"/>
              <a:t>ceea ce știi</a:t>
            </a:r>
          </a:p>
          <a:p>
            <a:r>
              <a:rPr lang="ro-RO" b="1" dirty="0"/>
              <a:t>Consistență și consecvență</a:t>
            </a:r>
          </a:p>
          <a:p>
            <a:pPr lvl="1"/>
            <a:r>
              <a:rPr lang="ro-RO" sz="2000" i="1" dirty="0"/>
              <a:t>Mai bine mai puțin decât deloc</a:t>
            </a:r>
          </a:p>
        </p:txBody>
      </p:sp>
      <p:sp>
        <p:nvSpPr>
          <p:cNvPr id="4" name="Dreptunghi 3">
            <a:extLst>
              <a:ext uri="{FF2B5EF4-FFF2-40B4-BE49-F238E27FC236}">
                <a16:creationId xmlns:a16="http://schemas.microsoft.com/office/drawing/2014/main" id="{24CF9450-8371-4C6E-8986-0C8A56AA8FC4}"/>
              </a:ext>
            </a:extLst>
          </p:cNvPr>
          <p:cNvSpPr/>
          <p:nvPr/>
        </p:nvSpPr>
        <p:spPr>
          <a:xfrm>
            <a:off x="457201" y="2521641"/>
            <a:ext cx="8274203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o-RO" dirty="0"/>
              <a:t>1.	Doar a face un efort - indiferent cât de mic - schimbă lucrurile</a:t>
            </a:r>
          </a:p>
          <a:p>
            <a:r>
              <a:rPr lang="ro-RO" dirty="0"/>
              <a:t>-	</a:t>
            </a:r>
            <a:r>
              <a:rPr lang="ro-RO" b="1" i="1" dirty="0"/>
              <a:t>50 % consecvență </a:t>
            </a:r>
            <a:r>
              <a:rPr lang="ro-RO" dirty="0"/>
              <a:t>= o scădere cu 5-6% a greutății corporale, care poate duce la:</a:t>
            </a:r>
          </a:p>
          <a:p>
            <a:pPr lvl="2"/>
            <a:r>
              <a:rPr lang="ro-RO" sz="1600" i="1" dirty="0"/>
              <a:t>i.	mai bună sănătate cardiovasculară</a:t>
            </a:r>
          </a:p>
          <a:p>
            <a:pPr lvl="2"/>
            <a:r>
              <a:rPr lang="ro-RO" sz="1600" i="1" dirty="0"/>
              <a:t>ii.	scăderea riscului de cancer și diabet</a:t>
            </a:r>
          </a:p>
          <a:p>
            <a:pPr lvl="2"/>
            <a:r>
              <a:rPr lang="ro-RO" sz="1600" i="1" dirty="0"/>
              <a:t>iii.	un somn mai bun (cu mai puțină apnee)</a:t>
            </a:r>
          </a:p>
          <a:p>
            <a:pPr lvl="2"/>
            <a:r>
              <a:rPr lang="ro-RO" sz="1600" i="1" dirty="0"/>
              <a:t>iv.	o dispoziție mai bună</a:t>
            </a:r>
          </a:p>
          <a:p>
            <a:pPr lvl="2"/>
            <a:r>
              <a:rPr lang="ro-RO" sz="1600" i="1" dirty="0"/>
              <a:t>v.	mai puțină inflamație</a:t>
            </a:r>
          </a:p>
          <a:p>
            <a:pPr lvl="2"/>
            <a:r>
              <a:rPr lang="ro-RO" sz="1600" i="1" dirty="0"/>
              <a:t>vi.	imunitate mai bună...</a:t>
            </a:r>
          </a:p>
          <a:p>
            <a:r>
              <a:rPr lang="ro-RO" dirty="0"/>
              <a:t>2.	</a:t>
            </a:r>
            <a:r>
              <a:rPr lang="ro-RO" b="1" i="1" dirty="0"/>
              <a:t>între 50-79%  consecvență  - </a:t>
            </a:r>
            <a:r>
              <a:rPr lang="ro-RO" dirty="0"/>
              <a:t>face de fapt o mare diferență (zona magică între "nu prea dificil" și "a face progrese reale")</a:t>
            </a:r>
          </a:p>
          <a:p>
            <a:r>
              <a:rPr lang="ro-RO" dirty="0"/>
              <a:t>-	</a:t>
            </a:r>
            <a:r>
              <a:rPr lang="ro-RO" b="1" dirty="0">
                <a:solidFill>
                  <a:srgbClr val="0070C0"/>
                </a:solidFill>
              </a:rPr>
              <a:t>practicarea obiceiurilor bune, cel puțin jumătate din timp. </a:t>
            </a:r>
          </a:p>
          <a:p>
            <a:pPr marL="342900" indent="-342900">
              <a:buAutoNum type="arabicPeriod" startAt="3"/>
            </a:pPr>
            <a:r>
              <a:rPr lang="ro-RO" dirty="0"/>
              <a:t>consecvență de</a:t>
            </a:r>
            <a:r>
              <a:rPr lang="ro-RO" b="1" dirty="0"/>
              <a:t> peste 80 % - </a:t>
            </a:r>
            <a:r>
              <a:rPr lang="ro-RO" dirty="0"/>
              <a:t>apar schimbările majore </a:t>
            </a:r>
          </a:p>
          <a:p>
            <a:endParaRPr lang="ro-RO" dirty="0"/>
          </a:p>
          <a:p>
            <a:pPr algn="ctr"/>
            <a:r>
              <a:rPr lang="ro-RO" dirty="0"/>
              <a:t>	</a:t>
            </a:r>
            <a:r>
              <a:rPr lang="ro-RO" sz="2000" b="1" dirty="0"/>
              <a:t>Consecvența (coerența) creează încredere.</a:t>
            </a:r>
            <a:endParaRPr lang="ro-RO" b="1" dirty="0"/>
          </a:p>
        </p:txBody>
      </p:sp>
    </p:spTree>
    <p:extLst>
      <p:ext uri="{BB962C8B-B14F-4D97-AF65-F5344CB8AC3E}">
        <p14:creationId xmlns:p14="http://schemas.microsoft.com/office/powerpoint/2010/main" val="1582141093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Temă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ă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ă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531</TotalTime>
  <Words>1179</Words>
  <Application>Microsoft Office PowerPoint</Application>
  <PresentationFormat>On-screen Show (4:3)</PresentationFormat>
  <Paragraphs>205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Temă Office</vt:lpstr>
      <vt:lpstr>Fiți împlinitori ai Cuvântului,  nu numai ascultători</vt:lpstr>
      <vt:lpstr>Desăvârșiți, întregi, și să nu duceți lipsă de nimic... Un fel de pârgă a făpturilor Lui</vt:lpstr>
      <vt:lpstr>Ascultare și împlinire</vt:lpstr>
      <vt:lpstr>Introspecție în oglinda Cuvântului</vt:lpstr>
      <vt:lpstr>Ce îmi doresc ?</vt:lpstr>
      <vt:lpstr>Ce îmi doresc ?</vt:lpstr>
      <vt:lpstr>Împlinire (înfăptuire, întrupare, trăire, ...)</vt:lpstr>
      <vt:lpstr>cercetare în domeniul coaching-ului nutrițional pentru a afla cât de mult efort este necesar  pentru a face schimbări semnificative</vt:lpstr>
      <vt:lpstr>Împlinire (înfăptuire, întrupare, trăire, ...)</vt:lpstr>
      <vt:lpstr>PowerPoint Presentation</vt:lpstr>
      <vt:lpstr>Dați-vă și voi toate silințele ...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Fiți împlinitori ai Cuvântului,  nu numai ascultători</dc:title>
  <dc:creator>Ioan C.</dc:creator>
  <cp:lastModifiedBy>Costel G</cp:lastModifiedBy>
  <cp:revision>17</cp:revision>
  <dcterms:created xsi:type="dcterms:W3CDTF">2019-06-07T11:19:10Z</dcterms:created>
  <dcterms:modified xsi:type="dcterms:W3CDTF">2019-06-09T09:12:06Z</dcterms:modified>
</cp:coreProperties>
</file>