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8"/>
  </p:notesMasterIdLst>
  <p:sldIdLst>
    <p:sldId id="257" r:id="rId2"/>
    <p:sldId id="259" r:id="rId3"/>
    <p:sldId id="262" r:id="rId4"/>
    <p:sldId id="261" r:id="rId5"/>
    <p:sldId id="260" r:id="rId6"/>
    <p:sldId id="258" r:id="rId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41D"/>
    <a:srgbClr val="271F53"/>
    <a:srgbClr val="212121"/>
    <a:srgbClr val="FEFEFE"/>
    <a:srgbClr val="F6F6F6"/>
    <a:srgbClr val="260D00"/>
    <a:srgbClr val="D6D5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6576" autoAdjust="0"/>
  </p:normalViewPr>
  <p:slideViewPr>
    <p:cSldViewPr snapToGrid="0" showGuides="1">
      <p:cViewPr varScale="1">
        <p:scale>
          <a:sx n="73" d="100"/>
          <a:sy n="73" d="100"/>
        </p:scale>
        <p:origin x="4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C8BAC-BCF4-4935-966A-89F59A723AE5}" type="datetimeFigureOut">
              <a:rPr lang="ro-RO" smtClean="0"/>
              <a:t>14.07.2019</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AACC1-469C-46E6-AC64-C5BE54B11835}" type="slidenum">
              <a:rPr lang="ro-RO" smtClean="0"/>
              <a:t>‹#›</a:t>
            </a:fld>
            <a:endParaRPr lang="ro-RO"/>
          </a:p>
        </p:txBody>
      </p:sp>
    </p:spTree>
    <p:extLst>
      <p:ext uri="{BB962C8B-B14F-4D97-AF65-F5344CB8AC3E}">
        <p14:creationId xmlns:p14="http://schemas.microsoft.com/office/powerpoint/2010/main" val="35806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Un discurs contrastant și foarte dur</a:t>
            </a:r>
            <a:r>
              <a:rPr lang="en-US" dirty="0"/>
              <a:t> </a:t>
            </a:r>
            <a:r>
              <a:rPr lang="en-US" dirty="0" err="1"/>
              <a:t>menit</a:t>
            </a:r>
            <a:r>
              <a:rPr lang="en-US" dirty="0"/>
              <a:t> </a:t>
            </a:r>
            <a:r>
              <a:rPr lang="en-US" dirty="0" err="1"/>
              <a:t>sa</a:t>
            </a:r>
            <a:r>
              <a:rPr lang="en-US" dirty="0"/>
              <a:t> </a:t>
            </a:r>
            <a:r>
              <a:rPr lang="en-US" dirty="0" err="1"/>
              <a:t>evidentieze</a:t>
            </a:r>
            <a:r>
              <a:rPr lang="en-US" dirty="0"/>
              <a:t> </a:t>
            </a:r>
            <a:r>
              <a:rPr lang="en-US" dirty="0" err="1"/>
              <a:t>fara</a:t>
            </a:r>
            <a:r>
              <a:rPr lang="en-US" dirty="0"/>
              <a:t> rest problem </a:t>
            </a:r>
            <a:r>
              <a:rPr lang="en-US" dirty="0" err="1"/>
              <a:t>grava</a:t>
            </a:r>
            <a:r>
              <a:rPr lang="en-US" dirty="0"/>
              <a:t> a unei </a:t>
            </a:r>
            <a:r>
              <a:rPr lang="en-US" dirty="0" err="1"/>
              <a:t>biserici</a:t>
            </a:r>
            <a:r>
              <a:rPr lang="en-US" dirty="0"/>
              <a:t> </a:t>
            </a:r>
            <a:r>
              <a:rPr lang="en-US" dirty="0" err="1"/>
              <a:t>aflate</a:t>
            </a:r>
            <a:r>
              <a:rPr lang="en-US" dirty="0"/>
              <a:t> in </a:t>
            </a:r>
            <a:r>
              <a:rPr lang="en-US" dirty="0" err="1"/>
              <a:t>declin</a:t>
            </a:r>
            <a:r>
              <a:rPr lang="en-US" dirty="0"/>
              <a:t>.</a:t>
            </a:r>
            <a:endParaRPr lang="ro-RO" dirty="0"/>
          </a:p>
          <a:p>
            <a:r>
              <a:rPr lang="ro-RO" dirty="0"/>
              <a:t>Discursul </a:t>
            </a:r>
            <a:r>
              <a:rPr lang="ro-RO" dirty="0" err="1"/>
              <a:t>iacovin</a:t>
            </a:r>
            <a:r>
              <a:rPr lang="ro-RO" dirty="0"/>
              <a:t> este plin de contrast: elemente ce exclud reciproc</a:t>
            </a:r>
            <a:r>
              <a:rPr lang="en-US" dirty="0"/>
              <a:t> – </a:t>
            </a:r>
            <a:r>
              <a:rPr lang="en-US" dirty="0" err="1"/>
              <a:t>sugerand</a:t>
            </a:r>
            <a:r>
              <a:rPr lang="en-US" dirty="0"/>
              <a:t> </a:t>
            </a:r>
            <a:r>
              <a:rPr lang="en-US" dirty="0" err="1"/>
              <a:t>astfel</a:t>
            </a:r>
            <a:r>
              <a:rPr lang="en-US" dirty="0"/>
              <a:t> o </a:t>
            </a:r>
            <a:r>
              <a:rPr lang="en-US" dirty="0" err="1"/>
              <a:t>dihotomie</a:t>
            </a:r>
            <a:r>
              <a:rPr lang="en-US" dirty="0"/>
              <a:t> </a:t>
            </a:r>
            <a:r>
              <a:rPr lang="en-US" dirty="0" err="1"/>
              <a:t>spirituala</a:t>
            </a:r>
            <a:r>
              <a:rPr lang="en-US" dirty="0"/>
              <a:t> cu </a:t>
            </a:r>
            <a:r>
              <a:rPr lang="en-US" dirty="0" err="1"/>
              <a:t>implicatii</a:t>
            </a:r>
            <a:r>
              <a:rPr lang="en-US" dirty="0"/>
              <a:t> </a:t>
            </a:r>
            <a:r>
              <a:rPr lang="en-US" dirty="0" err="1"/>
              <a:t>foarte</a:t>
            </a:r>
            <a:r>
              <a:rPr lang="en-US" dirty="0"/>
              <a:t> grave.</a:t>
            </a:r>
            <a:endParaRPr lang="ro-RO" dirty="0"/>
          </a:p>
          <a:p>
            <a:r>
              <a:rPr lang="ro-RO" dirty="0" err="1"/>
              <a:t>Lipseste</a:t>
            </a:r>
            <a:r>
              <a:rPr lang="ro-RO" dirty="0"/>
              <a:t> expresia: </a:t>
            </a:r>
            <a:r>
              <a:rPr lang="ro-RO" dirty="0" err="1"/>
              <a:t>fratii</a:t>
            </a:r>
            <a:r>
              <a:rPr lang="ro-RO" dirty="0"/>
              <a:t> mei.</a:t>
            </a:r>
            <a:endParaRPr lang="en-US" dirty="0"/>
          </a:p>
          <a:p>
            <a:r>
              <a:rPr lang="en-US" sz="1200" b="0" i="0" kern="1200" dirty="0">
                <a:solidFill>
                  <a:schemeClr val="tx1"/>
                </a:solidFill>
                <a:effectLst/>
                <a:latin typeface="+mn-lt"/>
                <a:ea typeface="+mn-ea"/>
                <a:cs typeface="+mn-cs"/>
              </a:rPr>
              <a:t>1. &lt;</a:t>
            </a:r>
            <a:r>
              <a:rPr lang="ro-RO" sz="1200" b="0" i="0" kern="1200" dirty="0" err="1">
                <a:solidFill>
                  <a:schemeClr val="tx1"/>
                </a:solidFill>
                <a:effectLst/>
                <a:latin typeface="+mn-lt"/>
                <a:ea typeface="+mn-ea"/>
                <a:cs typeface="+mn-cs"/>
              </a:rPr>
              <a:t>Fraţii</a:t>
            </a:r>
            <a:r>
              <a:rPr lang="ro-RO" sz="1200" b="0" i="0" kern="1200" dirty="0">
                <a:solidFill>
                  <a:schemeClr val="tx1"/>
                </a:solidFill>
                <a:effectLst/>
                <a:latin typeface="+mn-lt"/>
                <a:ea typeface="+mn-ea"/>
                <a:cs typeface="+mn-cs"/>
              </a:rPr>
              <a:t> mei, să </a:t>
            </a:r>
            <a:r>
              <a:rPr lang="ro-RO" sz="1200" b="0" i="0" kern="1200" dirty="0" err="1">
                <a:solidFill>
                  <a:schemeClr val="tx1"/>
                </a:solidFill>
                <a:effectLst/>
                <a:latin typeface="+mn-lt"/>
                <a:ea typeface="+mn-ea"/>
                <a:cs typeface="+mn-cs"/>
              </a:rPr>
              <a:t>priviţi</a:t>
            </a:r>
            <a:r>
              <a:rPr lang="ro-RO" sz="1200" b="0" i="0" kern="1200" dirty="0">
                <a:solidFill>
                  <a:schemeClr val="tx1"/>
                </a:solidFill>
                <a:effectLst/>
                <a:latin typeface="+mn-lt"/>
                <a:ea typeface="+mn-ea"/>
                <a:cs typeface="+mn-cs"/>
              </a:rPr>
              <a:t> ca o mare bucurie când </a:t>
            </a:r>
            <a:r>
              <a:rPr lang="ro-RO" sz="1200" b="0" i="0" kern="1200" dirty="0" err="1">
                <a:solidFill>
                  <a:schemeClr val="tx1"/>
                </a:solidFill>
                <a:effectLst/>
                <a:latin typeface="+mn-lt"/>
                <a:ea typeface="+mn-ea"/>
                <a:cs typeface="+mn-cs"/>
              </a:rPr>
              <a:t>treceţi</a:t>
            </a:r>
            <a:r>
              <a:rPr lang="ro-RO" sz="1200" b="0" i="0" kern="1200" dirty="0">
                <a:solidFill>
                  <a:schemeClr val="tx1"/>
                </a:solidFill>
                <a:effectLst/>
                <a:latin typeface="+mn-lt"/>
                <a:ea typeface="+mn-ea"/>
                <a:cs typeface="+mn-cs"/>
              </a:rPr>
              <a:t> prin felurite încercări,</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2. &lt;</a:t>
            </a:r>
            <a:r>
              <a:rPr lang="ro-RO" sz="1200" b="0" i="0" kern="1200" dirty="0" err="1">
                <a:solidFill>
                  <a:schemeClr val="tx1"/>
                </a:solidFill>
                <a:effectLst/>
                <a:latin typeface="+mn-lt"/>
                <a:ea typeface="+mn-ea"/>
                <a:cs typeface="+mn-cs"/>
              </a:rPr>
              <a:t>Fraţii</a:t>
            </a:r>
            <a:r>
              <a:rPr lang="ro-RO" sz="1200" b="0" i="0" kern="1200" dirty="0">
                <a:solidFill>
                  <a:schemeClr val="tx1"/>
                </a:solidFill>
                <a:effectLst/>
                <a:latin typeface="+mn-lt"/>
                <a:ea typeface="+mn-ea"/>
                <a:cs typeface="+mn-cs"/>
              </a:rPr>
              <a:t> mei, să nu </a:t>
            </a:r>
            <a:r>
              <a:rPr lang="ro-RO" sz="1200" b="0" i="0" kern="1200" dirty="0" err="1">
                <a:solidFill>
                  <a:schemeClr val="tx1"/>
                </a:solidFill>
                <a:effectLst/>
                <a:latin typeface="+mn-lt"/>
                <a:ea typeface="+mn-ea"/>
                <a:cs typeface="+mn-cs"/>
              </a:rPr>
              <a:t>ţineţi</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credinţa</a:t>
            </a:r>
            <a:r>
              <a:rPr lang="ro-RO" sz="1200" b="0" i="0" kern="1200" dirty="0">
                <a:solidFill>
                  <a:schemeClr val="tx1"/>
                </a:solidFill>
                <a:effectLst/>
                <a:latin typeface="+mn-lt"/>
                <a:ea typeface="+mn-ea"/>
                <a:cs typeface="+mn-cs"/>
              </a:rPr>
              <a:t> Domnului nostru Isus Hristos, Domnul slavei, căutând la </a:t>
            </a:r>
            <a:r>
              <a:rPr lang="ro-RO" sz="1200" b="0" i="0" kern="1200" dirty="0" err="1">
                <a:solidFill>
                  <a:schemeClr val="tx1"/>
                </a:solidFill>
                <a:effectLst/>
                <a:latin typeface="+mn-lt"/>
                <a:ea typeface="+mn-ea"/>
                <a:cs typeface="+mn-cs"/>
              </a:rPr>
              <a:t>faţa</a:t>
            </a:r>
            <a:r>
              <a:rPr lang="ro-RO" sz="1200" b="0" i="0" kern="1200" dirty="0">
                <a:solidFill>
                  <a:schemeClr val="tx1"/>
                </a:solidFill>
                <a:effectLst/>
                <a:latin typeface="+mn-lt"/>
                <a:ea typeface="+mn-ea"/>
                <a:cs typeface="+mn-cs"/>
              </a:rPr>
              <a:t> omului</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3. &lt;</a:t>
            </a:r>
            <a:r>
              <a:rPr lang="ro-RO" sz="1200" b="0" i="0" kern="1200" dirty="0" err="1">
                <a:solidFill>
                  <a:schemeClr val="tx1"/>
                </a:solidFill>
                <a:effectLst/>
                <a:latin typeface="+mn-lt"/>
                <a:ea typeface="+mn-ea"/>
                <a:cs typeface="+mn-cs"/>
              </a:rPr>
              <a:t>Fraţii</a:t>
            </a:r>
            <a:r>
              <a:rPr lang="ro-RO" sz="1200" b="0" i="0" kern="1200" dirty="0">
                <a:solidFill>
                  <a:schemeClr val="tx1"/>
                </a:solidFill>
                <a:effectLst/>
                <a:latin typeface="+mn-lt"/>
                <a:ea typeface="+mn-ea"/>
                <a:cs typeface="+mn-cs"/>
              </a:rPr>
              <a:t> mei, să nu </a:t>
            </a:r>
            <a:r>
              <a:rPr lang="ro-RO" sz="1200" b="0" i="0" kern="1200" dirty="0" err="1">
                <a:solidFill>
                  <a:schemeClr val="tx1"/>
                </a:solidFill>
                <a:effectLst/>
                <a:latin typeface="+mn-lt"/>
                <a:ea typeface="+mn-ea"/>
                <a:cs typeface="+mn-cs"/>
              </a:rPr>
              <a:t>fiţi</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mulţi</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învăţători</a:t>
            </a:r>
            <a:r>
              <a:rPr lang="ro-RO" sz="1200" b="0" i="0" kern="1200" dirty="0">
                <a:solidFill>
                  <a:schemeClr val="tx1"/>
                </a:solidFill>
                <a:effectLst/>
                <a:latin typeface="+mn-lt"/>
                <a:ea typeface="+mn-ea"/>
                <a:cs typeface="+mn-cs"/>
              </a:rPr>
              <a:t>, căci </a:t>
            </a:r>
            <a:r>
              <a:rPr lang="ro-RO" sz="1200" b="0" i="0" kern="1200" dirty="0" err="1">
                <a:solidFill>
                  <a:schemeClr val="tx1"/>
                </a:solidFill>
                <a:effectLst/>
                <a:latin typeface="+mn-lt"/>
                <a:ea typeface="+mn-ea"/>
                <a:cs typeface="+mn-cs"/>
              </a:rPr>
              <a:t>ştiţi</a:t>
            </a:r>
            <a:r>
              <a:rPr lang="ro-RO" sz="1200" b="0" i="0" kern="1200" dirty="0">
                <a:solidFill>
                  <a:schemeClr val="tx1"/>
                </a:solidFill>
                <a:effectLst/>
                <a:latin typeface="+mn-lt"/>
                <a:ea typeface="+mn-ea"/>
                <a:cs typeface="+mn-cs"/>
              </a:rPr>
              <a:t> că vom primi o judecată mai aspră.</a:t>
            </a:r>
            <a:r>
              <a:rPr lang="en-US" sz="1200" b="0" i="0" kern="1200" dirty="0">
                <a:solidFill>
                  <a:schemeClr val="tx1"/>
                </a:solidFill>
                <a:effectLst/>
                <a:latin typeface="+mn-lt"/>
                <a:ea typeface="+mn-ea"/>
                <a:cs typeface="+mn-cs"/>
              </a:rPr>
              <a:t>&gt;</a:t>
            </a:r>
            <a:endParaRPr lang="ro-RO" dirty="0"/>
          </a:p>
        </p:txBody>
      </p:sp>
      <p:sp>
        <p:nvSpPr>
          <p:cNvPr id="4" name="Slide Number Placeholder 3"/>
          <p:cNvSpPr>
            <a:spLocks noGrp="1"/>
          </p:cNvSpPr>
          <p:nvPr>
            <p:ph type="sldNum" sz="quarter" idx="5"/>
          </p:nvPr>
        </p:nvSpPr>
        <p:spPr/>
        <p:txBody>
          <a:bodyPr/>
          <a:lstStyle/>
          <a:p>
            <a:fld id="{715AACC1-469C-46E6-AC64-C5BE54B11835}" type="slidenum">
              <a:rPr lang="ro-RO" smtClean="0"/>
              <a:t>1</a:t>
            </a:fld>
            <a:endParaRPr lang="ro-RO"/>
          </a:p>
        </p:txBody>
      </p:sp>
    </p:spTree>
    <p:extLst>
      <p:ext uri="{BB962C8B-B14F-4D97-AF65-F5344CB8AC3E}">
        <p14:creationId xmlns:p14="http://schemas.microsoft.com/office/powerpoint/2010/main" val="346411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715AACC1-469C-46E6-AC64-C5BE54B11835}" type="slidenum">
              <a:rPr lang="ro-RO" smtClean="0"/>
              <a:t>2</a:t>
            </a:fld>
            <a:endParaRPr lang="ro-RO"/>
          </a:p>
        </p:txBody>
      </p:sp>
    </p:spTree>
    <p:extLst>
      <p:ext uri="{BB962C8B-B14F-4D97-AF65-F5344CB8AC3E}">
        <p14:creationId xmlns:p14="http://schemas.microsoft.com/office/powerpoint/2010/main" val="337678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Iacov</a:t>
            </a:r>
            <a:r>
              <a:rPr lang="en-US" dirty="0"/>
              <a:t> </a:t>
            </a:r>
            <a:r>
              <a:rPr lang="en-US" dirty="0" err="1"/>
              <a:t>evidentiaza</a:t>
            </a:r>
            <a:r>
              <a:rPr lang="en-US" dirty="0"/>
              <a:t> in </a:t>
            </a:r>
            <a:r>
              <a:rPr lang="en-US" dirty="0" err="1"/>
              <a:t>primele</a:t>
            </a:r>
            <a:r>
              <a:rPr lang="en-US" dirty="0"/>
              <a:t> 3 </a:t>
            </a:r>
            <a:r>
              <a:rPr lang="en-US" dirty="0" err="1"/>
              <a:t>versete</a:t>
            </a:r>
            <a:r>
              <a:rPr lang="en-US" dirty="0"/>
              <a:t> d</a:t>
            </a:r>
            <a:r>
              <a:rPr lang="ro-RO" dirty="0" err="1"/>
              <a:t>ezarcord</a:t>
            </a:r>
            <a:r>
              <a:rPr lang="en-US" dirty="0"/>
              <a:t>ul</a:t>
            </a:r>
            <a:r>
              <a:rPr lang="ro-RO" dirty="0"/>
              <a:t> </a:t>
            </a:r>
            <a:r>
              <a:rPr lang="en-US" dirty="0"/>
              <a:t>d</a:t>
            </a:r>
            <a:r>
              <a:rPr lang="ro-RO" dirty="0"/>
              <a:t>intre </a:t>
            </a:r>
            <a:r>
              <a:rPr lang="ro-RO" dirty="0" err="1"/>
              <a:t>credinta</a:t>
            </a:r>
            <a:r>
              <a:rPr lang="ro-RO" dirty="0"/>
              <a:t> si faptele </a:t>
            </a:r>
            <a:r>
              <a:rPr lang="ro-RO" dirty="0" err="1"/>
              <a:t>credintei</a:t>
            </a:r>
            <a:r>
              <a:rPr lang="en-US" dirty="0"/>
              <a:t> </a:t>
            </a:r>
            <a:r>
              <a:rPr lang="en-US" dirty="0" err="1"/>
              <a:t>aducand</a:t>
            </a:r>
            <a:r>
              <a:rPr lang="en-US" dirty="0"/>
              <a:t> </a:t>
            </a:r>
            <a:r>
              <a:rPr lang="en-US" dirty="0" err="1"/>
              <a:t>auditoriul</a:t>
            </a:r>
            <a:r>
              <a:rPr lang="en-US" dirty="0"/>
              <a:t> in fata </a:t>
            </a:r>
            <a:r>
              <a:rPr lang="en-US" dirty="0" err="1"/>
              <a:t>fenomenului</a:t>
            </a:r>
            <a:r>
              <a:rPr lang="en-US" dirty="0"/>
              <a:t>, </a:t>
            </a:r>
            <a:r>
              <a:rPr lang="en-US" dirty="0" err="1"/>
              <a:t>deja</a:t>
            </a:r>
            <a:r>
              <a:rPr lang="en-US" dirty="0"/>
              <a:t> </a:t>
            </a:r>
            <a:r>
              <a:rPr lang="en-US" dirty="0" err="1"/>
              <a:t>instalat</a:t>
            </a:r>
            <a:r>
              <a:rPr lang="en-US" dirty="0"/>
              <a:t> in </a:t>
            </a:r>
            <a:r>
              <a:rPr lang="en-US" dirty="0" err="1"/>
              <a:t>constiinta</a:t>
            </a:r>
            <a:r>
              <a:rPr lang="en-US" dirty="0"/>
              <a:t> </a:t>
            </a:r>
            <a:r>
              <a:rPr lang="en-US" dirty="0" err="1"/>
              <a:t>comportamentului</a:t>
            </a:r>
            <a:r>
              <a:rPr lang="en-US" dirty="0"/>
              <a:t> </a:t>
            </a:r>
            <a:r>
              <a:rPr lang="en-US" dirty="0" err="1"/>
              <a:t>lor</a:t>
            </a:r>
            <a:r>
              <a:rPr lang="en-US" dirty="0"/>
              <a:t>, si </a:t>
            </a:r>
            <a:r>
              <a:rPr lang="en-US" dirty="0" err="1"/>
              <a:t>anume</a:t>
            </a:r>
            <a:r>
              <a:rPr lang="en-US" dirty="0"/>
              <a:t>: </a:t>
            </a:r>
            <a:r>
              <a:rPr lang="en-US" dirty="0" err="1"/>
              <a:t>boala</a:t>
            </a:r>
            <a:r>
              <a:rPr lang="en-US" dirty="0"/>
              <a:t> </a:t>
            </a:r>
            <a:r>
              <a:rPr lang="en-US" dirty="0" err="1"/>
              <a:t>incurabila</a:t>
            </a:r>
            <a:r>
              <a:rPr lang="en-US" dirty="0"/>
              <a:t> a </a:t>
            </a:r>
            <a:r>
              <a:rPr lang="en-US" dirty="0" err="1"/>
              <a:t>inimii</a:t>
            </a:r>
            <a:r>
              <a:rPr lang="en-US" dirty="0"/>
              <a:t> </a:t>
            </a:r>
            <a:r>
              <a:rPr lang="en-US" dirty="0" err="1"/>
              <a:t>lor</a:t>
            </a:r>
            <a:r>
              <a:rPr lang="en-US" dirty="0"/>
              <a:t> </a:t>
            </a:r>
            <a:r>
              <a:rPr lang="en-US" dirty="0" err="1"/>
              <a:t>indreptata</a:t>
            </a:r>
            <a:r>
              <a:rPr lang="en-US" dirty="0"/>
              <a:t> </a:t>
            </a:r>
            <a:r>
              <a:rPr lang="en-US" dirty="0" err="1"/>
              <a:t>spre</a:t>
            </a:r>
            <a:r>
              <a:rPr lang="en-US" dirty="0"/>
              <a:t> </a:t>
            </a:r>
            <a:r>
              <a:rPr lang="en-US" dirty="0" err="1"/>
              <a:t>rau</a:t>
            </a:r>
            <a:r>
              <a:rPr lang="en-US" dirty="0"/>
              <a:t> – </a:t>
            </a:r>
            <a:r>
              <a:rPr lang="en-US" dirty="0" err="1"/>
              <a:t>gandul</a:t>
            </a:r>
            <a:r>
              <a:rPr lang="en-US" dirty="0"/>
              <a:t> de a </a:t>
            </a:r>
            <a:r>
              <a:rPr lang="en-US" dirty="0" err="1"/>
              <a:t>risipi</a:t>
            </a:r>
            <a:r>
              <a:rPr lang="en-US" dirty="0"/>
              <a:t> </a:t>
            </a:r>
            <a:r>
              <a:rPr lang="en-US" dirty="0" err="1"/>
              <a:t>harul</a:t>
            </a:r>
            <a:r>
              <a:rPr lang="en-US" dirty="0"/>
              <a:t> in </a:t>
            </a:r>
            <a:r>
              <a:rPr lang="en-US" dirty="0" err="1"/>
              <a:t>poftele</a:t>
            </a:r>
            <a:r>
              <a:rPr lang="en-US" dirty="0"/>
              <a:t> </a:t>
            </a:r>
            <a:r>
              <a:rPr lang="en-US" dirty="0" err="1"/>
              <a:t>firii</a:t>
            </a:r>
            <a:r>
              <a:rPr lang="ro-RO" dirty="0"/>
              <a:t>.</a:t>
            </a:r>
            <a:endParaRPr lang="en-US" dirty="0"/>
          </a:p>
          <a:p>
            <a:endParaRPr lang="ro-RO" dirty="0"/>
          </a:p>
          <a:p>
            <a:r>
              <a:rPr lang="en-US" dirty="0" err="1"/>
              <a:t>Iacov</a:t>
            </a:r>
            <a:r>
              <a:rPr lang="en-US" dirty="0"/>
              <a:t> </a:t>
            </a:r>
            <a:r>
              <a:rPr lang="en-US" dirty="0" err="1"/>
              <a:t>constata</a:t>
            </a:r>
            <a:r>
              <a:rPr lang="en-US" dirty="0"/>
              <a:t> </a:t>
            </a:r>
            <a:r>
              <a:rPr lang="en-US" dirty="0" err="1"/>
              <a:t>prin</a:t>
            </a:r>
            <a:r>
              <a:rPr lang="en-US" dirty="0"/>
              <a:t> </a:t>
            </a:r>
            <a:r>
              <a:rPr lang="en-US" dirty="0" err="1"/>
              <a:t>acesta</a:t>
            </a:r>
            <a:r>
              <a:rPr lang="en-US" dirty="0"/>
              <a:t> </a:t>
            </a:r>
            <a:r>
              <a:rPr lang="en-US" dirty="0" err="1"/>
              <a:t>radiografiere</a:t>
            </a:r>
            <a:r>
              <a:rPr lang="en-US" dirty="0"/>
              <a:t> un </a:t>
            </a:r>
            <a:r>
              <a:rPr lang="en-US" dirty="0" err="1"/>
              <a:t>lucru</a:t>
            </a:r>
            <a:r>
              <a:rPr lang="en-US" dirty="0"/>
              <a:t> </a:t>
            </a:r>
            <a:r>
              <a:rPr lang="en-US" dirty="0" err="1"/>
              <a:t>cumplit</a:t>
            </a:r>
            <a:r>
              <a:rPr lang="en-US" dirty="0"/>
              <a:t> de </a:t>
            </a:r>
            <a:r>
              <a:rPr lang="en-US" dirty="0" err="1"/>
              <a:t>grav</a:t>
            </a:r>
            <a:r>
              <a:rPr lang="en-US" dirty="0"/>
              <a:t>: p</a:t>
            </a:r>
            <a:r>
              <a:rPr lang="ro-RO" dirty="0" err="1"/>
              <a:t>arazitarea</a:t>
            </a:r>
            <a:r>
              <a:rPr lang="ro-RO" dirty="0"/>
              <a:t> </a:t>
            </a:r>
            <a:r>
              <a:rPr lang="ro-RO" dirty="0" err="1"/>
              <a:t>intregului</a:t>
            </a:r>
            <a:r>
              <a:rPr lang="ro-RO" dirty="0"/>
              <a:t> trup prin </a:t>
            </a:r>
            <a:r>
              <a:rPr lang="ro-RO" dirty="0" err="1"/>
              <a:t>inmultirea</a:t>
            </a:r>
            <a:r>
              <a:rPr lang="ro-RO" dirty="0"/>
              <a:t> celulelor canceroase</a:t>
            </a:r>
            <a:r>
              <a:rPr lang="en-US" dirty="0"/>
              <a:t> – </a:t>
            </a:r>
            <a:r>
              <a:rPr lang="en-US" dirty="0" err="1"/>
              <a:t>poftele</a:t>
            </a:r>
            <a:r>
              <a:rPr lang="en-US" dirty="0"/>
              <a:t>, </a:t>
            </a:r>
            <a:r>
              <a:rPr lang="en-US" dirty="0" err="1"/>
              <a:t>invidiile</a:t>
            </a:r>
            <a:r>
              <a:rPr lang="en-US" dirty="0"/>
              <a:t>, </a:t>
            </a:r>
            <a:r>
              <a:rPr lang="en-US" dirty="0" err="1"/>
              <a:t>ura</a:t>
            </a:r>
            <a:r>
              <a:rPr lang="en-US" dirty="0"/>
              <a:t> fata de </a:t>
            </a:r>
            <a:r>
              <a:rPr lang="en-US" dirty="0" err="1"/>
              <a:t>aproapele</a:t>
            </a:r>
            <a:r>
              <a:rPr lang="en-US" dirty="0"/>
              <a:t>.</a:t>
            </a:r>
            <a:endParaRPr lang="ro-RO" dirty="0"/>
          </a:p>
        </p:txBody>
      </p:sp>
      <p:sp>
        <p:nvSpPr>
          <p:cNvPr id="4" name="Slide Number Placeholder 3"/>
          <p:cNvSpPr>
            <a:spLocks noGrp="1"/>
          </p:cNvSpPr>
          <p:nvPr>
            <p:ph type="sldNum" sz="quarter" idx="5"/>
          </p:nvPr>
        </p:nvSpPr>
        <p:spPr/>
        <p:txBody>
          <a:bodyPr/>
          <a:lstStyle/>
          <a:p>
            <a:fld id="{715AACC1-469C-46E6-AC64-C5BE54B11835}" type="slidenum">
              <a:rPr lang="ro-RO" smtClean="0"/>
              <a:t>3</a:t>
            </a:fld>
            <a:endParaRPr lang="ro-RO"/>
          </a:p>
        </p:txBody>
      </p:sp>
    </p:spTree>
    <p:extLst>
      <p:ext uri="{BB962C8B-B14F-4D97-AF65-F5344CB8AC3E}">
        <p14:creationId xmlns:p14="http://schemas.microsoft.com/office/powerpoint/2010/main" val="127753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Sursa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bolii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spirituale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parazitat</a:t>
            </a:r>
            <a:r>
              <a:rPr lang="en-US" sz="1200" b="0" i="0" kern="1200" dirty="0">
                <a:solidFill>
                  <a:schemeClr val="tx1"/>
                </a:solidFill>
                <a:effectLst/>
                <a:latin typeface="+mn-lt"/>
                <a:ea typeface="+mn-ea"/>
                <a:cs typeface="+mn-cs"/>
              </a:rPr>
              <a:t> intreaga </a:t>
            </a:r>
            <a:r>
              <a:rPr lang="en-US" sz="1200" b="0" i="0" kern="1200" dirty="0" err="1">
                <a:solidFill>
                  <a:schemeClr val="tx1"/>
                </a:solidFill>
                <a:effectLst/>
                <a:latin typeface="+mn-lt"/>
                <a:ea typeface="+mn-ea"/>
                <a:cs typeface="+mn-cs"/>
              </a:rPr>
              <a:t>biserica</a:t>
            </a:r>
            <a:r>
              <a:rPr lang="en-US" sz="1200" b="0" i="0" kern="1200" dirty="0">
                <a:solidFill>
                  <a:schemeClr val="tx1"/>
                </a:solidFill>
                <a:effectLst/>
                <a:latin typeface="+mn-lt"/>
                <a:ea typeface="+mn-ea"/>
                <a:cs typeface="+mn-cs"/>
              </a:rPr>
              <a:t> din Diaspora </a:t>
            </a:r>
            <a:r>
              <a:rPr lang="en-US" sz="1200" b="0" i="0" kern="1200" dirty="0" err="1">
                <a:solidFill>
                  <a:schemeClr val="tx1"/>
                </a:solidFill>
                <a:effectLst/>
                <a:latin typeface="+mn-lt"/>
                <a:ea typeface="+mn-ea"/>
                <a:cs typeface="+mn-cs"/>
              </a:rPr>
              <a:t>scoate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lumina</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lucru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extrem</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grav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autodistrugerea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Trupul</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lupta</a:t>
            </a:r>
            <a:r>
              <a:rPr lang="en-US" sz="1200" b="0" i="0" kern="1200" dirty="0">
                <a:solidFill>
                  <a:schemeClr val="tx1"/>
                </a:solidFill>
                <a:effectLst/>
                <a:latin typeface="+mn-lt"/>
                <a:ea typeface="+mn-ea"/>
                <a:cs typeface="+mn-cs"/>
              </a:rPr>
              <a:t> cu el </a:t>
            </a:r>
            <a:r>
              <a:rPr lang="en-US" sz="1200" b="0" i="0" kern="1200" dirty="0" err="1">
                <a:solidFill>
                  <a:schemeClr val="tx1"/>
                </a:solidFill>
                <a:effectLst/>
                <a:latin typeface="+mn-lt"/>
                <a:ea typeface="+mn-ea"/>
                <a:cs typeface="+mn-cs"/>
              </a:rPr>
              <a:t>insusi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madularele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infestate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devinind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celule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canceroase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devoreaza</a:t>
            </a:r>
            <a:r>
              <a:rPr lang="en-US" sz="1200" b="0" i="0" kern="1200" dirty="0">
                <a:solidFill>
                  <a:schemeClr val="tx1"/>
                </a:solidFill>
                <a:effectLst/>
                <a:latin typeface="+mn-lt"/>
                <a:ea typeface="+mn-ea"/>
                <a:cs typeface="+mn-cs"/>
              </a:rPr>
              <a:t> tot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ating</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cale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fiind</a:t>
            </a:r>
            <a:r>
              <a:rPr lang="en-US" sz="1200" b="0" i="0" kern="1200" dirty="0">
                <a:solidFill>
                  <a:schemeClr val="tx1"/>
                </a:solidFill>
                <a:effectLst/>
                <a:latin typeface="+mn-lt"/>
                <a:ea typeface="+mn-ea"/>
                <a:cs typeface="+mn-cs"/>
              </a:rPr>
              <a:t> la un pas de </a:t>
            </a:r>
            <a:r>
              <a:rPr lang="en-US" sz="1200" b="0" i="0" kern="1200" dirty="0" err="1">
                <a:solidFill>
                  <a:schemeClr val="tx1"/>
                </a:solidFill>
                <a:effectLst/>
                <a:latin typeface="+mn-lt"/>
                <a:ea typeface="+mn-ea"/>
                <a:cs typeface="+mn-cs"/>
              </a:rPr>
              <a:t>moarte</a:t>
            </a:r>
            <a:r>
              <a:rPr lang="en-US" sz="1200" b="0" i="0" kern="1200" dirty="0">
                <a:solidFill>
                  <a:schemeClr val="tx1"/>
                </a:solidFill>
                <a:effectLst/>
                <a:latin typeface="+mn-lt"/>
                <a:ea typeface="+mn-ea"/>
                <a:cs typeface="+mn-cs"/>
              </a:rPr>
              <a:t>.</a:t>
            </a:r>
          </a:p>
          <a:p>
            <a:r>
              <a:rPr lang="ro-RO" sz="1200" b="0" i="0" kern="1200" dirty="0">
                <a:solidFill>
                  <a:schemeClr val="tx1"/>
                </a:solidFill>
                <a:effectLst/>
                <a:latin typeface="+mn-lt"/>
                <a:ea typeface="+mn-ea"/>
                <a:cs typeface="+mn-cs"/>
              </a:rPr>
              <a:t>1. Judecând pe celălalt judeci Legea lui Dumnezeu....deci judeci pe Dumnezeu, deci Îl vorbești de rău pe Dumnezeu.</a:t>
            </a:r>
          </a:p>
          <a:p>
            <a:r>
              <a:rPr lang="ro-RO" sz="1200" b="0" i="0" kern="1200" dirty="0">
                <a:solidFill>
                  <a:schemeClr val="tx1"/>
                </a:solidFill>
                <a:effectLst/>
                <a:latin typeface="+mn-lt"/>
                <a:ea typeface="+mn-ea"/>
                <a:cs typeface="+mn-cs"/>
              </a:rPr>
              <a:t>2. Pe fondul suficienței de sine se </a:t>
            </a:r>
            <a:r>
              <a:rPr lang="ro-RO" sz="1200" b="0" i="0" kern="1200" dirty="0" err="1">
                <a:solidFill>
                  <a:schemeClr val="tx1"/>
                </a:solidFill>
                <a:effectLst/>
                <a:latin typeface="+mn-lt"/>
                <a:ea typeface="+mn-ea"/>
                <a:cs typeface="+mn-cs"/>
              </a:rPr>
              <a:t>crează</a:t>
            </a:r>
            <a:r>
              <a:rPr lang="ro-RO" sz="1200" b="0" i="0" kern="1200" dirty="0">
                <a:solidFill>
                  <a:schemeClr val="tx1"/>
                </a:solidFill>
                <a:effectLst/>
                <a:latin typeface="+mn-lt"/>
                <a:ea typeface="+mn-ea"/>
                <a:cs typeface="+mn-cs"/>
              </a:rPr>
              <a:t> iluzia că totul îți merge bine, nu mai depinzi de nimeni și de nimic, în anumite împrejurări cei apropiați încep să te deranjeze, descoperi că ai putea fi chiar un mic „dumnezeu” de care cei din jur să depindă sau la care să se închine etc.</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ro-RO" dirty="0"/>
          </a:p>
        </p:txBody>
      </p:sp>
      <p:sp>
        <p:nvSpPr>
          <p:cNvPr id="4" name="Slide Number Placeholder 3"/>
          <p:cNvSpPr>
            <a:spLocks noGrp="1"/>
          </p:cNvSpPr>
          <p:nvPr>
            <p:ph type="sldNum" sz="quarter" idx="5"/>
          </p:nvPr>
        </p:nvSpPr>
        <p:spPr/>
        <p:txBody>
          <a:bodyPr/>
          <a:lstStyle/>
          <a:p>
            <a:fld id="{715AACC1-469C-46E6-AC64-C5BE54B11835}" type="slidenum">
              <a:rPr lang="ro-RO" smtClean="0"/>
              <a:t>4</a:t>
            </a:fld>
            <a:endParaRPr lang="ro-RO"/>
          </a:p>
        </p:txBody>
      </p:sp>
    </p:spTree>
    <p:extLst>
      <p:ext uri="{BB962C8B-B14F-4D97-AF65-F5344CB8AC3E}">
        <p14:creationId xmlns:p14="http://schemas.microsoft.com/office/powerpoint/2010/main" val="370671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Iacov priveste la un organism viu cum se </a:t>
            </a:r>
            <a:r>
              <a:rPr lang="ro-RO" dirty="0" err="1"/>
              <a:t>dezintegreaza</a:t>
            </a:r>
            <a:r>
              <a:rPr lang="ro-RO" dirty="0"/>
              <a:t> sub ochii lui. Ce om </a:t>
            </a:r>
            <a:r>
              <a:rPr lang="ro-RO" dirty="0" err="1"/>
              <a:t>sanatos</a:t>
            </a:r>
            <a:r>
              <a:rPr lang="ro-RO" dirty="0"/>
              <a:t> la cap ar sta sa </a:t>
            </a:r>
            <a:r>
              <a:rPr lang="ro-RO" dirty="0" err="1"/>
              <a:t>vada</a:t>
            </a:r>
            <a:r>
              <a:rPr lang="ro-RO" dirty="0"/>
              <a:t> cum o persoana draga se stinge de moarte sub ochii lui si nu ar lua masuri sa o salveze?</a:t>
            </a:r>
          </a:p>
          <a:p>
            <a:r>
              <a:rPr lang="ro-RO" dirty="0"/>
              <a:t>Acest lucru </a:t>
            </a:r>
            <a:r>
              <a:rPr lang="ro-RO" dirty="0" err="1"/>
              <a:t>il</a:t>
            </a:r>
            <a:r>
              <a:rPr lang="ro-RO" dirty="0"/>
              <a:t> face Iacov, </a:t>
            </a:r>
            <a:r>
              <a:rPr lang="ro-RO" dirty="0" err="1"/>
              <a:t>cautand</a:t>
            </a:r>
            <a:r>
              <a:rPr lang="ro-RO" dirty="0"/>
              <a:t> cu </a:t>
            </a:r>
            <a:r>
              <a:rPr lang="en-US" dirty="0" err="1"/>
              <a:t>toata</a:t>
            </a:r>
            <a:r>
              <a:rPr lang="en-US" dirty="0"/>
              <a:t> </a:t>
            </a:r>
            <a:r>
              <a:rPr lang="en-US" dirty="0" err="1"/>
              <a:t>dragostea</a:t>
            </a:r>
            <a:r>
              <a:rPr lang="en-US" dirty="0"/>
              <a:t> </a:t>
            </a:r>
            <a:r>
              <a:rPr lang="ro-RO" dirty="0"/>
              <a:t>si autoritatea de </a:t>
            </a:r>
            <a:r>
              <a:rPr lang="ro-RO" dirty="0" err="1"/>
              <a:t>parinte</a:t>
            </a:r>
            <a:r>
              <a:rPr lang="ro-RO" dirty="0"/>
              <a:t> spiritual sa </a:t>
            </a:r>
            <a:r>
              <a:rPr lang="ro-RO" dirty="0" err="1"/>
              <a:t>resusciteze</a:t>
            </a:r>
            <a:r>
              <a:rPr lang="ro-RO" dirty="0"/>
              <a:t> bolnavul de </a:t>
            </a:r>
            <a:r>
              <a:rPr lang="ro-RO" dirty="0" err="1"/>
              <a:t>langa</a:t>
            </a:r>
            <a:r>
              <a:rPr lang="ro-RO" dirty="0"/>
              <a:t> el</a:t>
            </a:r>
            <a:r>
              <a:rPr lang="en-US" dirty="0"/>
              <a:t>,</a:t>
            </a:r>
            <a:r>
              <a:rPr lang="ro-RO" dirty="0"/>
              <a:t> </a:t>
            </a:r>
            <a:r>
              <a:rPr lang="ro-RO" dirty="0" err="1"/>
              <a:t>dandu</a:t>
            </a:r>
            <a:r>
              <a:rPr lang="ro-RO" dirty="0"/>
              <a:t>-i ultima </a:t>
            </a:r>
            <a:r>
              <a:rPr lang="ro-RO" dirty="0" err="1"/>
              <a:t>sansa</a:t>
            </a:r>
            <a:r>
              <a:rPr lang="ro-RO" dirty="0"/>
              <a:t> sa </a:t>
            </a:r>
            <a:r>
              <a:rPr lang="ro-RO" dirty="0" err="1"/>
              <a:t>recunoasca</a:t>
            </a:r>
            <a:r>
              <a:rPr lang="ro-RO" dirty="0"/>
              <a:t> un singur lucru: ca are nevoie de vindecare.</a:t>
            </a:r>
          </a:p>
          <a:p>
            <a:r>
              <a:rPr lang="ro-RO" dirty="0" err="1"/>
              <a:t>Indepartarea</a:t>
            </a:r>
            <a:r>
              <a:rPr lang="ro-RO" dirty="0"/>
              <a:t> de </a:t>
            </a:r>
            <a:r>
              <a:rPr lang="ro-RO" dirty="0" err="1"/>
              <a:t>rau</a:t>
            </a:r>
            <a:r>
              <a:rPr lang="ro-RO" dirty="0"/>
              <a:t> </a:t>
            </a:r>
            <a:r>
              <a:rPr lang="ro-RO" dirty="0" err="1"/>
              <a:t>creaza</a:t>
            </a:r>
            <a:r>
              <a:rPr lang="ro-RO" dirty="0"/>
              <a:t> un alt fenomen spiritual – prezenta lui Dumnezeu </a:t>
            </a:r>
            <a:r>
              <a:rPr lang="ro-RO" dirty="0" err="1"/>
              <a:t>il</a:t>
            </a:r>
            <a:r>
              <a:rPr lang="ro-RO" dirty="0"/>
              <a:t> face pe cel </a:t>
            </a:r>
            <a:r>
              <a:rPr lang="ro-RO" dirty="0" err="1"/>
              <a:t>rau</a:t>
            </a:r>
            <a:r>
              <a:rPr lang="ro-RO" dirty="0"/>
              <a:t> sa tremure de frica si sa fuga.</a:t>
            </a:r>
            <a:r>
              <a:rPr lang="ro-RO" sz="1200" b="0" i="0" kern="1200" dirty="0">
                <a:solidFill>
                  <a:schemeClr val="tx1"/>
                </a:solidFill>
                <a:effectLst/>
                <a:latin typeface="+mn-lt"/>
                <a:ea typeface="+mn-ea"/>
                <a:cs typeface="+mn-cs"/>
              </a:rPr>
              <a:t> . În ziua </a:t>
            </a:r>
            <a:r>
              <a:rPr lang="ro-RO" sz="1200" b="0" i="0" kern="1200" dirty="0" err="1">
                <a:solidFill>
                  <a:schemeClr val="tx1"/>
                </a:solidFill>
                <a:effectLst/>
                <a:latin typeface="+mn-lt"/>
                <a:ea typeface="+mn-ea"/>
                <a:cs typeface="+mn-cs"/>
              </a:rPr>
              <a:t>judecăţii</a:t>
            </a:r>
            <a:r>
              <a:rPr lang="en-US" sz="1200" b="0" i="0" kern="1200" dirty="0">
                <a:solidFill>
                  <a:schemeClr val="tx1"/>
                </a:solidFill>
                <a:effectLst/>
                <a:latin typeface="+mn-lt"/>
                <a:ea typeface="+mn-ea"/>
                <a:cs typeface="+mn-cs"/>
              </a:rPr>
              <a:t>, </a:t>
            </a:r>
            <a:r>
              <a:rPr lang="ro-RO" sz="1200" b="0" i="0" kern="1200" dirty="0">
                <a:solidFill>
                  <a:schemeClr val="tx1"/>
                </a:solidFill>
                <a:effectLst/>
                <a:latin typeface="+mn-lt"/>
                <a:ea typeface="+mn-ea"/>
                <a:cs typeface="+mn-cs"/>
              </a:rPr>
              <a:t>scuza că nu au făcut nici un rău se va dovedi insuficientă. Sustragerea deliberată de la datoria cunoscută este răzvrătire directă împotriva </a:t>
            </a:r>
            <a:r>
              <a:rPr lang="ro-RO" sz="1200" b="0" i="0" kern="1200" dirty="0" err="1">
                <a:solidFill>
                  <a:schemeClr val="tx1"/>
                </a:solidFill>
                <a:effectLst/>
                <a:latin typeface="+mn-lt"/>
                <a:ea typeface="+mn-ea"/>
                <a:cs typeface="+mn-cs"/>
              </a:rPr>
              <a:t>voinţei</a:t>
            </a:r>
            <a:r>
              <a:rPr lang="ro-RO" sz="1200" b="0" i="0" kern="1200" dirty="0">
                <a:solidFill>
                  <a:schemeClr val="tx1"/>
                </a:solidFill>
                <a:effectLst/>
                <a:latin typeface="+mn-lt"/>
                <a:ea typeface="+mn-ea"/>
                <a:cs typeface="+mn-cs"/>
              </a:rPr>
              <a:t> lui Dumnezeu. Faptul acesta amplifică dificultatea care îl confruntă pe omul </a:t>
            </a:r>
            <a:r>
              <a:rPr lang="ro-RO" sz="1200" b="0" i="1" kern="1200" dirty="0">
                <a:solidFill>
                  <a:schemeClr val="tx1"/>
                </a:solidFill>
                <a:effectLst/>
                <a:latin typeface="+mn-lt"/>
                <a:ea typeface="+mn-ea"/>
                <a:cs typeface="+mn-cs"/>
              </a:rPr>
              <a:t>nehotărât </a:t>
            </a:r>
            <a:r>
              <a:rPr lang="ro-RO" sz="1200" b="0" i="1" kern="1200" dirty="0" err="1">
                <a:solidFill>
                  <a:schemeClr val="tx1"/>
                </a:solidFill>
                <a:effectLst/>
                <a:latin typeface="+mn-lt"/>
                <a:ea typeface="+mn-ea"/>
                <a:cs typeface="+mn-cs"/>
              </a:rPr>
              <a:t>şi</a:t>
            </a:r>
            <a:r>
              <a:rPr lang="ro-RO" sz="1200" b="0" i="1" kern="1200" dirty="0">
                <a:solidFill>
                  <a:schemeClr val="tx1"/>
                </a:solidFill>
                <a:effectLst/>
                <a:latin typeface="+mn-lt"/>
                <a:ea typeface="+mn-ea"/>
                <a:cs typeface="+mn-cs"/>
              </a:rPr>
              <a:t> nestatornic</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pseudoreligios</a:t>
            </a:r>
            <a:r>
              <a:rPr lang="ro-RO" sz="1200" b="0" i="0" kern="1200" dirty="0">
                <a:solidFill>
                  <a:schemeClr val="tx1"/>
                </a:solidFill>
                <a:effectLst/>
                <a:latin typeface="+mn-lt"/>
                <a:ea typeface="+mn-ea"/>
                <a:cs typeface="+mn-cs"/>
              </a:rPr>
              <a:t>, cu </a:t>
            </a:r>
            <a:r>
              <a:rPr lang="ro-RO" sz="1200" b="0" i="0" kern="1200" dirty="0" err="1">
                <a:solidFill>
                  <a:schemeClr val="tx1"/>
                </a:solidFill>
                <a:effectLst/>
                <a:latin typeface="+mn-lt"/>
                <a:ea typeface="+mn-ea"/>
                <a:cs typeface="+mn-cs"/>
              </a:rPr>
              <a:t>credinţa</a:t>
            </a:r>
            <a:r>
              <a:rPr lang="ro-RO" sz="1200" b="0" i="0" kern="1200" dirty="0">
                <a:solidFill>
                  <a:schemeClr val="tx1"/>
                </a:solidFill>
                <a:effectLst/>
                <a:latin typeface="+mn-lt"/>
                <a:ea typeface="+mn-ea"/>
                <a:cs typeface="+mn-cs"/>
              </a:rPr>
              <a:t> moartă </a:t>
            </a:r>
            <a:r>
              <a:rPr lang="ro-RO" sz="1200" b="0" i="0" kern="1200" dirty="0" err="1">
                <a:solidFill>
                  <a:schemeClr val="tx1"/>
                </a:solidFill>
                <a:effectLst/>
                <a:latin typeface="+mn-lt"/>
                <a:ea typeface="+mn-ea"/>
                <a:cs typeface="+mn-cs"/>
              </a:rPr>
              <a:t>şi</a:t>
            </a:r>
            <a:r>
              <a:rPr lang="ro-RO" sz="1200" b="0" i="0" kern="1200" dirty="0">
                <a:solidFill>
                  <a:schemeClr val="tx1"/>
                </a:solidFill>
                <a:effectLst/>
                <a:latin typeface="+mn-lt"/>
                <a:ea typeface="+mn-ea"/>
                <a:cs typeface="+mn-cs"/>
              </a:rPr>
              <a:t> </a:t>
            </a:r>
            <a:r>
              <a:rPr lang="ro-RO" sz="1200" b="0" i="1" kern="1200" dirty="0">
                <a:solidFill>
                  <a:schemeClr val="tx1"/>
                </a:solidFill>
                <a:effectLst/>
                <a:latin typeface="+mn-lt"/>
                <a:ea typeface="+mn-ea"/>
                <a:cs typeface="+mn-cs"/>
              </a:rPr>
              <a:t>firesc</a:t>
            </a:r>
            <a:r>
              <a:rPr lang="ro-RO"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 alt </a:t>
            </a:r>
            <a:r>
              <a:rPr lang="en-US" sz="1200" b="0" i="0" kern="1200" dirty="0" err="1">
                <a:solidFill>
                  <a:schemeClr val="tx1"/>
                </a:solidFill>
                <a:effectLst/>
                <a:latin typeface="+mn-lt"/>
                <a:ea typeface="+mn-ea"/>
                <a:cs typeface="+mn-cs"/>
              </a:rPr>
              <a:t>fenomen</a:t>
            </a:r>
            <a:r>
              <a:rPr lang="en-US" sz="1200" b="0" i="0" kern="1200" dirty="0">
                <a:solidFill>
                  <a:schemeClr val="tx1"/>
                </a:solidFill>
                <a:effectLst/>
                <a:latin typeface="+mn-lt"/>
                <a:ea typeface="+mn-ea"/>
                <a:cs typeface="+mn-cs"/>
              </a:rPr>
              <a:t> care </a:t>
            </a:r>
            <a:r>
              <a:rPr lang="en-US" sz="1200" b="0" i="0" kern="1200" dirty="0" err="1">
                <a:solidFill>
                  <a:schemeClr val="tx1"/>
                </a:solidFill>
                <a:effectLst/>
                <a:latin typeface="+mn-lt"/>
                <a:ea typeface="+mn-ea"/>
                <a:cs typeface="+mn-cs"/>
              </a:rPr>
              <a:t>dovedeste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instaurarea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cancerului</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trupul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bisericii</a:t>
            </a:r>
            <a:r>
              <a:rPr lang="en-US" sz="1200" b="0" i="0" kern="1200" dirty="0">
                <a:solidFill>
                  <a:schemeClr val="tx1"/>
                </a:solidFill>
                <a:effectLst/>
                <a:latin typeface="+mn-lt"/>
                <a:ea typeface="+mn-ea"/>
                <a:cs typeface="+mn-cs"/>
              </a:rPr>
              <a:t> din Diaspora – </a:t>
            </a:r>
            <a:r>
              <a:rPr lang="en-US" sz="1200" b="0" i="0" kern="1200" dirty="0" err="1">
                <a:solidFill>
                  <a:schemeClr val="tx1"/>
                </a:solidFill>
                <a:effectLst/>
                <a:latin typeface="+mn-lt"/>
                <a:ea typeface="+mn-ea"/>
                <a:cs typeface="+mn-cs"/>
              </a:rPr>
              <a:t>cunoasterea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binelui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Iacov</a:t>
            </a:r>
            <a:r>
              <a:rPr lang="en-US" sz="1200" b="0" i="0" kern="1200" dirty="0">
                <a:solidFill>
                  <a:schemeClr val="tx1"/>
                </a:solidFill>
                <a:effectLst/>
                <a:latin typeface="+mn-lt"/>
                <a:ea typeface="+mn-ea"/>
                <a:cs typeface="+mn-cs"/>
              </a:rPr>
              <a:t> nu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pare </a:t>
            </a:r>
            <a:r>
              <a:rPr lang="en-US" sz="1200" b="0" i="0" kern="1200" dirty="0" err="1">
                <a:solidFill>
                  <a:schemeClr val="tx1"/>
                </a:solidFill>
                <a:effectLst/>
                <a:latin typeface="+mn-lt"/>
                <a:ea typeface="+mn-ea"/>
                <a:cs typeface="+mn-cs"/>
              </a:rPr>
              <a:t>atat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sigur</a:t>
            </a:r>
            <a:r>
              <a:rPr lang="en-US" sz="1200" b="0" i="0" kern="1200" dirty="0">
                <a:solidFill>
                  <a:schemeClr val="tx1"/>
                </a:solidFill>
                <a:effectLst/>
                <a:latin typeface="+mn-lt"/>
                <a:ea typeface="+mn-ea"/>
                <a:cs typeface="+mn-cs"/>
              </a:rPr>
              <a:t> ca </a:t>
            </a:r>
            <a:r>
              <a:rPr lang="en-US" sz="1200" b="0" i="0" kern="1200" dirty="0" err="1">
                <a:solidFill>
                  <a:schemeClr val="tx1"/>
                </a:solidFill>
                <a:effectLst/>
                <a:latin typeface="+mn-lt"/>
                <a:ea typeface="+mn-ea"/>
                <a:cs typeface="+mn-cs"/>
              </a:rPr>
              <a:t>biserica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are </a:t>
            </a:r>
            <a:r>
              <a:rPr lang="en-US" sz="1200" b="0" i="0" kern="1200" dirty="0" err="1">
                <a:solidFill>
                  <a:schemeClr val="tx1"/>
                </a:solidFill>
                <a:effectLst/>
                <a:latin typeface="+mn-lt"/>
                <a:ea typeface="+mn-ea"/>
                <a:cs typeface="+mn-cs"/>
              </a:rPr>
              <a:t>reperul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binelui</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aceea</a:t>
            </a:r>
            <a:r>
              <a:rPr lang="en-US" sz="1200" b="0" i="0" kern="1200" dirty="0">
                <a:solidFill>
                  <a:schemeClr val="tx1"/>
                </a:solidFill>
                <a:effectLst/>
                <a:latin typeface="+mn-lt"/>
                <a:ea typeface="+mn-ea"/>
                <a:cs typeface="+mn-cs"/>
              </a:rPr>
              <a:t>, precum </a:t>
            </a:r>
            <a:r>
              <a:rPr lang="en-US" sz="1200" b="0" i="0" kern="1200" dirty="0" err="1">
                <a:solidFill>
                  <a:schemeClr val="tx1"/>
                </a:solidFill>
                <a:effectLst/>
                <a:latin typeface="+mn-lt"/>
                <a:ea typeface="+mn-ea"/>
                <a:cs typeface="+mn-cs"/>
              </a:rPr>
              <a:t>avertismentul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Mantuitorului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unei </a:t>
            </a:r>
            <a:r>
              <a:rPr lang="en-US" sz="1200" b="0" i="0" kern="1200" dirty="0" err="1">
                <a:solidFill>
                  <a:schemeClr val="tx1"/>
                </a:solidFill>
                <a:effectLst/>
                <a:latin typeface="+mn-lt"/>
                <a:ea typeface="+mn-ea"/>
                <a:cs typeface="+mn-cs"/>
              </a:rPr>
              <a:t>biserici</a:t>
            </a:r>
            <a:r>
              <a:rPr lang="en-US" sz="1200" b="0" i="0" kern="1200" dirty="0">
                <a:solidFill>
                  <a:schemeClr val="tx1"/>
                </a:solidFill>
                <a:effectLst/>
                <a:latin typeface="+mn-lt"/>
                <a:ea typeface="+mn-ea"/>
                <a:cs typeface="+mn-cs"/>
              </a:rPr>
              <a:t> apostate, </a:t>
            </a:r>
            <a:r>
              <a:rPr lang="en-US" sz="1200" b="0" i="0" kern="1200" dirty="0" err="1">
                <a:solidFill>
                  <a:schemeClr val="tx1"/>
                </a:solidFill>
                <a:effectLst/>
                <a:latin typeface="+mn-lt"/>
                <a:ea typeface="+mn-ea"/>
                <a:cs typeface="+mn-cs"/>
              </a:rPr>
              <a:t>Iacov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desparte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apele</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doua</a:t>
            </a:r>
            <a:r>
              <a:rPr lang="en-US" sz="1200" b="0" i="0" kern="1200" dirty="0">
                <a:solidFill>
                  <a:schemeClr val="tx1"/>
                </a:solidFill>
                <a:effectLst/>
                <a:latin typeface="+mn-lt"/>
                <a:ea typeface="+mn-ea"/>
                <a:cs typeface="+mn-cs"/>
              </a:rPr>
              <a:t> – cine </a:t>
            </a:r>
            <a:r>
              <a:rPr lang="en-US" sz="1200" b="0" i="0" kern="1200" dirty="0" err="1">
                <a:solidFill>
                  <a:schemeClr val="tx1"/>
                </a:solidFill>
                <a:effectLst/>
                <a:latin typeface="+mn-lt"/>
                <a:ea typeface="+mn-ea"/>
                <a:cs typeface="+mn-cs"/>
              </a:rPr>
              <a:t>vrea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binele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faca</a:t>
            </a:r>
            <a:r>
              <a:rPr lang="en-US" sz="1200" b="0" i="0" kern="1200" dirty="0">
                <a:solidFill>
                  <a:schemeClr val="tx1"/>
                </a:solidFill>
                <a:effectLst/>
                <a:latin typeface="+mn-lt"/>
                <a:ea typeface="+mn-ea"/>
                <a:cs typeface="+mn-cs"/>
              </a:rPr>
              <a:t>, cine nu,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ramana</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pacat</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continuare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sortit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mortii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Problema</a:t>
            </a:r>
            <a:r>
              <a:rPr lang="en-US" sz="1200" b="0" i="0" kern="1200" dirty="0">
                <a:solidFill>
                  <a:schemeClr val="tx1"/>
                </a:solidFill>
                <a:effectLst/>
                <a:latin typeface="+mn-lt"/>
                <a:ea typeface="+mn-ea"/>
                <a:cs typeface="+mn-cs"/>
              </a:rPr>
              <a:t> e </a:t>
            </a:r>
            <a:r>
              <a:rPr lang="en-US" sz="1200" b="0" i="0" kern="1200" dirty="0" err="1">
                <a:solidFill>
                  <a:schemeClr val="tx1"/>
                </a:solidFill>
                <a:effectLst/>
                <a:latin typeface="+mn-lt"/>
                <a:ea typeface="+mn-ea"/>
                <a:cs typeface="+mn-cs"/>
              </a:rPr>
              <a:t>grava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incat</a:t>
            </a:r>
            <a:r>
              <a:rPr lang="en-US" sz="1200" b="0" i="0" kern="1200" dirty="0">
                <a:solidFill>
                  <a:schemeClr val="tx1"/>
                </a:solidFill>
                <a:effectLst/>
                <a:latin typeface="+mn-lt"/>
                <a:ea typeface="+mn-ea"/>
                <a:cs typeface="+mn-cs"/>
              </a:rPr>
              <a:t> nu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e loc de </a:t>
            </a:r>
            <a:r>
              <a:rPr lang="en-US" sz="1200" b="0" i="0" kern="1200" dirty="0" err="1">
                <a:solidFill>
                  <a:schemeClr val="tx1"/>
                </a:solidFill>
                <a:effectLst/>
                <a:latin typeface="+mn-lt"/>
                <a:ea typeface="+mn-ea"/>
                <a:cs typeface="+mn-cs"/>
              </a:rPr>
              <a:t>sfaturi</a:t>
            </a:r>
            <a:r>
              <a:rPr lang="en-US" sz="1200" b="0" i="0" kern="1200" dirty="0">
                <a:solidFill>
                  <a:schemeClr val="tx1"/>
                </a:solidFill>
                <a:effectLst/>
                <a:latin typeface="+mn-lt"/>
                <a:ea typeface="+mn-ea"/>
                <a:cs typeface="+mn-cs"/>
              </a:rPr>
              <a:t>. Sunt </a:t>
            </a:r>
            <a:r>
              <a:rPr lang="en-US" sz="1200" b="0" i="0" kern="1200" dirty="0" err="1">
                <a:solidFill>
                  <a:schemeClr val="tx1"/>
                </a:solidFill>
                <a:effectLst/>
                <a:latin typeface="+mn-lt"/>
                <a:ea typeface="+mn-ea"/>
                <a:cs typeface="+mn-cs"/>
              </a:rPr>
              <a:t>directii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clare</a:t>
            </a:r>
            <a:r>
              <a:rPr lang="en-US" sz="1200" b="0" i="0" kern="1200" dirty="0">
                <a:solidFill>
                  <a:schemeClr val="tx1"/>
                </a:solidFill>
                <a:effectLst/>
                <a:latin typeface="+mn-lt"/>
                <a:ea typeface="+mn-ea"/>
                <a:cs typeface="+mn-cs"/>
              </a:rPr>
              <a:t>, cu </a:t>
            </a:r>
            <a:r>
              <a:rPr lang="en-US" sz="1200" b="0" i="0" kern="1200" dirty="0" err="1">
                <a:solidFill>
                  <a:schemeClr val="tx1"/>
                </a:solidFill>
                <a:effectLst/>
                <a:latin typeface="+mn-lt"/>
                <a:ea typeface="+mn-ea"/>
                <a:cs typeface="+mn-cs"/>
              </a:rPr>
              <a:t>sens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aproprii</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Dumnezeu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ori</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rau</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Nu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e </a:t>
            </a:r>
            <a:r>
              <a:rPr lang="en-US" sz="1200" b="0" i="0" kern="1200" dirty="0" err="1">
                <a:solidFill>
                  <a:schemeClr val="tx1"/>
                </a:solidFill>
                <a:effectLst/>
                <a:latin typeface="+mn-lt"/>
                <a:ea typeface="+mn-ea"/>
                <a:cs typeface="+mn-cs"/>
              </a:rPr>
              <a:t>timp</a:t>
            </a:r>
            <a:r>
              <a:rPr lang="en-US" sz="1200" b="0" i="0" kern="1200" dirty="0">
                <a:solidFill>
                  <a:schemeClr val="tx1"/>
                </a:solidFill>
                <a:effectLst/>
                <a:latin typeface="+mn-lt"/>
                <a:ea typeface="+mn-ea"/>
                <a:cs typeface="+mn-cs"/>
              </a:rPr>
              <a:t> de dialog. </a:t>
            </a:r>
            <a:r>
              <a:rPr lang="en-US" sz="1200" b="0" i="0" kern="1200" dirty="0" err="1">
                <a:solidFill>
                  <a:schemeClr val="tx1"/>
                </a:solidFill>
                <a:effectLst/>
                <a:latin typeface="+mn-lt"/>
                <a:ea typeface="+mn-ea"/>
                <a:cs typeface="+mn-cs"/>
              </a:rPr>
              <a:t>Iacov</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foloseste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toata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autoritatea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apostolica</a:t>
            </a:r>
            <a:r>
              <a:rPr lang="en-US" sz="1200" b="0" i="0" kern="1200" dirty="0">
                <a:solidFill>
                  <a:schemeClr val="tx1"/>
                </a:solidFill>
                <a:effectLst/>
                <a:latin typeface="+mn-lt"/>
                <a:ea typeface="+mn-ea"/>
                <a:cs typeface="+mn-cs"/>
              </a:rPr>
              <a:t> si </a:t>
            </a:r>
            <a:r>
              <a:rPr lang="en-US" sz="1200" b="0" i="0" kern="1200" dirty="0" err="1">
                <a:solidFill>
                  <a:schemeClr val="tx1"/>
                </a:solidFill>
                <a:effectLst/>
                <a:latin typeface="+mn-lt"/>
                <a:ea typeface="+mn-ea"/>
                <a:cs typeface="+mn-cs"/>
              </a:rPr>
              <a:t>avertizeaza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bolnavul</a:t>
            </a:r>
            <a:r>
              <a:rPr lang="en-US" sz="1200" b="0" i="0" kern="1200" dirty="0">
                <a:solidFill>
                  <a:schemeClr val="tx1"/>
                </a:solidFill>
                <a:effectLst/>
                <a:latin typeface="+mn-lt"/>
                <a:ea typeface="+mn-ea"/>
                <a:cs typeface="+mn-cs"/>
              </a:rPr>
              <a:t> de cancer ca </a:t>
            </a:r>
            <a:r>
              <a:rPr lang="en-US" sz="1200" b="0" i="0" kern="1200" dirty="0" err="1">
                <a:solidFill>
                  <a:schemeClr val="tx1"/>
                </a:solidFill>
                <a:effectLst/>
                <a:latin typeface="+mn-lt"/>
                <a:ea typeface="+mn-ea"/>
                <a:cs typeface="+mn-cs"/>
              </a:rPr>
              <a:t>zilele</a:t>
            </a:r>
            <a:r>
              <a:rPr lang="en-US" sz="1200" b="0" i="0" kern="1200" dirty="0">
                <a:solidFill>
                  <a:schemeClr val="tx1"/>
                </a:solidFill>
                <a:effectLst/>
                <a:latin typeface="+mn-lt"/>
                <a:ea typeface="+mn-ea"/>
                <a:cs typeface="+mn-cs"/>
              </a:rPr>
              <a:t> ii sunt numerate – </a:t>
            </a:r>
            <a:r>
              <a:rPr lang="en-US" sz="1200" b="0" i="0" kern="1200" dirty="0" err="1">
                <a:solidFill>
                  <a:schemeClr val="tx1"/>
                </a:solidFill>
                <a:effectLst/>
                <a:latin typeface="+mn-lt"/>
                <a:ea typeface="+mn-ea"/>
                <a:cs typeface="+mn-cs"/>
              </a:rPr>
              <a:t>avand</a:t>
            </a:r>
            <a:r>
              <a:rPr lang="en-US" sz="1200" b="0" i="0" kern="1200" dirty="0">
                <a:solidFill>
                  <a:schemeClr val="tx1"/>
                </a:solidFill>
                <a:effectLst/>
                <a:latin typeface="+mn-lt"/>
                <a:ea typeface="+mn-ea"/>
                <a:cs typeface="+mn-cs"/>
              </a:rPr>
              <a:t> o </a:t>
            </a:r>
            <a:r>
              <a:rPr lang="en-US" sz="1200" b="0" i="0" kern="1200" dirty="0" err="1">
                <a:solidFill>
                  <a:schemeClr val="tx1"/>
                </a:solidFill>
                <a:effectLst/>
                <a:latin typeface="+mn-lt"/>
                <a:ea typeface="+mn-ea"/>
                <a:cs typeface="+mn-cs"/>
              </a:rPr>
              <a:t>singura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sansa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supravetuire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iasa</a:t>
            </a:r>
            <a:r>
              <a:rPr lang="en-US" sz="1200" b="0" i="0" kern="1200" dirty="0">
                <a:solidFill>
                  <a:schemeClr val="tx1"/>
                </a:solidFill>
                <a:effectLst/>
                <a:latin typeface="+mn-lt"/>
                <a:ea typeface="+mn-ea"/>
                <a:cs typeface="+mn-cs"/>
              </a:rPr>
              <a:t> din </a:t>
            </a:r>
            <a:r>
              <a:rPr lang="en-US" sz="1200" b="0" i="0" kern="1200" dirty="0" err="1">
                <a:solidFill>
                  <a:schemeClr val="tx1"/>
                </a:solidFill>
                <a:effectLst/>
                <a:latin typeface="+mn-lt"/>
                <a:ea typeface="+mn-ea"/>
                <a:cs typeface="+mn-cs"/>
              </a:rPr>
              <a:t>starea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pacat</a:t>
            </a:r>
            <a:r>
              <a:rPr lang="en-US" sz="1200" b="0" i="0" kern="1200" dirty="0">
                <a:solidFill>
                  <a:schemeClr val="tx1"/>
                </a:solidFill>
                <a:effectLst/>
                <a:latin typeface="+mn-lt"/>
                <a:ea typeface="+mn-ea"/>
                <a:cs typeface="+mn-cs"/>
              </a:rPr>
              <a:t>. Cum? </a:t>
            </a:r>
            <a:r>
              <a:rPr lang="en-US" sz="1200" b="0" i="0" kern="1200" dirty="0" err="1">
                <a:solidFill>
                  <a:schemeClr val="tx1"/>
                </a:solidFill>
                <a:effectLst/>
                <a:latin typeface="+mn-lt"/>
                <a:ea typeface="+mn-ea"/>
                <a:cs typeface="+mn-cs"/>
              </a:rPr>
              <a:t>Smerindu</a:t>
            </a:r>
            <a:r>
              <a:rPr lang="en-US" sz="1200" b="0" i="0" kern="1200" dirty="0">
                <a:solidFill>
                  <a:schemeClr val="tx1"/>
                </a:solidFill>
                <a:effectLst/>
                <a:latin typeface="+mn-lt"/>
                <a:ea typeface="+mn-ea"/>
                <a:cs typeface="+mn-cs"/>
              </a:rPr>
              <a:t>-se </a:t>
            </a:r>
            <a:r>
              <a:rPr lang="en-US" sz="1200" b="0" i="0" kern="1200" dirty="0" err="1">
                <a:solidFill>
                  <a:schemeClr val="tx1"/>
                </a:solidFill>
                <a:effectLst/>
                <a:latin typeface="+mn-lt"/>
                <a:ea typeface="+mn-ea"/>
                <a:cs typeface="+mn-cs"/>
              </a:rPr>
              <a:t>inaintea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Dumnezeu</a:t>
            </a:r>
            <a:r>
              <a:rPr lang="en-US" sz="1200" b="0" i="0" kern="1200" dirty="0">
                <a:solidFill>
                  <a:schemeClr val="tx1"/>
                </a:solidFill>
                <a:effectLst/>
                <a:latin typeface="+mn-lt"/>
                <a:ea typeface="+mn-ea"/>
                <a:cs typeface="+mn-cs"/>
              </a:rPr>
              <a:t> si </a:t>
            </a:r>
            <a:r>
              <a:rPr lang="en-US" sz="1200" b="0" i="0" kern="1200" dirty="0" err="1">
                <a:solidFill>
                  <a:schemeClr val="tx1"/>
                </a:solidFill>
                <a:effectLst/>
                <a:latin typeface="+mn-lt"/>
                <a:ea typeface="+mn-ea"/>
                <a:cs typeface="+mn-cs"/>
              </a:rPr>
              <a:t>recunoscandu</a:t>
            </a:r>
            <a:r>
              <a:rPr lang="en-US" sz="1200" b="0" i="0" kern="1200" dirty="0">
                <a:solidFill>
                  <a:schemeClr val="tx1"/>
                </a:solidFill>
                <a:effectLst/>
                <a:latin typeface="+mn-lt"/>
                <a:ea typeface="+mn-ea"/>
                <a:cs typeface="+mn-cs"/>
              </a:rPr>
              <a:t>-si </a:t>
            </a:r>
            <a:r>
              <a:rPr lang="en-US" sz="1200" b="0" i="0" kern="1200" dirty="0" err="1">
                <a:solidFill>
                  <a:schemeClr val="tx1"/>
                </a:solidFill>
                <a:effectLst/>
                <a:latin typeface="+mn-lt"/>
                <a:ea typeface="+mn-ea"/>
                <a:cs typeface="+mn-cs"/>
              </a:rPr>
              <a:t>ticalosenia</a:t>
            </a:r>
            <a:r>
              <a:rPr lang="en-US" sz="1200" b="0" i="0" kern="1200" dirty="0">
                <a:solidFill>
                  <a:schemeClr val="tx1"/>
                </a:solidFill>
                <a:effectLst/>
                <a:latin typeface="+mn-lt"/>
                <a:ea typeface="+mn-ea"/>
                <a:cs typeface="+mn-cs"/>
              </a:rPr>
              <a:t>.</a:t>
            </a:r>
            <a:endParaRPr lang="ro-RO" dirty="0"/>
          </a:p>
        </p:txBody>
      </p:sp>
      <p:sp>
        <p:nvSpPr>
          <p:cNvPr id="4" name="Slide Number Placeholder 3"/>
          <p:cNvSpPr>
            <a:spLocks noGrp="1"/>
          </p:cNvSpPr>
          <p:nvPr>
            <p:ph type="sldNum" sz="quarter" idx="5"/>
          </p:nvPr>
        </p:nvSpPr>
        <p:spPr/>
        <p:txBody>
          <a:bodyPr/>
          <a:lstStyle/>
          <a:p>
            <a:fld id="{715AACC1-469C-46E6-AC64-C5BE54B11835}" type="slidenum">
              <a:rPr lang="ro-RO" smtClean="0"/>
              <a:t>5</a:t>
            </a:fld>
            <a:endParaRPr lang="ro-RO"/>
          </a:p>
        </p:txBody>
      </p:sp>
    </p:spTree>
    <p:extLst>
      <p:ext uri="{BB962C8B-B14F-4D97-AF65-F5344CB8AC3E}">
        <p14:creationId xmlns:p14="http://schemas.microsoft.com/office/powerpoint/2010/main" val="23595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Diavolul s-a luptat din </a:t>
            </a:r>
            <a:r>
              <a:rPr lang="ro-RO" dirty="0" err="1"/>
              <a:t>răspunteri</a:t>
            </a:r>
            <a:r>
              <a:rPr lang="ro-RO" dirty="0"/>
              <a:t> să frângă încrederea lui </a:t>
            </a:r>
            <a:r>
              <a:rPr lang="ro-RO" dirty="0" err="1"/>
              <a:t>Ezechia</a:t>
            </a:r>
            <a:r>
              <a:rPr lang="ro-RO" dirty="0"/>
              <a:t> în Dumnezeu. Și aproape că a fost învins</a:t>
            </a:r>
            <a:r>
              <a:rPr lang="en-US" dirty="0"/>
              <a:t> de </a:t>
            </a:r>
            <a:r>
              <a:rPr lang="en-US" dirty="0" err="1"/>
              <a:t>credinta</a:t>
            </a:r>
            <a:r>
              <a:rPr lang="en-US" dirty="0"/>
              <a:t> </a:t>
            </a:r>
            <a:r>
              <a:rPr lang="en-US" dirty="0" err="1"/>
              <a:t>lui</a:t>
            </a:r>
            <a:r>
              <a:rPr lang="en-US" dirty="0"/>
              <a:t> </a:t>
            </a:r>
            <a:r>
              <a:rPr lang="en-US" dirty="0" err="1"/>
              <a:t>Ezechia</a:t>
            </a:r>
            <a:r>
              <a:rPr lang="en-US" dirty="0"/>
              <a:t>. </a:t>
            </a:r>
            <a:r>
              <a:rPr lang="en-US" dirty="0" err="1"/>
              <a:t>Aproape</a:t>
            </a:r>
            <a:r>
              <a:rPr lang="en-US" dirty="0"/>
              <a:t>…</a:t>
            </a:r>
            <a:endParaRPr lang="ro-RO" dirty="0"/>
          </a:p>
          <a:p>
            <a:r>
              <a:rPr lang="ro-RO" dirty="0" err="1"/>
              <a:t>Ezechia</a:t>
            </a:r>
            <a:r>
              <a:rPr lang="ro-RO" dirty="0"/>
              <a:t> vs. Ilie vs. Iona – </a:t>
            </a:r>
            <a:r>
              <a:rPr lang="ro-RO" dirty="0" err="1"/>
              <a:t>Ezechia</a:t>
            </a:r>
            <a:r>
              <a:rPr lang="ro-RO" dirty="0"/>
              <a:t> refuza sa moara (fata de protestul lui Ilie, Iona – care doresc sa moara, fiind si aceasta o forma de </a:t>
            </a:r>
            <a:r>
              <a:rPr lang="ro-RO" dirty="0" err="1"/>
              <a:t>mandrie</a:t>
            </a:r>
            <a:r>
              <a:rPr lang="ro-RO" dirty="0"/>
              <a:t>)</a:t>
            </a:r>
          </a:p>
          <a:p>
            <a:r>
              <a:rPr lang="ro-RO" dirty="0" err="1"/>
              <a:t>Seductia</a:t>
            </a:r>
            <a:r>
              <a:rPr lang="ro-RO" dirty="0"/>
              <a:t> Egiptului, a propriilor </a:t>
            </a:r>
            <a:r>
              <a:rPr lang="ro-RO" dirty="0" err="1"/>
              <a:t>realizari</a:t>
            </a:r>
            <a:r>
              <a:rPr lang="ro-RO" dirty="0"/>
              <a:t> si </a:t>
            </a:r>
            <a:r>
              <a:rPr lang="ro-RO" dirty="0" err="1"/>
              <a:t>atotsuficienta</a:t>
            </a:r>
            <a:r>
              <a:rPr lang="ro-RO" dirty="0"/>
              <a:t> </a:t>
            </a:r>
            <a:r>
              <a:rPr lang="ro-RO" dirty="0" err="1"/>
              <a:t>frang</a:t>
            </a:r>
            <a:r>
              <a:rPr lang="ro-RO" dirty="0"/>
              <a:t> destinul cristic pe care putea sa </a:t>
            </a:r>
            <a:r>
              <a:rPr lang="ro-RO" dirty="0" err="1"/>
              <a:t>il</a:t>
            </a:r>
            <a:r>
              <a:rPr lang="ro-RO" dirty="0"/>
              <a:t> </a:t>
            </a:r>
            <a:r>
              <a:rPr lang="ro-RO" dirty="0" err="1"/>
              <a:t>aiba</a:t>
            </a:r>
            <a:r>
              <a:rPr lang="ro-RO" dirty="0"/>
              <a:t> acest mare </a:t>
            </a:r>
            <a:r>
              <a:rPr lang="ro-RO" dirty="0" err="1"/>
              <a:t>imparat</a:t>
            </a:r>
            <a:r>
              <a:rPr lang="ro-RO" dirty="0"/>
              <a:t> din Iuda. </a:t>
            </a:r>
            <a:r>
              <a:rPr lang="en-US" dirty="0" err="1"/>
              <a:t>Iar</a:t>
            </a:r>
            <a:r>
              <a:rPr lang="en-US" dirty="0"/>
              <a:t> din </a:t>
            </a:r>
            <a:r>
              <a:rPr lang="en-US" dirty="0" err="1"/>
              <a:t>semintele</a:t>
            </a:r>
            <a:r>
              <a:rPr lang="en-US" dirty="0"/>
              <a:t> </a:t>
            </a:r>
            <a:r>
              <a:rPr lang="en-US" dirty="0" err="1"/>
              <a:t>lui</a:t>
            </a:r>
            <a:r>
              <a:rPr lang="en-US" dirty="0"/>
              <a:t> se </a:t>
            </a:r>
            <a:r>
              <a:rPr lang="en-US" dirty="0" err="1"/>
              <a:t>naste</a:t>
            </a:r>
            <a:r>
              <a:rPr lang="en-US" dirty="0"/>
              <a:t> un</a:t>
            </a:r>
            <a:r>
              <a:rPr lang="ro-RO" dirty="0"/>
              <a:t> Manase</a:t>
            </a:r>
            <a:r>
              <a:rPr lang="en-US" dirty="0"/>
              <a:t>, care </a:t>
            </a:r>
            <a:r>
              <a:rPr lang="en-US" dirty="0" err="1"/>
              <a:t>murdaresc</a:t>
            </a:r>
            <a:r>
              <a:rPr lang="en-US" dirty="0"/>
              <a:t> din </a:t>
            </a:r>
            <a:r>
              <a:rPr lang="en-US" dirty="0" err="1"/>
              <a:t>nou</a:t>
            </a:r>
            <a:r>
              <a:rPr lang="en-US" dirty="0"/>
              <a:t> </a:t>
            </a:r>
            <a:r>
              <a:rPr lang="en-US" dirty="0" err="1"/>
              <a:t>apele</a:t>
            </a:r>
            <a:r>
              <a:rPr lang="en-US" dirty="0"/>
              <a:t> </a:t>
            </a:r>
            <a:r>
              <a:rPr lang="en-US" dirty="0" err="1"/>
              <a:t>constiintei</a:t>
            </a:r>
            <a:r>
              <a:rPr lang="en-US" dirty="0"/>
              <a:t> </a:t>
            </a:r>
            <a:r>
              <a:rPr lang="en-US" dirty="0" err="1"/>
              <a:t>poporului</a:t>
            </a:r>
            <a:r>
              <a:rPr lang="en-US" dirty="0"/>
              <a:t> </a:t>
            </a:r>
            <a:r>
              <a:rPr lang="en-US" dirty="0" err="1"/>
              <a:t>evreu</a:t>
            </a:r>
            <a:r>
              <a:rPr lang="en-US" dirty="0"/>
              <a:t>…</a:t>
            </a:r>
            <a:r>
              <a:rPr lang="en-US" dirty="0" err="1"/>
              <a:t>dar</a:t>
            </a:r>
            <a:r>
              <a:rPr lang="en-US" dirty="0"/>
              <a:t> </a:t>
            </a:r>
            <a:r>
              <a:rPr lang="en-US" dirty="0" err="1"/>
              <a:t>mult</a:t>
            </a:r>
            <a:r>
              <a:rPr lang="en-US" dirty="0"/>
              <a:t> </a:t>
            </a:r>
            <a:r>
              <a:rPr lang="en-US" dirty="0" err="1"/>
              <a:t>mai</a:t>
            </a:r>
            <a:r>
              <a:rPr lang="en-US" dirty="0"/>
              <a:t> </a:t>
            </a:r>
            <a:r>
              <a:rPr lang="en-US" dirty="0" err="1"/>
              <a:t>grav</a:t>
            </a:r>
            <a:r>
              <a:rPr lang="en-US" dirty="0"/>
              <a:t> si pe </a:t>
            </a:r>
            <a:r>
              <a:rPr lang="en-US" dirty="0" err="1"/>
              <a:t>termen</a:t>
            </a:r>
            <a:r>
              <a:rPr lang="en-US" dirty="0"/>
              <a:t> lung.</a:t>
            </a:r>
            <a:endParaRPr lang="ro-RO" dirty="0"/>
          </a:p>
        </p:txBody>
      </p:sp>
      <p:sp>
        <p:nvSpPr>
          <p:cNvPr id="4" name="Slide Number Placeholder 3"/>
          <p:cNvSpPr>
            <a:spLocks noGrp="1"/>
          </p:cNvSpPr>
          <p:nvPr>
            <p:ph type="sldNum" sz="quarter" idx="5"/>
          </p:nvPr>
        </p:nvSpPr>
        <p:spPr/>
        <p:txBody>
          <a:bodyPr/>
          <a:lstStyle/>
          <a:p>
            <a:fld id="{715AACC1-469C-46E6-AC64-C5BE54B11835}" type="slidenum">
              <a:rPr lang="ro-RO" smtClean="0"/>
              <a:t>6</a:t>
            </a:fld>
            <a:endParaRPr lang="ro-RO"/>
          </a:p>
        </p:txBody>
      </p:sp>
    </p:spTree>
    <p:extLst>
      <p:ext uri="{BB962C8B-B14F-4D97-AF65-F5344CB8AC3E}">
        <p14:creationId xmlns:p14="http://schemas.microsoft.com/office/powerpoint/2010/main" val="332179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073A-53D8-405A-BA3E-1A13BE4DD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F94B91B-87D5-4FE5-8951-9FE82E3B3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DDBCD1EB-A54F-4AC1-9D68-0CE9DB62A8F8}"/>
              </a:ext>
            </a:extLst>
          </p:cNvPr>
          <p:cNvSpPr>
            <a:spLocks noGrp="1"/>
          </p:cNvSpPr>
          <p:nvPr>
            <p:ph type="dt" sz="half" idx="10"/>
          </p:nvPr>
        </p:nvSpPr>
        <p:spPr/>
        <p:txBody>
          <a:bodyPr/>
          <a:lstStyle/>
          <a:p>
            <a:fld id="{EA0C0817-A112-4847-8014-A94B7D2A4EA3}" type="datetime1">
              <a:rPr lang="en-US" smtClean="0"/>
              <a:t>7/14/2019</a:t>
            </a:fld>
            <a:endParaRPr lang="en-US" dirty="0"/>
          </a:p>
        </p:txBody>
      </p:sp>
      <p:sp>
        <p:nvSpPr>
          <p:cNvPr id="5" name="Footer Placeholder 4">
            <a:extLst>
              <a:ext uri="{FF2B5EF4-FFF2-40B4-BE49-F238E27FC236}">
                <a16:creationId xmlns:a16="http://schemas.microsoft.com/office/drawing/2014/main" id="{8015F8C3-379F-42CA-886C-3C605BAF7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6579BC-323C-4618-A355-0FBB8FA3F9C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0938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553B-4E95-4465-95C7-F121556E1F67}"/>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7FD192CB-C048-43D6-8CF3-6E770F848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C383500-DB3B-4C7E-A21C-4599BE3F50DC}"/>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5" name="Footer Placeholder 4">
            <a:extLst>
              <a:ext uri="{FF2B5EF4-FFF2-40B4-BE49-F238E27FC236}">
                <a16:creationId xmlns:a16="http://schemas.microsoft.com/office/drawing/2014/main" id="{06AC8952-BD0F-44A2-AE0C-305F83A356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830C6-64F2-45D3-ACDD-1AA853A05AD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776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1A06E9-BDEE-4BF2-AB58-226EAFA0D3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764CF33-6900-4586-9984-76D328852B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31224CE-6F2F-4719-848C-3A2496448E9D}"/>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5" name="Footer Placeholder 4">
            <a:extLst>
              <a:ext uri="{FF2B5EF4-FFF2-40B4-BE49-F238E27FC236}">
                <a16:creationId xmlns:a16="http://schemas.microsoft.com/office/drawing/2014/main" id="{D93F3951-6948-458B-B53E-D1145672BF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11AD98-3431-4A2B-9174-239E777B196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874870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291-D25B-4D8E-8502-FEAD567BEAB5}"/>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5702848-77B5-450A-8FFD-10248F8E2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51A6130-881F-4950-9DEF-AFE508442719}"/>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5" name="Footer Placeholder 4">
            <a:extLst>
              <a:ext uri="{FF2B5EF4-FFF2-40B4-BE49-F238E27FC236}">
                <a16:creationId xmlns:a16="http://schemas.microsoft.com/office/drawing/2014/main" id="{0E6B1120-0074-490A-9500-C62C365E1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6FFA8E-F11C-421C-A5B1-2880E7863A8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15024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791F-9E1A-4ADF-95E4-272DB121C7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712B3E09-1125-4CB6-8D9B-94AC113CE4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71646D-9C01-4F6B-AC4B-70A100758EC3}"/>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5" name="Footer Placeholder 4">
            <a:extLst>
              <a:ext uri="{FF2B5EF4-FFF2-40B4-BE49-F238E27FC236}">
                <a16:creationId xmlns:a16="http://schemas.microsoft.com/office/drawing/2014/main" id="{DE64E1C8-77E9-421F-9C87-DE65A20A6F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1819CB-C731-4FAB-97AE-104FD56DEC4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99712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3F5E-BB50-4197-847E-24E9954B42D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D1F9879B-7063-4872-A2D9-6042E6D6A6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B7045E49-413B-420B-A25A-2EC9E5191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599C2C16-E2E0-4D71-AD6C-D77B05ED2377}"/>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6" name="Footer Placeholder 5">
            <a:extLst>
              <a:ext uri="{FF2B5EF4-FFF2-40B4-BE49-F238E27FC236}">
                <a16:creationId xmlns:a16="http://schemas.microsoft.com/office/drawing/2014/main" id="{A6531DBE-2E75-4011-84E2-5A2AA9DE52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DE816E-CF27-4F75-9104-C6D8E95B49F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9301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F762-870E-4688-AB23-E8DD1BF69F0F}"/>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DE5F1002-21CA-481C-B345-8A6D68E53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D7FA9-88B2-403C-B9E3-571922A41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9F5B82D8-3091-4A80-98D1-0919A47B6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F57A8-CEAB-4644-BEC0-1370119FFB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66A6B95A-1D72-4F2C-87E9-131F5ADE67FC}"/>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8" name="Footer Placeholder 7">
            <a:extLst>
              <a:ext uri="{FF2B5EF4-FFF2-40B4-BE49-F238E27FC236}">
                <a16:creationId xmlns:a16="http://schemas.microsoft.com/office/drawing/2014/main" id="{28046746-F5B6-4A64-A99D-666B8EB6EE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53D318-0E52-4947-987C-EBB49A513E2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27192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EC50-9010-4191-85E6-7AD2C35BC69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08D0A5BE-4445-4FB4-BBB0-F4117AFFBB71}"/>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4" name="Footer Placeholder 3">
            <a:extLst>
              <a:ext uri="{FF2B5EF4-FFF2-40B4-BE49-F238E27FC236}">
                <a16:creationId xmlns:a16="http://schemas.microsoft.com/office/drawing/2014/main" id="{6361A60C-B180-4A3D-8C3A-1B2201D9C2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20C94A-560F-47C5-8D76-D869C0090D1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807397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A2B10-F85A-4B17-B337-CB761188527D}"/>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3" name="Footer Placeholder 2">
            <a:extLst>
              <a:ext uri="{FF2B5EF4-FFF2-40B4-BE49-F238E27FC236}">
                <a16:creationId xmlns:a16="http://schemas.microsoft.com/office/drawing/2014/main" id="{E068A52A-56B4-4967-8DC5-3C208AD9B6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DFA657-EE31-4DE6-B675-1FD2C667473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636262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D4C0-D271-4CFA-8947-DA07D4907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00C8E664-8319-4297-8A83-BEC875BD6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DDBE9598-6E17-4F9E-959B-7FAF0A971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EBC481-7E3A-48BF-942E-77AECA881999}"/>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6" name="Footer Placeholder 5">
            <a:extLst>
              <a:ext uri="{FF2B5EF4-FFF2-40B4-BE49-F238E27FC236}">
                <a16:creationId xmlns:a16="http://schemas.microsoft.com/office/drawing/2014/main" id="{F2A22524-1B93-48A7-8CA0-95C8A45BD4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9921BD-B792-4027-B84A-5FFA23758D7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74905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6080-FF75-4A6F-8DB4-053EB2397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D556596-0AF4-4316-A94D-04C1982EB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9D9A41D5-F8EC-4E40-916E-002A83BF8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8A253-8B76-4E00-8007-8829FBC69AD1}"/>
              </a:ext>
            </a:extLst>
          </p:cNvPr>
          <p:cNvSpPr>
            <a:spLocks noGrp="1"/>
          </p:cNvSpPr>
          <p:nvPr>
            <p:ph type="dt" sz="half" idx="10"/>
          </p:nvPr>
        </p:nvSpPr>
        <p:spPr/>
        <p:txBody>
          <a:bodyPr/>
          <a:lstStyle/>
          <a:p>
            <a:fld id="{F6FA2B21-3FCD-4721-B95C-427943F61125}" type="datetime1">
              <a:rPr lang="en-US" smtClean="0"/>
              <a:t>7/14/2019</a:t>
            </a:fld>
            <a:endParaRPr lang="en-US"/>
          </a:p>
        </p:txBody>
      </p:sp>
      <p:sp>
        <p:nvSpPr>
          <p:cNvPr id="6" name="Footer Placeholder 5">
            <a:extLst>
              <a:ext uri="{FF2B5EF4-FFF2-40B4-BE49-F238E27FC236}">
                <a16:creationId xmlns:a16="http://schemas.microsoft.com/office/drawing/2014/main" id="{150AE2DF-CA45-49E5-AC77-225CB7EF3A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E20888-AA5B-4025-8049-9570FC7A656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27198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10E48-52D3-4714-9E49-38E9C0724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F3874E6-4CB6-4095-8DEF-5ED10E32C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07ECAB3-FBEC-4680-B362-CF0E4A9A4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7/14/2019</a:t>
            </a:fld>
            <a:endParaRPr lang="en-US"/>
          </a:p>
        </p:txBody>
      </p:sp>
      <p:sp>
        <p:nvSpPr>
          <p:cNvPr id="5" name="Footer Placeholder 4">
            <a:extLst>
              <a:ext uri="{FF2B5EF4-FFF2-40B4-BE49-F238E27FC236}">
                <a16:creationId xmlns:a16="http://schemas.microsoft.com/office/drawing/2014/main" id="{0A55C4B8-F021-469E-AD0E-C21EDF7AD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57B6C9-A6E8-45BD-BA88-3A5ABE32A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881313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64D399-D95B-4D39-BBDB-293CBD4FD331}"/>
              </a:ext>
            </a:extLst>
          </p:cNvPr>
          <p:cNvPicPr>
            <a:picLocks noChangeAspect="1"/>
          </p:cNvPicPr>
          <p:nvPr/>
        </p:nvPicPr>
        <p:blipFill rotWithShape="1">
          <a:blip r:embed="rId3"/>
          <a:srcRect t="5578" b="10152"/>
          <a:stretch/>
        </p:blipFill>
        <p:spPr>
          <a:xfrm>
            <a:off x="20" y="0"/>
            <a:ext cx="12191980" cy="6857990"/>
          </a:xfrm>
          <a:prstGeom prst="rect">
            <a:avLst/>
          </a:prstGeom>
        </p:spPr>
      </p:pic>
      <p:sp>
        <p:nvSpPr>
          <p:cNvPr id="3" name="TextBox 2">
            <a:extLst>
              <a:ext uri="{FF2B5EF4-FFF2-40B4-BE49-F238E27FC236}">
                <a16:creationId xmlns:a16="http://schemas.microsoft.com/office/drawing/2014/main" id="{3C860CFB-7971-4C10-A023-B82545496834}"/>
              </a:ext>
            </a:extLst>
          </p:cNvPr>
          <p:cNvSpPr txBox="1"/>
          <p:nvPr/>
        </p:nvSpPr>
        <p:spPr>
          <a:xfrm>
            <a:off x="233917" y="5121706"/>
            <a:ext cx="3168502" cy="1200329"/>
          </a:xfrm>
          <a:prstGeom prst="rect">
            <a:avLst/>
          </a:prstGeom>
          <a:noFill/>
        </p:spPr>
        <p:txBody>
          <a:bodyPr wrap="square" rtlCol="0">
            <a:spAutoFit/>
          </a:bodyPr>
          <a:lstStyle/>
          <a:p>
            <a:r>
              <a:rPr lang="ro-RO" sz="7200" dirty="0">
                <a:solidFill>
                  <a:srgbClr val="D6D50B"/>
                </a:solidFill>
                <a:latin typeface="Depressionist 3 Revisited" pitchFamily="2" charset="0"/>
              </a:rPr>
              <a:t>Iacov 4</a:t>
            </a:r>
          </a:p>
        </p:txBody>
      </p:sp>
    </p:spTree>
    <p:extLst>
      <p:ext uri="{BB962C8B-B14F-4D97-AF65-F5344CB8AC3E}">
        <p14:creationId xmlns:p14="http://schemas.microsoft.com/office/powerpoint/2010/main" val="103213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DE59D-C551-4FD9-BF5E-7C01CDBE87EE}"/>
              </a:ext>
            </a:extLst>
          </p:cNvPr>
          <p:cNvSpPr txBox="1"/>
          <p:nvPr/>
        </p:nvSpPr>
        <p:spPr>
          <a:xfrm>
            <a:off x="308364" y="467832"/>
            <a:ext cx="10504948" cy="584775"/>
          </a:xfrm>
          <a:prstGeom prst="rect">
            <a:avLst/>
          </a:prstGeom>
          <a:noFill/>
        </p:spPr>
        <p:txBody>
          <a:bodyPr wrap="square" rtlCol="0">
            <a:spAutoFit/>
          </a:bodyPr>
          <a:lstStyle/>
          <a:p>
            <a:r>
              <a:rPr lang="en-US" sz="3200" b="1" dirty="0" err="1">
                <a:latin typeface="Trebuchet MS" panose="020B0603020202020204" pitchFamily="34" charset="0"/>
              </a:rPr>
              <a:t>Iacov</a:t>
            </a:r>
            <a:r>
              <a:rPr lang="en-US" sz="3200" b="1" dirty="0">
                <a:latin typeface="Trebuchet MS" panose="020B0603020202020204" pitchFamily="34" charset="0"/>
              </a:rPr>
              <a:t> 4</a:t>
            </a:r>
            <a:endParaRPr lang="ro-RO" sz="3200" b="1" dirty="0">
              <a:latin typeface="Trebuchet MS" panose="020B0603020202020204" pitchFamily="34" charset="0"/>
            </a:endParaRPr>
          </a:p>
        </p:txBody>
      </p:sp>
      <p:pic>
        <p:nvPicPr>
          <p:cNvPr id="33" name="Picture 32">
            <a:extLst>
              <a:ext uri="{FF2B5EF4-FFF2-40B4-BE49-F238E27FC236}">
                <a16:creationId xmlns:a16="http://schemas.microsoft.com/office/drawing/2014/main" id="{C3A922D6-87E2-4B9E-873F-F8062E5B5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674" y="1990725"/>
            <a:ext cx="7620000" cy="4867275"/>
          </a:xfrm>
          <a:prstGeom prst="rect">
            <a:avLst/>
          </a:prstGeom>
        </p:spPr>
      </p:pic>
      <p:sp>
        <p:nvSpPr>
          <p:cNvPr id="34" name="TextBox 33">
            <a:extLst>
              <a:ext uri="{FF2B5EF4-FFF2-40B4-BE49-F238E27FC236}">
                <a16:creationId xmlns:a16="http://schemas.microsoft.com/office/drawing/2014/main" id="{AD377D86-C7C1-4F24-9222-FDA5A38622DB}"/>
              </a:ext>
            </a:extLst>
          </p:cNvPr>
          <p:cNvSpPr txBox="1"/>
          <p:nvPr/>
        </p:nvSpPr>
        <p:spPr>
          <a:xfrm>
            <a:off x="308363" y="1698337"/>
            <a:ext cx="569548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rebuchet MS" panose="020B0603020202020204" pitchFamily="34" charset="0"/>
              </a:rPr>
              <a:t>Diagonistic</a:t>
            </a:r>
            <a:endParaRPr lang="ro-RO" sz="3200" dirty="0">
              <a:latin typeface="Trebuchet MS" panose="020B0603020202020204" pitchFamily="34" charset="0"/>
            </a:endParaRPr>
          </a:p>
        </p:txBody>
      </p:sp>
      <p:sp>
        <p:nvSpPr>
          <p:cNvPr id="35" name="TextBox 34">
            <a:extLst>
              <a:ext uri="{FF2B5EF4-FFF2-40B4-BE49-F238E27FC236}">
                <a16:creationId xmlns:a16="http://schemas.microsoft.com/office/drawing/2014/main" id="{E8B65C7E-7270-4470-834F-981319ABBAD7}"/>
              </a:ext>
            </a:extLst>
          </p:cNvPr>
          <p:cNvSpPr txBox="1"/>
          <p:nvPr/>
        </p:nvSpPr>
        <p:spPr>
          <a:xfrm>
            <a:off x="308362" y="2755275"/>
            <a:ext cx="569548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rebuchet MS" panose="020B0603020202020204" pitchFamily="34" charset="0"/>
              </a:rPr>
              <a:t>Sursa</a:t>
            </a:r>
            <a:r>
              <a:rPr lang="en-US" sz="3200" dirty="0">
                <a:latin typeface="Trebuchet MS" panose="020B0603020202020204" pitchFamily="34" charset="0"/>
              </a:rPr>
              <a:t> </a:t>
            </a:r>
            <a:r>
              <a:rPr lang="en-US" sz="3200" dirty="0" err="1">
                <a:latin typeface="Trebuchet MS" panose="020B0603020202020204" pitchFamily="34" charset="0"/>
              </a:rPr>
              <a:t>bolii</a:t>
            </a:r>
            <a:endParaRPr lang="ro-RO" sz="3200" dirty="0">
              <a:latin typeface="Trebuchet MS" panose="020B0603020202020204" pitchFamily="34" charset="0"/>
            </a:endParaRPr>
          </a:p>
        </p:txBody>
      </p:sp>
      <p:sp>
        <p:nvSpPr>
          <p:cNvPr id="36" name="TextBox 35">
            <a:extLst>
              <a:ext uri="{FF2B5EF4-FFF2-40B4-BE49-F238E27FC236}">
                <a16:creationId xmlns:a16="http://schemas.microsoft.com/office/drawing/2014/main" id="{3E50CFD2-C5AB-49FC-B3C3-B5995FE20A5C}"/>
              </a:ext>
            </a:extLst>
          </p:cNvPr>
          <p:cNvSpPr txBox="1"/>
          <p:nvPr/>
        </p:nvSpPr>
        <p:spPr>
          <a:xfrm>
            <a:off x="308361" y="3812213"/>
            <a:ext cx="569548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rebuchet MS" panose="020B0603020202020204" pitchFamily="34" charset="0"/>
              </a:rPr>
              <a:t>Solu</a:t>
            </a:r>
            <a:r>
              <a:rPr lang="ro-RO" sz="3200" dirty="0">
                <a:latin typeface="Trebuchet MS" panose="020B0603020202020204" pitchFamily="34" charset="0"/>
              </a:rPr>
              <a:t>ții</a:t>
            </a:r>
          </a:p>
        </p:txBody>
      </p:sp>
      <p:sp>
        <p:nvSpPr>
          <p:cNvPr id="37" name="TextBox 36">
            <a:extLst>
              <a:ext uri="{FF2B5EF4-FFF2-40B4-BE49-F238E27FC236}">
                <a16:creationId xmlns:a16="http://schemas.microsoft.com/office/drawing/2014/main" id="{1ECB2E4E-A2B5-4A3D-BC50-136DC9EF6ACB}"/>
              </a:ext>
            </a:extLst>
          </p:cNvPr>
          <p:cNvSpPr txBox="1"/>
          <p:nvPr/>
        </p:nvSpPr>
        <p:spPr>
          <a:xfrm>
            <a:off x="3278371" y="1698336"/>
            <a:ext cx="1485012" cy="584775"/>
          </a:xfrm>
          <a:prstGeom prst="rect">
            <a:avLst/>
          </a:prstGeom>
          <a:noFill/>
        </p:spPr>
        <p:txBody>
          <a:bodyPr wrap="square" rtlCol="0">
            <a:spAutoFit/>
          </a:bodyPr>
          <a:lstStyle/>
          <a:p>
            <a:r>
              <a:rPr lang="ro-RO" sz="3200" i="1" dirty="0">
                <a:solidFill>
                  <a:srgbClr val="8B141D"/>
                </a:solidFill>
                <a:latin typeface="Trebuchet MS" panose="020B0603020202020204" pitchFamily="34" charset="0"/>
              </a:rPr>
              <a:t>vs. 1-3</a:t>
            </a:r>
          </a:p>
        </p:txBody>
      </p:sp>
      <p:sp>
        <p:nvSpPr>
          <p:cNvPr id="38" name="TextBox 37">
            <a:extLst>
              <a:ext uri="{FF2B5EF4-FFF2-40B4-BE49-F238E27FC236}">
                <a16:creationId xmlns:a16="http://schemas.microsoft.com/office/drawing/2014/main" id="{058934CB-4BD7-472A-A934-F7C4061A306B}"/>
              </a:ext>
            </a:extLst>
          </p:cNvPr>
          <p:cNvSpPr txBox="1"/>
          <p:nvPr/>
        </p:nvSpPr>
        <p:spPr>
          <a:xfrm>
            <a:off x="3278371" y="2755275"/>
            <a:ext cx="1903221" cy="584775"/>
          </a:xfrm>
          <a:prstGeom prst="rect">
            <a:avLst/>
          </a:prstGeom>
          <a:noFill/>
        </p:spPr>
        <p:txBody>
          <a:bodyPr wrap="square" rtlCol="0">
            <a:spAutoFit/>
          </a:bodyPr>
          <a:lstStyle/>
          <a:p>
            <a:r>
              <a:rPr lang="ro-RO" sz="3200" i="1" dirty="0">
                <a:solidFill>
                  <a:srgbClr val="8B141D"/>
                </a:solidFill>
                <a:latin typeface="Trebuchet MS" panose="020B0603020202020204" pitchFamily="34" charset="0"/>
              </a:rPr>
              <a:t>vs. 1</a:t>
            </a:r>
            <a:r>
              <a:rPr lang="en-US" sz="3200" i="1" dirty="0">
                <a:solidFill>
                  <a:srgbClr val="8B141D"/>
                </a:solidFill>
                <a:latin typeface="Trebuchet MS" panose="020B0603020202020204" pitchFamily="34" charset="0"/>
              </a:rPr>
              <a:t>1</a:t>
            </a:r>
            <a:r>
              <a:rPr lang="ro-RO" sz="3200" i="1" dirty="0">
                <a:solidFill>
                  <a:srgbClr val="8B141D"/>
                </a:solidFill>
                <a:latin typeface="Trebuchet MS" panose="020B0603020202020204" pitchFamily="34" charset="0"/>
              </a:rPr>
              <a:t>-</a:t>
            </a:r>
            <a:r>
              <a:rPr lang="en-US" sz="3200" i="1" dirty="0">
                <a:solidFill>
                  <a:srgbClr val="8B141D"/>
                </a:solidFill>
                <a:latin typeface="Trebuchet MS" panose="020B0603020202020204" pitchFamily="34" charset="0"/>
              </a:rPr>
              <a:t>16</a:t>
            </a:r>
            <a:endParaRPr lang="ro-RO" sz="3200" i="1" dirty="0">
              <a:solidFill>
                <a:srgbClr val="8B141D"/>
              </a:solidFill>
              <a:latin typeface="Trebuchet MS" panose="020B0603020202020204" pitchFamily="34" charset="0"/>
            </a:endParaRPr>
          </a:p>
        </p:txBody>
      </p:sp>
      <p:sp>
        <p:nvSpPr>
          <p:cNvPr id="39" name="TextBox 38">
            <a:extLst>
              <a:ext uri="{FF2B5EF4-FFF2-40B4-BE49-F238E27FC236}">
                <a16:creationId xmlns:a16="http://schemas.microsoft.com/office/drawing/2014/main" id="{48A185A5-0C62-4034-9ECA-1FEA01A26370}"/>
              </a:ext>
            </a:extLst>
          </p:cNvPr>
          <p:cNvSpPr txBox="1"/>
          <p:nvPr/>
        </p:nvSpPr>
        <p:spPr>
          <a:xfrm>
            <a:off x="2204493" y="3812212"/>
            <a:ext cx="1903221" cy="584775"/>
          </a:xfrm>
          <a:prstGeom prst="rect">
            <a:avLst/>
          </a:prstGeom>
          <a:noFill/>
        </p:spPr>
        <p:txBody>
          <a:bodyPr wrap="square" rtlCol="0">
            <a:spAutoFit/>
          </a:bodyPr>
          <a:lstStyle/>
          <a:p>
            <a:r>
              <a:rPr lang="ro-RO" sz="3200" i="1" dirty="0">
                <a:solidFill>
                  <a:srgbClr val="8B141D"/>
                </a:solidFill>
                <a:latin typeface="Trebuchet MS" panose="020B0603020202020204" pitchFamily="34" charset="0"/>
              </a:rPr>
              <a:t>vs. </a:t>
            </a:r>
            <a:r>
              <a:rPr lang="en-US" sz="3200" i="1" dirty="0">
                <a:solidFill>
                  <a:srgbClr val="8B141D"/>
                </a:solidFill>
                <a:latin typeface="Trebuchet MS" panose="020B0603020202020204" pitchFamily="34" charset="0"/>
              </a:rPr>
              <a:t>4</a:t>
            </a:r>
            <a:r>
              <a:rPr lang="ro-RO" sz="3200" i="1" dirty="0">
                <a:solidFill>
                  <a:srgbClr val="8B141D"/>
                </a:solidFill>
                <a:latin typeface="Trebuchet MS" panose="020B0603020202020204" pitchFamily="34" charset="0"/>
              </a:rPr>
              <a:t>-</a:t>
            </a:r>
            <a:r>
              <a:rPr lang="en-US" sz="3200" i="1" dirty="0">
                <a:solidFill>
                  <a:srgbClr val="8B141D"/>
                </a:solidFill>
                <a:latin typeface="Trebuchet MS" panose="020B0603020202020204" pitchFamily="34" charset="0"/>
              </a:rPr>
              <a:t>10</a:t>
            </a:r>
            <a:endParaRPr lang="ro-RO" sz="3200" i="1" dirty="0">
              <a:solidFill>
                <a:srgbClr val="8B141D"/>
              </a:solidFill>
              <a:latin typeface="Trebuchet MS" panose="020B0603020202020204" pitchFamily="34" charset="0"/>
            </a:endParaRPr>
          </a:p>
        </p:txBody>
      </p:sp>
    </p:spTree>
    <p:extLst>
      <p:ext uri="{BB962C8B-B14F-4D97-AF65-F5344CB8AC3E}">
        <p14:creationId xmlns:p14="http://schemas.microsoft.com/office/powerpoint/2010/main" val="157237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DE59D-C551-4FD9-BF5E-7C01CDBE87EE}"/>
              </a:ext>
            </a:extLst>
          </p:cNvPr>
          <p:cNvSpPr txBox="1"/>
          <p:nvPr/>
        </p:nvSpPr>
        <p:spPr>
          <a:xfrm>
            <a:off x="308364" y="467832"/>
            <a:ext cx="10504948" cy="584775"/>
          </a:xfrm>
          <a:prstGeom prst="rect">
            <a:avLst/>
          </a:prstGeom>
          <a:noFill/>
        </p:spPr>
        <p:txBody>
          <a:bodyPr wrap="square" rtlCol="0">
            <a:spAutoFit/>
          </a:bodyPr>
          <a:lstStyle/>
          <a:p>
            <a:r>
              <a:rPr lang="ro-RO" sz="3200" b="1" dirty="0" err="1">
                <a:latin typeface="Trebuchet MS" panose="020B0603020202020204" pitchFamily="34" charset="0"/>
              </a:rPr>
              <a:t>Angiograma</a:t>
            </a:r>
            <a:r>
              <a:rPr lang="ro-RO" sz="3200" b="1" dirty="0">
                <a:latin typeface="Trebuchet MS" panose="020B0603020202020204" pitchFamily="34" charset="0"/>
              </a:rPr>
              <a:t> spirituală a bisericii evreiești din Diaspora</a:t>
            </a:r>
          </a:p>
        </p:txBody>
      </p:sp>
      <p:sp>
        <p:nvSpPr>
          <p:cNvPr id="4" name="TextBox 3">
            <a:extLst>
              <a:ext uri="{FF2B5EF4-FFF2-40B4-BE49-F238E27FC236}">
                <a16:creationId xmlns:a16="http://schemas.microsoft.com/office/drawing/2014/main" id="{E506FEA4-4906-4285-BF15-A490A2B316E5}"/>
              </a:ext>
            </a:extLst>
          </p:cNvPr>
          <p:cNvSpPr txBox="1"/>
          <p:nvPr/>
        </p:nvSpPr>
        <p:spPr>
          <a:xfrm>
            <a:off x="6096000" y="1802836"/>
            <a:ext cx="6096000" cy="584775"/>
          </a:xfrm>
          <a:prstGeom prst="rect">
            <a:avLst/>
          </a:prstGeom>
          <a:noFill/>
        </p:spPr>
        <p:txBody>
          <a:bodyPr wrap="square" rtlCol="0">
            <a:spAutoFit/>
          </a:bodyPr>
          <a:lstStyle/>
          <a:p>
            <a:pPr algn="ctr"/>
            <a:r>
              <a:rPr lang="ro-RO" sz="3200" dirty="0">
                <a:latin typeface="Trebuchet MS" panose="020B0603020202020204" pitchFamily="34" charset="0"/>
              </a:rPr>
              <a:t>Poftele, Invidia, Ura</a:t>
            </a:r>
          </a:p>
        </p:txBody>
      </p:sp>
      <p:sp>
        <p:nvSpPr>
          <p:cNvPr id="14" name="Arrow: Down 13">
            <a:extLst>
              <a:ext uri="{FF2B5EF4-FFF2-40B4-BE49-F238E27FC236}">
                <a16:creationId xmlns:a16="http://schemas.microsoft.com/office/drawing/2014/main" id="{98E07960-5CD6-4EF5-A7B2-4A97739EC9FB}"/>
              </a:ext>
            </a:extLst>
          </p:cNvPr>
          <p:cNvSpPr/>
          <p:nvPr/>
        </p:nvSpPr>
        <p:spPr>
          <a:xfrm>
            <a:off x="8851604" y="2538378"/>
            <a:ext cx="584791" cy="850604"/>
          </a:xfrm>
          <a:prstGeom prst="downArrow">
            <a:avLst/>
          </a:prstGeom>
          <a:solidFill>
            <a:srgbClr val="8B14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15" name="TextBox 14">
            <a:extLst>
              <a:ext uri="{FF2B5EF4-FFF2-40B4-BE49-F238E27FC236}">
                <a16:creationId xmlns:a16="http://schemas.microsoft.com/office/drawing/2014/main" id="{B40C2DFF-D423-43A1-A56C-DC8A47155A1B}"/>
              </a:ext>
            </a:extLst>
          </p:cNvPr>
          <p:cNvSpPr txBox="1"/>
          <p:nvPr/>
        </p:nvSpPr>
        <p:spPr>
          <a:xfrm>
            <a:off x="6096000" y="3463279"/>
            <a:ext cx="6096000" cy="584775"/>
          </a:xfrm>
          <a:prstGeom prst="rect">
            <a:avLst/>
          </a:prstGeom>
          <a:noFill/>
        </p:spPr>
        <p:txBody>
          <a:bodyPr wrap="square" rtlCol="0">
            <a:spAutoFit/>
          </a:bodyPr>
          <a:lstStyle/>
          <a:p>
            <a:pPr algn="ctr"/>
            <a:r>
              <a:rPr lang="ro-RO" sz="3200" dirty="0">
                <a:solidFill>
                  <a:srgbClr val="8B141D"/>
                </a:solidFill>
                <a:latin typeface="Trebuchet MS" panose="020B0603020202020204" pitchFamily="34" charset="0"/>
              </a:rPr>
              <a:t>Lupte și certuri</a:t>
            </a:r>
          </a:p>
        </p:txBody>
      </p:sp>
      <p:sp>
        <p:nvSpPr>
          <p:cNvPr id="22" name="TextBox 21">
            <a:extLst>
              <a:ext uri="{FF2B5EF4-FFF2-40B4-BE49-F238E27FC236}">
                <a16:creationId xmlns:a16="http://schemas.microsoft.com/office/drawing/2014/main" id="{CCBD41C4-BA71-4FD4-AD18-4033C7898BCE}"/>
              </a:ext>
            </a:extLst>
          </p:cNvPr>
          <p:cNvSpPr txBox="1"/>
          <p:nvPr/>
        </p:nvSpPr>
        <p:spPr>
          <a:xfrm>
            <a:off x="6096000" y="5225088"/>
            <a:ext cx="6096000" cy="954107"/>
          </a:xfrm>
          <a:prstGeom prst="rect">
            <a:avLst/>
          </a:prstGeom>
          <a:noFill/>
        </p:spPr>
        <p:txBody>
          <a:bodyPr wrap="square" rtlCol="0">
            <a:spAutoFit/>
          </a:bodyPr>
          <a:lstStyle/>
          <a:p>
            <a:pPr algn="ctr"/>
            <a:r>
              <a:rPr lang="en-GB" sz="3200" i="1" dirty="0" err="1">
                <a:latin typeface="Trebuchet MS" panose="020B0603020202020204" pitchFamily="34" charset="0"/>
              </a:rPr>
              <a:t>Boala</a:t>
            </a:r>
            <a:r>
              <a:rPr lang="en-GB" sz="3200" i="1" dirty="0">
                <a:latin typeface="Trebuchet MS" panose="020B0603020202020204" pitchFamily="34" charset="0"/>
              </a:rPr>
              <a:t> </a:t>
            </a:r>
            <a:r>
              <a:rPr lang="en-GB" sz="3200" i="1" dirty="0" err="1">
                <a:latin typeface="Trebuchet MS" panose="020B0603020202020204" pitchFamily="34" charset="0"/>
              </a:rPr>
              <a:t>inimii</a:t>
            </a:r>
            <a:r>
              <a:rPr lang="en-GB" sz="3200" i="1" dirty="0">
                <a:latin typeface="Trebuchet MS" panose="020B0603020202020204" pitchFamily="34" charset="0"/>
              </a:rPr>
              <a:t> </a:t>
            </a:r>
            <a:r>
              <a:rPr lang="en-GB" sz="3200" i="1" dirty="0" err="1">
                <a:latin typeface="Trebuchet MS" panose="020B0603020202020204" pitchFamily="34" charset="0"/>
              </a:rPr>
              <a:t>rele</a:t>
            </a:r>
            <a:endParaRPr lang="ro-RO" sz="3200" i="1" dirty="0">
              <a:latin typeface="Trebuchet MS" panose="020B0603020202020204" pitchFamily="34" charset="0"/>
            </a:endParaRPr>
          </a:p>
          <a:p>
            <a:pPr algn="ctr"/>
            <a:r>
              <a:rPr lang="ro-RO" sz="2400" dirty="0">
                <a:latin typeface="Trebuchet MS" panose="020B0603020202020204" pitchFamily="34" charset="0"/>
              </a:rPr>
              <a:t>(personal — relațional — spiritual)</a:t>
            </a:r>
          </a:p>
        </p:txBody>
      </p:sp>
      <p:pic>
        <p:nvPicPr>
          <p:cNvPr id="25" name="Picture 24">
            <a:extLst>
              <a:ext uri="{FF2B5EF4-FFF2-40B4-BE49-F238E27FC236}">
                <a16:creationId xmlns:a16="http://schemas.microsoft.com/office/drawing/2014/main" id="{8D1AC9B8-2162-4709-9043-6082837080AB}"/>
              </a:ext>
            </a:extLst>
          </p:cNvPr>
          <p:cNvPicPr>
            <a:picLocks noChangeAspect="1"/>
          </p:cNvPicPr>
          <p:nvPr/>
        </p:nvPicPr>
        <p:blipFill rotWithShape="1">
          <a:blip r:embed="rId3">
            <a:extLst>
              <a:ext uri="{28A0092B-C50C-407E-A947-70E740481C1C}">
                <a14:useLocalDpi xmlns:a14="http://schemas.microsoft.com/office/drawing/2010/main" val="0"/>
              </a:ext>
            </a:extLst>
          </a:blip>
          <a:srcRect l="11065" t="-345" r="8733" b="345"/>
          <a:stretch/>
        </p:blipFill>
        <p:spPr>
          <a:xfrm>
            <a:off x="322521" y="1775647"/>
            <a:ext cx="5773479" cy="4803530"/>
          </a:xfrm>
          <a:prstGeom prst="rect">
            <a:avLst/>
          </a:prstGeom>
        </p:spPr>
      </p:pic>
      <p:sp>
        <p:nvSpPr>
          <p:cNvPr id="26" name="TextBox 25">
            <a:extLst>
              <a:ext uri="{FF2B5EF4-FFF2-40B4-BE49-F238E27FC236}">
                <a16:creationId xmlns:a16="http://schemas.microsoft.com/office/drawing/2014/main" id="{09A10528-63D2-40C9-8F0C-AC45CD54D1DF}"/>
              </a:ext>
            </a:extLst>
          </p:cNvPr>
          <p:cNvSpPr txBox="1"/>
          <p:nvPr/>
        </p:nvSpPr>
        <p:spPr>
          <a:xfrm>
            <a:off x="322521" y="1197505"/>
            <a:ext cx="1485012" cy="400110"/>
          </a:xfrm>
          <a:prstGeom prst="rect">
            <a:avLst/>
          </a:prstGeom>
          <a:noFill/>
        </p:spPr>
        <p:txBody>
          <a:bodyPr wrap="square" rtlCol="0">
            <a:spAutoFit/>
          </a:bodyPr>
          <a:lstStyle/>
          <a:p>
            <a:r>
              <a:rPr lang="ro-RO" sz="2000" i="1" dirty="0">
                <a:latin typeface="Trebuchet MS" panose="020B0603020202020204" pitchFamily="34" charset="0"/>
              </a:rPr>
              <a:t>vs.1-3</a:t>
            </a:r>
          </a:p>
        </p:txBody>
      </p:sp>
      <p:pic>
        <p:nvPicPr>
          <p:cNvPr id="29" name="Picture 28">
            <a:extLst>
              <a:ext uri="{FF2B5EF4-FFF2-40B4-BE49-F238E27FC236}">
                <a16:creationId xmlns:a16="http://schemas.microsoft.com/office/drawing/2014/main" id="{409D407B-F535-4EBD-B5FA-EE02C2888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222" y="4048054"/>
            <a:ext cx="5958778" cy="879930"/>
          </a:xfrm>
          <a:prstGeom prst="rect">
            <a:avLst/>
          </a:prstGeom>
        </p:spPr>
      </p:pic>
    </p:spTree>
    <p:extLst>
      <p:ext uri="{BB962C8B-B14F-4D97-AF65-F5344CB8AC3E}">
        <p14:creationId xmlns:p14="http://schemas.microsoft.com/office/powerpoint/2010/main" val="262376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par>
                                <p:cTn id="16" presetID="10" presetClass="entr" presetSubtype="0" fill="hold" nodeType="withEffect">
                                  <p:stCondLst>
                                    <p:cond delay="175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5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DE59D-C551-4FD9-BF5E-7C01CDBE87EE}"/>
              </a:ext>
            </a:extLst>
          </p:cNvPr>
          <p:cNvSpPr txBox="1"/>
          <p:nvPr/>
        </p:nvSpPr>
        <p:spPr>
          <a:xfrm>
            <a:off x="308363" y="467832"/>
            <a:ext cx="11561112" cy="584775"/>
          </a:xfrm>
          <a:prstGeom prst="rect">
            <a:avLst/>
          </a:prstGeom>
          <a:noFill/>
        </p:spPr>
        <p:txBody>
          <a:bodyPr wrap="square" rtlCol="0">
            <a:spAutoFit/>
          </a:bodyPr>
          <a:lstStyle/>
          <a:p>
            <a:r>
              <a:rPr lang="ro-RO" sz="3200" b="1" i="1" dirty="0">
                <a:solidFill>
                  <a:srgbClr val="8B141D"/>
                </a:solidFill>
                <a:latin typeface="Trebuchet MS" panose="020B0603020202020204" pitchFamily="34" charset="0"/>
              </a:rPr>
              <a:t>Prietenia</a:t>
            </a:r>
            <a:r>
              <a:rPr lang="ro-RO" sz="3200" b="1" dirty="0">
                <a:solidFill>
                  <a:srgbClr val="8B141D"/>
                </a:solidFill>
                <a:latin typeface="Trebuchet MS" panose="020B0603020202020204" pitchFamily="34" charset="0"/>
              </a:rPr>
              <a:t> </a:t>
            </a:r>
            <a:r>
              <a:rPr lang="ro-RO" sz="3200" b="1" i="1" dirty="0">
                <a:solidFill>
                  <a:srgbClr val="8B141D"/>
                </a:solidFill>
                <a:latin typeface="Trebuchet MS" panose="020B0603020202020204" pitchFamily="34" charset="0"/>
              </a:rPr>
              <a:t>cu lumea</a:t>
            </a:r>
            <a:r>
              <a:rPr lang="ro-RO" sz="3200" b="1" dirty="0">
                <a:latin typeface="Trebuchet MS" panose="020B0603020202020204" pitchFamily="34" charset="0"/>
              </a:rPr>
              <a:t>: </a:t>
            </a:r>
            <a:r>
              <a:rPr lang="en-GB" sz="3200" b="1" dirty="0" err="1">
                <a:latin typeface="Trebuchet MS" panose="020B0603020202020204" pitchFamily="34" charset="0"/>
              </a:rPr>
              <a:t>cancerul</a:t>
            </a:r>
            <a:r>
              <a:rPr lang="en-GB" sz="3200" b="1" dirty="0">
                <a:latin typeface="Trebuchet MS" panose="020B0603020202020204" pitchFamily="34" charset="0"/>
              </a:rPr>
              <a:t> </a:t>
            </a:r>
            <a:r>
              <a:rPr lang="ro-RO" sz="3200" b="1" dirty="0">
                <a:latin typeface="Trebuchet MS" panose="020B0603020202020204" pitchFamily="34" charset="0"/>
              </a:rPr>
              <a:t>”inimii împărțite”. </a:t>
            </a:r>
          </a:p>
        </p:txBody>
      </p:sp>
      <p:sp>
        <p:nvSpPr>
          <p:cNvPr id="11" name="TextBox 10">
            <a:extLst>
              <a:ext uri="{FF2B5EF4-FFF2-40B4-BE49-F238E27FC236}">
                <a16:creationId xmlns:a16="http://schemas.microsoft.com/office/drawing/2014/main" id="{FAF59132-63BD-4964-BF26-A0AC0EFC10B8}"/>
              </a:ext>
            </a:extLst>
          </p:cNvPr>
          <p:cNvSpPr txBox="1"/>
          <p:nvPr/>
        </p:nvSpPr>
        <p:spPr>
          <a:xfrm>
            <a:off x="322521" y="1197505"/>
            <a:ext cx="1485012" cy="400110"/>
          </a:xfrm>
          <a:prstGeom prst="rect">
            <a:avLst/>
          </a:prstGeom>
          <a:noFill/>
        </p:spPr>
        <p:txBody>
          <a:bodyPr wrap="square" rtlCol="0">
            <a:spAutoFit/>
          </a:bodyPr>
          <a:lstStyle/>
          <a:p>
            <a:r>
              <a:rPr lang="ro-RO" sz="2000" i="1" dirty="0">
                <a:latin typeface="Trebuchet MS" panose="020B0603020202020204" pitchFamily="34" charset="0"/>
              </a:rPr>
              <a:t>vs.11-16</a:t>
            </a:r>
          </a:p>
        </p:txBody>
      </p:sp>
      <p:pic>
        <p:nvPicPr>
          <p:cNvPr id="21" name="Picture 20">
            <a:extLst>
              <a:ext uri="{FF2B5EF4-FFF2-40B4-BE49-F238E27FC236}">
                <a16:creationId xmlns:a16="http://schemas.microsoft.com/office/drawing/2014/main" id="{DC0EE433-2498-42FF-AA3C-C7496E838D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521" y="2012357"/>
            <a:ext cx="5773479" cy="4330109"/>
          </a:xfrm>
          <a:prstGeom prst="rect">
            <a:avLst/>
          </a:prstGeom>
        </p:spPr>
      </p:pic>
      <p:sp>
        <p:nvSpPr>
          <p:cNvPr id="22" name="TextBox 21">
            <a:extLst>
              <a:ext uri="{FF2B5EF4-FFF2-40B4-BE49-F238E27FC236}">
                <a16:creationId xmlns:a16="http://schemas.microsoft.com/office/drawing/2014/main" id="{A740F6F8-A116-473F-BB40-B86A3C9099E5}"/>
              </a:ext>
            </a:extLst>
          </p:cNvPr>
          <p:cNvSpPr txBox="1"/>
          <p:nvPr/>
        </p:nvSpPr>
        <p:spPr>
          <a:xfrm>
            <a:off x="7922773" y="3950548"/>
            <a:ext cx="2590801" cy="822305"/>
          </a:xfrm>
          <a:prstGeom prst="roundRect">
            <a:avLst>
              <a:gd name="adj" fmla="val 50000"/>
            </a:avLst>
          </a:prstGeom>
          <a:solidFill>
            <a:srgbClr val="271F5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o-RO" sz="3200" dirty="0">
                <a:latin typeface="Trebuchet MS" panose="020B0603020202020204" pitchFamily="34" charset="0"/>
              </a:rPr>
              <a:t>sursa bolii</a:t>
            </a:r>
          </a:p>
        </p:txBody>
      </p:sp>
      <p:grpSp>
        <p:nvGrpSpPr>
          <p:cNvPr id="7" name="Group 6">
            <a:extLst>
              <a:ext uri="{FF2B5EF4-FFF2-40B4-BE49-F238E27FC236}">
                <a16:creationId xmlns:a16="http://schemas.microsoft.com/office/drawing/2014/main" id="{AB3F8D5C-A7E7-4509-9A22-E79483FAB171}"/>
              </a:ext>
            </a:extLst>
          </p:cNvPr>
          <p:cNvGrpSpPr/>
          <p:nvPr/>
        </p:nvGrpSpPr>
        <p:grpSpPr>
          <a:xfrm>
            <a:off x="6418514" y="2404700"/>
            <a:ext cx="5773482" cy="878414"/>
            <a:chOff x="6418517" y="2719486"/>
            <a:chExt cx="5773482" cy="878414"/>
          </a:xfrm>
        </p:grpSpPr>
        <p:sp>
          <p:nvSpPr>
            <p:cNvPr id="23" name="TextBox 22">
              <a:extLst>
                <a:ext uri="{FF2B5EF4-FFF2-40B4-BE49-F238E27FC236}">
                  <a16:creationId xmlns:a16="http://schemas.microsoft.com/office/drawing/2014/main" id="{B365D148-7CC3-4E10-AE00-AFD1552CF7E9}"/>
                </a:ext>
              </a:extLst>
            </p:cNvPr>
            <p:cNvSpPr txBox="1"/>
            <p:nvPr/>
          </p:nvSpPr>
          <p:spPr>
            <a:xfrm>
              <a:off x="6418518" y="2719486"/>
              <a:ext cx="5773481" cy="584775"/>
            </a:xfrm>
            <a:prstGeom prst="rect">
              <a:avLst/>
            </a:prstGeom>
            <a:noFill/>
          </p:spPr>
          <p:txBody>
            <a:bodyPr wrap="square" rtlCol="0">
              <a:spAutoFit/>
            </a:bodyPr>
            <a:lstStyle/>
            <a:p>
              <a:pPr algn="ctr"/>
              <a:r>
                <a:rPr lang="ro-RO" sz="3200" dirty="0">
                  <a:solidFill>
                    <a:srgbClr val="8B141D"/>
                  </a:solidFill>
                  <a:latin typeface="Trebuchet MS" panose="020B0603020202020204" pitchFamily="34" charset="0"/>
                </a:rPr>
                <a:t>Vorbirea de rău</a:t>
              </a:r>
            </a:p>
          </p:txBody>
        </p:sp>
        <p:sp>
          <p:nvSpPr>
            <p:cNvPr id="25" name="TextBox 24">
              <a:extLst>
                <a:ext uri="{FF2B5EF4-FFF2-40B4-BE49-F238E27FC236}">
                  <a16:creationId xmlns:a16="http://schemas.microsoft.com/office/drawing/2014/main" id="{DB6D07AA-283A-441E-B48F-71BA43B61C5B}"/>
                </a:ext>
              </a:extLst>
            </p:cNvPr>
            <p:cNvSpPr txBox="1"/>
            <p:nvPr/>
          </p:nvSpPr>
          <p:spPr>
            <a:xfrm>
              <a:off x="6418517" y="3197790"/>
              <a:ext cx="5773481" cy="400110"/>
            </a:xfrm>
            <a:prstGeom prst="rect">
              <a:avLst/>
            </a:prstGeom>
            <a:noFill/>
          </p:spPr>
          <p:txBody>
            <a:bodyPr wrap="square" rtlCol="0">
              <a:spAutoFit/>
            </a:bodyPr>
            <a:lstStyle/>
            <a:p>
              <a:pPr algn="ctr"/>
              <a:r>
                <a:rPr lang="ro-RO" sz="2000" dirty="0">
                  <a:solidFill>
                    <a:srgbClr val="8B141D"/>
                  </a:solidFill>
                  <a:latin typeface="Trebuchet MS" panose="020B0603020202020204" pitchFamily="34" charset="0"/>
                </a:rPr>
                <a:t>sau judecata împotriva aproapelui</a:t>
              </a:r>
            </a:p>
          </p:txBody>
        </p:sp>
      </p:grpSp>
      <p:grpSp>
        <p:nvGrpSpPr>
          <p:cNvPr id="6" name="Group 5">
            <a:extLst>
              <a:ext uri="{FF2B5EF4-FFF2-40B4-BE49-F238E27FC236}">
                <a16:creationId xmlns:a16="http://schemas.microsoft.com/office/drawing/2014/main" id="{F2BA1120-5ED4-4FFD-A692-3FC1558345FD}"/>
              </a:ext>
            </a:extLst>
          </p:cNvPr>
          <p:cNvGrpSpPr/>
          <p:nvPr/>
        </p:nvGrpSpPr>
        <p:grpSpPr>
          <a:xfrm>
            <a:off x="6418515" y="5300999"/>
            <a:ext cx="5773483" cy="922574"/>
            <a:chOff x="6418516" y="3676094"/>
            <a:chExt cx="5773483" cy="922574"/>
          </a:xfrm>
        </p:grpSpPr>
        <p:sp>
          <p:nvSpPr>
            <p:cNvPr id="24" name="TextBox 23">
              <a:extLst>
                <a:ext uri="{FF2B5EF4-FFF2-40B4-BE49-F238E27FC236}">
                  <a16:creationId xmlns:a16="http://schemas.microsoft.com/office/drawing/2014/main" id="{30B9A77D-B9DA-4736-900A-12F6564E48C4}"/>
                </a:ext>
              </a:extLst>
            </p:cNvPr>
            <p:cNvSpPr txBox="1"/>
            <p:nvPr/>
          </p:nvSpPr>
          <p:spPr>
            <a:xfrm>
              <a:off x="6418517" y="3676094"/>
              <a:ext cx="5773482" cy="584775"/>
            </a:xfrm>
            <a:prstGeom prst="rect">
              <a:avLst/>
            </a:prstGeom>
            <a:noFill/>
          </p:spPr>
          <p:txBody>
            <a:bodyPr wrap="square" rtlCol="0">
              <a:spAutoFit/>
            </a:bodyPr>
            <a:lstStyle/>
            <a:p>
              <a:pPr algn="ctr"/>
              <a:r>
                <a:rPr lang="ro-RO" sz="3200" dirty="0">
                  <a:solidFill>
                    <a:srgbClr val="8B141D"/>
                  </a:solidFill>
                  <a:latin typeface="Trebuchet MS" panose="020B0603020202020204" pitchFamily="34" charset="0"/>
                </a:rPr>
                <a:t>Lauda de sine</a:t>
              </a:r>
            </a:p>
          </p:txBody>
        </p:sp>
        <p:sp>
          <p:nvSpPr>
            <p:cNvPr id="26" name="TextBox 25">
              <a:extLst>
                <a:ext uri="{FF2B5EF4-FFF2-40B4-BE49-F238E27FC236}">
                  <a16:creationId xmlns:a16="http://schemas.microsoft.com/office/drawing/2014/main" id="{AE89C4DB-60E3-4F6F-8231-56A7720B6363}"/>
                </a:ext>
              </a:extLst>
            </p:cNvPr>
            <p:cNvSpPr txBox="1"/>
            <p:nvPr/>
          </p:nvSpPr>
          <p:spPr>
            <a:xfrm>
              <a:off x="6418516" y="4198558"/>
              <a:ext cx="5773481" cy="400110"/>
            </a:xfrm>
            <a:prstGeom prst="rect">
              <a:avLst/>
            </a:prstGeom>
            <a:noFill/>
          </p:spPr>
          <p:txBody>
            <a:bodyPr wrap="square" rtlCol="0">
              <a:spAutoFit/>
            </a:bodyPr>
            <a:lstStyle/>
            <a:p>
              <a:pPr algn="ctr"/>
              <a:r>
                <a:rPr lang="ro-RO" sz="2000" dirty="0">
                  <a:solidFill>
                    <a:srgbClr val="8B141D"/>
                  </a:solidFill>
                  <a:latin typeface="Trebuchet MS" panose="020B0603020202020204" pitchFamily="34" charset="0"/>
                </a:rPr>
                <a:t>sau autosuficiența</a:t>
              </a:r>
            </a:p>
          </p:txBody>
        </p:sp>
      </p:grpSp>
      <p:sp>
        <p:nvSpPr>
          <p:cNvPr id="8" name="Arrow: Down 7">
            <a:extLst>
              <a:ext uri="{FF2B5EF4-FFF2-40B4-BE49-F238E27FC236}">
                <a16:creationId xmlns:a16="http://schemas.microsoft.com/office/drawing/2014/main" id="{7D2C94DB-CFA3-42F9-A736-808CD7F85A54}"/>
              </a:ext>
            </a:extLst>
          </p:cNvPr>
          <p:cNvSpPr/>
          <p:nvPr/>
        </p:nvSpPr>
        <p:spPr>
          <a:xfrm>
            <a:off x="9082103" y="4847558"/>
            <a:ext cx="272143" cy="522464"/>
          </a:xfrm>
          <a:prstGeom prst="downArrow">
            <a:avLst/>
          </a:prstGeom>
          <a:solidFill>
            <a:srgbClr val="8B141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ro-RO"/>
          </a:p>
        </p:txBody>
      </p:sp>
      <p:sp>
        <p:nvSpPr>
          <p:cNvPr id="30" name="Arrow: Down 29">
            <a:extLst>
              <a:ext uri="{FF2B5EF4-FFF2-40B4-BE49-F238E27FC236}">
                <a16:creationId xmlns:a16="http://schemas.microsoft.com/office/drawing/2014/main" id="{F102652F-EAFE-44ED-9E5B-ECD06C2D673E}"/>
              </a:ext>
            </a:extLst>
          </p:cNvPr>
          <p:cNvSpPr/>
          <p:nvPr/>
        </p:nvSpPr>
        <p:spPr>
          <a:xfrm flipV="1">
            <a:off x="9082103" y="3355599"/>
            <a:ext cx="272143" cy="522464"/>
          </a:xfrm>
          <a:prstGeom prst="downArrow">
            <a:avLst/>
          </a:prstGeom>
          <a:solidFill>
            <a:srgbClr val="8B141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7608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750"/>
                                        <p:tgtEl>
                                          <p:spTgt spid="7"/>
                                        </p:tgtEl>
                                      </p:cBhvr>
                                    </p:animEffect>
                                  </p:childTnLst>
                                </p:cTn>
                              </p:par>
                              <p:par>
                                <p:cTn id="14" presetID="10" presetClass="entr" presetSubtype="0" fill="hold" grpId="0" nodeType="withEffect">
                                  <p:stCondLst>
                                    <p:cond delay="3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3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2D9B27F0-E5EB-48A7-9253-C8E84E92E93B}"/>
              </a:ext>
            </a:extLst>
          </p:cNvPr>
          <p:cNvGrpSpPr/>
          <p:nvPr/>
        </p:nvGrpSpPr>
        <p:grpSpPr>
          <a:xfrm>
            <a:off x="0" y="0"/>
            <a:ext cx="12191999" cy="6858000"/>
            <a:chOff x="0" y="0"/>
            <a:chExt cx="12191999" cy="6858000"/>
          </a:xfrm>
        </p:grpSpPr>
        <p:sp>
          <p:nvSpPr>
            <p:cNvPr id="32" name="Rectangle 31">
              <a:extLst>
                <a:ext uri="{FF2B5EF4-FFF2-40B4-BE49-F238E27FC236}">
                  <a16:creationId xmlns:a16="http://schemas.microsoft.com/office/drawing/2014/main" id="{BCAB3982-3DFC-41E9-AD06-C30F96C7268C}"/>
                </a:ext>
              </a:extLst>
            </p:cNvPr>
            <p:cNvSpPr/>
            <p:nvPr/>
          </p:nvSpPr>
          <p:spPr>
            <a:xfrm>
              <a:off x="0" y="0"/>
              <a:ext cx="12191999" cy="6858000"/>
            </a:xfrm>
            <a:prstGeom prst="rect">
              <a:avLst/>
            </a:prstGeom>
            <a:solidFill>
              <a:srgbClr val="FEFE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7" name="Picture 36">
              <a:extLst>
                <a:ext uri="{FF2B5EF4-FFF2-40B4-BE49-F238E27FC236}">
                  <a16:creationId xmlns:a16="http://schemas.microsoft.com/office/drawing/2014/main" id="{B80CF42F-BA11-4029-8DF8-847DDEC13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210" y="1674522"/>
              <a:ext cx="6911304" cy="5183478"/>
            </a:xfrm>
            <a:prstGeom prst="rect">
              <a:avLst/>
            </a:prstGeom>
          </p:spPr>
        </p:pic>
      </p:grpSp>
      <p:sp>
        <p:nvSpPr>
          <p:cNvPr id="2" name="TextBox 1">
            <a:extLst>
              <a:ext uri="{FF2B5EF4-FFF2-40B4-BE49-F238E27FC236}">
                <a16:creationId xmlns:a16="http://schemas.microsoft.com/office/drawing/2014/main" id="{021DE59D-C551-4FD9-BF5E-7C01CDBE87EE}"/>
              </a:ext>
            </a:extLst>
          </p:cNvPr>
          <p:cNvSpPr txBox="1"/>
          <p:nvPr/>
        </p:nvSpPr>
        <p:spPr>
          <a:xfrm>
            <a:off x="308363" y="467832"/>
            <a:ext cx="11561112" cy="584775"/>
          </a:xfrm>
          <a:prstGeom prst="rect">
            <a:avLst/>
          </a:prstGeom>
          <a:noFill/>
        </p:spPr>
        <p:txBody>
          <a:bodyPr wrap="square" rtlCol="0">
            <a:spAutoFit/>
          </a:bodyPr>
          <a:lstStyle/>
          <a:p>
            <a:r>
              <a:rPr lang="ro-RO" sz="3200" b="1" i="1" dirty="0">
                <a:solidFill>
                  <a:srgbClr val="8B141D"/>
                </a:solidFill>
                <a:latin typeface="Trebuchet MS" panose="020B0603020202020204" pitchFamily="34" charset="0"/>
              </a:rPr>
              <a:t>Cine știe să facă binele și nu-l face...va muri negreșit.</a:t>
            </a:r>
            <a:endParaRPr lang="ro-RO" sz="3200" b="1" dirty="0">
              <a:latin typeface="Trebuchet MS" panose="020B0603020202020204" pitchFamily="34" charset="0"/>
            </a:endParaRPr>
          </a:p>
        </p:txBody>
      </p:sp>
      <p:sp>
        <p:nvSpPr>
          <p:cNvPr id="11" name="TextBox 10">
            <a:extLst>
              <a:ext uri="{FF2B5EF4-FFF2-40B4-BE49-F238E27FC236}">
                <a16:creationId xmlns:a16="http://schemas.microsoft.com/office/drawing/2014/main" id="{FAF59132-63BD-4964-BF26-A0AC0EFC10B8}"/>
              </a:ext>
            </a:extLst>
          </p:cNvPr>
          <p:cNvSpPr txBox="1"/>
          <p:nvPr/>
        </p:nvSpPr>
        <p:spPr>
          <a:xfrm>
            <a:off x="322521" y="1197505"/>
            <a:ext cx="1485012" cy="400110"/>
          </a:xfrm>
          <a:prstGeom prst="rect">
            <a:avLst/>
          </a:prstGeom>
          <a:noFill/>
        </p:spPr>
        <p:txBody>
          <a:bodyPr wrap="square" rtlCol="0">
            <a:spAutoFit/>
          </a:bodyPr>
          <a:lstStyle/>
          <a:p>
            <a:r>
              <a:rPr lang="ro-RO" sz="2000" i="1" dirty="0">
                <a:latin typeface="Trebuchet MS" panose="020B0603020202020204" pitchFamily="34" charset="0"/>
              </a:rPr>
              <a:t>vs.4-10</a:t>
            </a:r>
          </a:p>
        </p:txBody>
      </p:sp>
      <p:sp>
        <p:nvSpPr>
          <p:cNvPr id="33" name="TextBox 32">
            <a:extLst>
              <a:ext uri="{FF2B5EF4-FFF2-40B4-BE49-F238E27FC236}">
                <a16:creationId xmlns:a16="http://schemas.microsoft.com/office/drawing/2014/main" id="{7EF7CA8A-D9E2-4056-8374-F3559D67A079}"/>
              </a:ext>
            </a:extLst>
          </p:cNvPr>
          <p:cNvSpPr txBox="1"/>
          <p:nvPr/>
        </p:nvSpPr>
        <p:spPr>
          <a:xfrm>
            <a:off x="402769" y="4542650"/>
            <a:ext cx="3483429" cy="707886"/>
          </a:xfrm>
          <a:prstGeom prst="rect">
            <a:avLst/>
          </a:prstGeom>
          <a:noFill/>
        </p:spPr>
        <p:txBody>
          <a:bodyPr wrap="square" rtlCol="0">
            <a:spAutoFit/>
          </a:bodyPr>
          <a:lstStyle/>
          <a:p>
            <a:pPr algn="ctr"/>
            <a:r>
              <a:rPr lang="ro-RO" sz="4000" dirty="0">
                <a:latin typeface="Trebuchet MS" panose="020B0603020202020204" pitchFamily="34" charset="0"/>
              </a:rPr>
              <a:t>Îndepărtare</a:t>
            </a:r>
          </a:p>
        </p:txBody>
      </p:sp>
      <p:sp>
        <p:nvSpPr>
          <p:cNvPr id="4" name="TextBox 3">
            <a:extLst>
              <a:ext uri="{FF2B5EF4-FFF2-40B4-BE49-F238E27FC236}">
                <a16:creationId xmlns:a16="http://schemas.microsoft.com/office/drawing/2014/main" id="{E506FEA4-4906-4285-BF15-A490A2B316E5}"/>
              </a:ext>
            </a:extLst>
          </p:cNvPr>
          <p:cNvSpPr txBox="1"/>
          <p:nvPr/>
        </p:nvSpPr>
        <p:spPr>
          <a:xfrm>
            <a:off x="402770" y="3429000"/>
            <a:ext cx="3483429" cy="707886"/>
          </a:xfrm>
          <a:prstGeom prst="rect">
            <a:avLst/>
          </a:prstGeom>
          <a:noFill/>
        </p:spPr>
        <p:txBody>
          <a:bodyPr wrap="square" rtlCol="0">
            <a:spAutoFit/>
          </a:bodyPr>
          <a:lstStyle/>
          <a:p>
            <a:pPr algn="ctr"/>
            <a:r>
              <a:rPr lang="ro-RO" sz="4000" dirty="0">
                <a:solidFill>
                  <a:srgbClr val="FF0000"/>
                </a:solidFill>
                <a:latin typeface="Trebuchet MS" panose="020B0603020202020204" pitchFamily="34" charset="0"/>
              </a:rPr>
              <a:t>Apropriere</a:t>
            </a:r>
            <a:endParaRPr lang="ro-RO" sz="4000" dirty="0">
              <a:latin typeface="Trebuchet MS" panose="020B0603020202020204" pitchFamily="34" charset="0"/>
            </a:endParaRPr>
          </a:p>
        </p:txBody>
      </p:sp>
      <p:sp>
        <p:nvSpPr>
          <p:cNvPr id="39" name="TextBox 38">
            <a:extLst>
              <a:ext uri="{FF2B5EF4-FFF2-40B4-BE49-F238E27FC236}">
                <a16:creationId xmlns:a16="http://schemas.microsoft.com/office/drawing/2014/main" id="{AC3310CF-0625-46DE-98E8-590B4C89C4B7}"/>
              </a:ext>
            </a:extLst>
          </p:cNvPr>
          <p:cNvSpPr txBox="1"/>
          <p:nvPr/>
        </p:nvSpPr>
        <p:spPr>
          <a:xfrm>
            <a:off x="319508" y="4047381"/>
            <a:ext cx="3566690" cy="584775"/>
          </a:xfrm>
          <a:prstGeom prst="rect">
            <a:avLst/>
          </a:prstGeom>
          <a:noFill/>
        </p:spPr>
        <p:txBody>
          <a:bodyPr wrap="square" rtlCol="0">
            <a:spAutoFit/>
          </a:bodyPr>
          <a:lstStyle/>
          <a:p>
            <a:pPr algn="ctr"/>
            <a:r>
              <a:rPr lang="ro-RO" sz="3200" i="1" dirty="0">
                <a:solidFill>
                  <a:schemeClr val="bg2">
                    <a:lumMod val="50000"/>
                  </a:schemeClr>
                </a:solidFill>
                <a:latin typeface="Trebuchet MS" panose="020B0603020202020204" pitchFamily="34" charset="0"/>
              </a:rPr>
              <a:t>vs.</a:t>
            </a:r>
          </a:p>
        </p:txBody>
      </p:sp>
      <p:sp>
        <p:nvSpPr>
          <p:cNvPr id="56" name="TextBox 55">
            <a:extLst>
              <a:ext uri="{FF2B5EF4-FFF2-40B4-BE49-F238E27FC236}">
                <a16:creationId xmlns:a16="http://schemas.microsoft.com/office/drawing/2014/main" id="{469A1262-B5FF-4673-A531-E5243206D2D8}"/>
              </a:ext>
            </a:extLst>
          </p:cNvPr>
          <p:cNvSpPr txBox="1"/>
          <p:nvPr/>
        </p:nvSpPr>
        <p:spPr>
          <a:xfrm>
            <a:off x="7795450" y="5417108"/>
            <a:ext cx="4268959" cy="1200329"/>
          </a:xfrm>
          <a:prstGeom prst="rect">
            <a:avLst/>
          </a:prstGeom>
          <a:noFill/>
        </p:spPr>
        <p:txBody>
          <a:bodyPr wrap="square" rtlCol="0">
            <a:spAutoFit/>
          </a:bodyPr>
          <a:lstStyle/>
          <a:p>
            <a:pPr algn="ctr"/>
            <a:r>
              <a:rPr lang="ro-RO" sz="3600" dirty="0">
                <a:solidFill>
                  <a:srgbClr val="8B141D"/>
                </a:solidFill>
                <a:latin typeface="Trebuchet MS" panose="020B0603020202020204" pitchFamily="34" charset="0"/>
              </a:rPr>
              <a:t>Smeriți-vă,</a:t>
            </a:r>
          </a:p>
          <a:p>
            <a:pPr algn="ctr"/>
            <a:r>
              <a:rPr lang="ro-RO" sz="3600" dirty="0">
                <a:solidFill>
                  <a:srgbClr val="8B141D"/>
                </a:solidFill>
                <a:latin typeface="Trebuchet MS" panose="020B0603020202020204" pitchFamily="34" charset="0"/>
              </a:rPr>
              <a:t>păcătoșilor!</a:t>
            </a:r>
          </a:p>
        </p:txBody>
      </p:sp>
      <p:sp>
        <p:nvSpPr>
          <p:cNvPr id="57" name="TextBox 56">
            <a:extLst>
              <a:ext uri="{FF2B5EF4-FFF2-40B4-BE49-F238E27FC236}">
                <a16:creationId xmlns:a16="http://schemas.microsoft.com/office/drawing/2014/main" id="{43F365B3-A573-46F1-8E0E-F2E046EF2769}"/>
              </a:ext>
            </a:extLst>
          </p:cNvPr>
          <p:cNvSpPr txBox="1"/>
          <p:nvPr/>
        </p:nvSpPr>
        <p:spPr>
          <a:xfrm>
            <a:off x="8155709" y="1847168"/>
            <a:ext cx="2351314" cy="523220"/>
          </a:xfrm>
          <a:prstGeom prst="rect">
            <a:avLst/>
          </a:prstGeom>
          <a:noFill/>
        </p:spPr>
        <p:txBody>
          <a:bodyPr wrap="square" rtlCol="0">
            <a:spAutoFit/>
          </a:bodyPr>
          <a:lstStyle/>
          <a:p>
            <a:pPr defTabSz="525463"/>
            <a:r>
              <a:rPr lang="ro-RO" sz="2800" dirty="0">
                <a:latin typeface="Trebuchet MS" panose="020B0603020202020204" pitchFamily="34" charset="0"/>
              </a:rPr>
              <a:t>Supuneți-vă,</a:t>
            </a:r>
            <a:endParaRPr lang="ro-RO" sz="4000" dirty="0">
              <a:solidFill>
                <a:srgbClr val="FF0000"/>
              </a:solidFill>
              <a:latin typeface="Trebuchet MS" panose="020B0603020202020204" pitchFamily="34" charset="0"/>
            </a:endParaRPr>
          </a:p>
        </p:txBody>
      </p:sp>
      <p:sp>
        <p:nvSpPr>
          <p:cNvPr id="58" name="TextBox 57">
            <a:extLst>
              <a:ext uri="{FF2B5EF4-FFF2-40B4-BE49-F238E27FC236}">
                <a16:creationId xmlns:a16="http://schemas.microsoft.com/office/drawing/2014/main" id="{605F3CEE-24DD-498D-8509-D9A5B6DCAAF8}"/>
              </a:ext>
            </a:extLst>
          </p:cNvPr>
          <p:cNvSpPr txBox="1"/>
          <p:nvPr/>
        </p:nvSpPr>
        <p:spPr>
          <a:xfrm>
            <a:off x="7147991" y="2300312"/>
            <a:ext cx="3359032" cy="646331"/>
          </a:xfrm>
          <a:prstGeom prst="rect">
            <a:avLst/>
          </a:prstGeom>
          <a:noFill/>
        </p:spPr>
        <p:txBody>
          <a:bodyPr wrap="square" rtlCol="0">
            <a:spAutoFit/>
          </a:bodyPr>
          <a:lstStyle/>
          <a:p>
            <a:pPr defTabSz="525463"/>
            <a:r>
              <a:rPr lang="ro-RO" sz="3600" dirty="0" err="1">
                <a:latin typeface="Trebuchet MS" panose="020B0603020202020204" pitchFamily="34" charset="0"/>
              </a:rPr>
              <a:t>împotriviți-vă</a:t>
            </a:r>
            <a:r>
              <a:rPr lang="ro-RO" sz="3600" dirty="0">
                <a:latin typeface="Trebuchet MS" panose="020B0603020202020204" pitchFamily="34" charset="0"/>
              </a:rPr>
              <a:t>,</a:t>
            </a:r>
            <a:endParaRPr lang="ro-RO" sz="4800" dirty="0">
              <a:solidFill>
                <a:srgbClr val="FF0000"/>
              </a:solidFill>
              <a:latin typeface="Trebuchet MS" panose="020B0603020202020204" pitchFamily="34" charset="0"/>
            </a:endParaRPr>
          </a:p>
        </p:txBody>
      </p:sp>
      <p:sp>
        <p:nvSpPr>
          <p:cNvPr id="59" name="TextBox 58">
            <a:extLst>
              <a:ext uri="{FF2B5EF4-FFF2-40B4-BE49-F238E27FC236}">
                <a16:creationId xmlns:a16="http://schemas.microsoft.com/office/drawing/2014/main" id="{CAD78C7C-DA7C-4356-8C21-33504BDBC6CE}"/>
              </a:ext>
            </a:extLst>
          </p:cNvPr>
          <p:cNvSpPr txBox="1"/>
          <p:nvPr/>
        </p:nvSpPr>
        <p:spPr>
          <a:xfrm>
            <a:off x="8908988" y="2831547"/>
            <a:ext cx="2351314" cy="523220"/>
          </a:xfrm>
          <a:prstGeom prst="rect">
            <a:avLst/>
          </a:prstGeom>
          <a:noFill/>
        </p:spPr>
        <p:txBody>
          <a:bodyPr wrap="square" rtlCol="0">
            <a:spAutoFit/>
          </a:bodyPr>
          <a:lstStyle/>
          <a:p>
            <a:pPr defTabSz="525463"/>
            <a:r>
              <a:rPr lang="ro-RO" sz="2800" i="1" dirty="0">
                <a:latin typeface="Trebuchet MS" panose="020B0603020202020204" pitchFamily="34" charset="0"/>
              </a:rPr>
              <a:t>apropiați-vă,</a:t>
            </a:r>
            <a:endParaRPr lang="ro-RO" sz="4000" i="1" dirty="0">
              <a:solidFill>
                <a:srgbClr val="FF0000"/>
              </a:solidFill>
              <a:latin typeface="Trebuchet MS" panose="020B0603020202020204" pitchFamily="34" charset="0"/>
            </a:endParaRPr>
          </a:p>
        </p:txBody>
      </p:sp>
      <p:sp>
        <p:nvSpPr>
          <p:cNvPr id="60" name="TextBox 59">
            <a:extLst>
              <a:ext uri="{FF2B5EF4-FFF2-40B4-BE49-F238E27FC236}">
                <a16:creationId xmlns:a16="http://schemas.microsoft.com/office/drawing/2014/main" id="{231EBA73-5C30-4630-8D94-0ED0FE3C9A92}"/>
              </a:ext>
            </a:extLst>
          </p:cNvPr>
          <p:cNvSpPr txBox="1"/>
          <p:nvPr/>
        </p:nvSpPr>
        <p:spPr>
          <a:xfrm>
            <a:off x="8408611" y="3214615"/>
            <a:ext cx="2134480" cy="523220"/>
          </a:xfrm>
          <a:prstGeom prst="rect">
            <a:avLst/>
          </a:prstGeom>
          <a:noFill/>
        </p:spPr>
        <p:txBody>
          <a:bodyPr wrap="square" rtlCol="0">
            <a:spAutoFit/>
          </a:bodyPr>
          <a:lstStyle/>
          <a:p>
            <a:pPr algn="ctr" defTabSz="525463"/>
            <a:r>
              <a:rPr lang="ro-RO" sz="2800" dirty="0">
                <a:solidFill>
                  <a:srgbClr val="0070C0"/>
                </a:solidFill>
                <a:latin typeface="Trebuchet MS" panose="020B0603020202020204" pitchFamily="34" charset="0"/>
              </a:rPr>
              <a:t>curățiți-vă,</a:t>
            </a:r>
            <a:endParaRPr lang="ro-RO" sz="4000" dirty="0">
              <a:solidFill>
                <a:srgbClr val="0070C0"/>
              </a:solidFill>
              <a:latin typeface="Trebuchet MS" panose="020B0603020202020204" pitchFamily="34" charset="0"/>
            </a:endParaRPr>
          </a:p>
        </p:txBody>
      </p:sp>
      <p:sp>
        <p:nvSpPr>
          <p:cNvPr id="61" name="TextBox 60">
            <a:extLst>
              <a:ext uri="{FF2B5EF4-FFF2-40B4-BE49-F238E27FC236}">
                <a16:creationId xmlns:a16="http://schemas.microsoft.com/office/drawing/2014/main" id="{7014A427-D778-4EF6-96D3-920E2F02258C}"/>
              </a:ext>
            </a:extLst>
          </p:cNvPr>
          <p:cNvSpPr txBox="1"/>
          <p:nvPr/>
        </p:nvSpPr>
        <p:spPr>
          <a:xfrm>
            <a:off x="7690316" y="3625627"/>
            <a:ext cx="3853543" cy="523220"/>
          </a:xfrm>
          <a:prstGeom prst="rect">
            <a:avLst/>
          </a:prstGeom>
          <a:noFill/>
        </p:spPr>
        <p:txBody>
          <a:bodyPr wrap="square" rtlCol="0">
            <a:spAutoFit/>
          </a:bodyPr>
          <a:lstStyle/>
          <a:p>
            <a:pPr defTabSz="525463"/>
            <a:r>
              <a:rPr lang="ro-RO" sz="2800" dirty="0">
                <a:latin typeface="Trebuchet MS" panose="020B0603020202020204" pitchFamily="34" charset="0"/>
              </a:rPr>
              <a:t>simțiți-vă ticăloșenia,</a:t>
            </a:r>
            <a:endParaRPr lang="ro-RO" sz="4000" dirty="0">
              <a:solidFill>
                <a:srgbClr val="FF0000"/>
              </a:solidFill>
              <a:latin typeface="Trebuchet MS" panose="020B0603020202020204" pitchFamily="34" charset="0"/>
            </a:endParaRPr>
          </a:p>
        </p:txBody>
      </p:sp>
      <p:sp>
        <p:nvSpPr>
          <p:cNvPr id="62" name="TextBox 61">
            <a:extLst>
              <a:ext uri="{FF2B5EF4-FFF2-40B4-BE49-F238E27FC236}">
                <a16:creationId xmlns:a16="http://schemas.microsoft.com/office/drawing/2014/main" id="{450DF639-ED8F-4B1C-B9D2-01DA0049EA03}"/>
              </a:ext>
            </a:extLst>
          </p:cNvPr>
          <p:cNvSpPr txBox="1"/>
          <p:nvPr/>
        </p:nvSpPr>
        <p:spPr>
          <a:xfrm>
            <a:off x="8370803" y="4033751"/>
            <a:ext cx="2258656" cy="523220"/>
          </a:xfrm>
          <a:prstGeom prst="rect">
            <a:avLst/>
          </a:prstGeom>
          <a:noFill/>
        </p:spPr>
        <p:txBody>
          <a:bodyPr wrap="square" rtlCol="0">
            <a:spAutoFit/>
          </a:bodyPr>
          <a:lstStyle/>
          <a:p>
            <a:pPr defTabSz="525463"/>
            <a:r>
              <a:rPr lang="ro-RO" sz="2800" dirty="0">
                <a:latin typeface="Trebuchet MS" panose="020B0603020202020204" pitchFamily="34" charset="0"/>
              </a:rPr>
              <a:t>tânguiți-vă</a:t>
            </a:r>
            <a:r>
              <a:rPr lang="ro-RO" sz="2800" i="1" dirty="0">
                <a:latin typeface="Trebuchet MS" panose="020B0603020202020204" pitchFamily="34" charset="0"/>
              </a:rPr>
              <a:t>,</a:t>
            </a:r>
            <a:endParaRPr lang="ro-RO" sz="4000" i="1" dirty="0">
              <a:solidFill>
                <a:srgbClr val="FF0000"/>
              </a:solidFill>
              <a:latin typeface="Trebuchet MS" panose="020B0603020202020204" pitchFamily="34" charset="0"/>
            </a:endParaRPr>
          </a:p>
        </p:txBody>
      </p:sp>
      <p:sp>
        <p:nvSpPr>
          <p:cNvPr id="63" name="TextBox 62">
            <a:extLst>
              <a:ext uri="{FF2B5EF4-FFF2-40B4-BE49-F238E27FC236}">
                <a16:creationId xmlns:a16="http://schemas.microsoft.com/office/drawing/2014/main" id="{05DAF387-8739-4E5F-8124-B3F60480732C}"/>
              </a:ext>
            </a:extLst>
          </p:cNvPr>
          <p:cNvSpPr txBox="1"/>
          <p:nvPr/>
        </p:nvSpPr>
        <p:spPr>
          <a:xfrm>
            <a:off x="9163965" y="4412978"/>
            <a:ext cx="1922694" cy="584775"/>
          </a:xfrm>
          <a:prstGeom prst="rect">
            <a:avLst/>
          </a:prstGeom>
          <a:noFill/>
        </p:spPr>
        <p:txBody>
          <a:bodyPr wrap="square" rtlCol="0">
            <a:spAutoFit/>
          </a:bodyPr>
          <a:lstStyle/>
          <a:p>
            <a:pPr defTabSz="525463"/>
            <a:r>
              <a:rPr lang="ro-RO" sz="3200" dirty="0">
                <a:solidFill>
                  <a:srgbClr val="212121"/>
                </a:solidFill>
                <a:latin typeface="Trebuchet MS" panose="020B0603020202020204" pitchFamily="34" charset="0"/>
              </a:rPr>
              <a:t>plângeți,</a:t>
            </a:r>
            <a:endParaRPr lang="ro-RO" sz="4400" dirty="0">
              <a:solidFill>
                <a:srgbClr val="212121"/>
              </a:solidFill>
              <a:latin typeface="Trebuchet MS" panose="020B0603020202020204" pitchFamily="34" charset="0"/>
            </a:endParaRPr>
          </a:p>
        </p:txBody>
      </p:sp>
      <p:sp>
        <p:nvSpPr>
          <p:cNvPr id="64" name="TextBox 63">
            <a:extLst>
              <a:ext uri="{FF2B5EF4-FFF2-40B4-BE49-F238E27FC236}">
                <a16:creationId xmlns:a16="http://schemas.microsoft.com/office/drawing/2014/main" id="{295774D4-DA45-4F74-A075-C8BDFF00EDF2}"/>
              </a:ext>
            </a:extLst>
          </p:cNvPr>
          <p:cNvSpPr txBox="1"/>
          <p:nvPr/>
        </p:nvSpPr>
        <p:spPr>
          <a:xfrm>
            <a:off x="8343463" y="4892083"/>
            <a:ext cx="2600983" cy="523220"/>
          </a:xfrm>
          <a:prstGeom prst="rect">
            <a:avLst/>
          </a:prstGeom>
          <a:noFill/>
        </p:spPr>
        <p:txBody>
          <a:bodyPr wrap="square" rtlCol="0">
            <a:spAutoFit/>
          </a:bodyPr>
          <a:lstStyle/>
          <a:p>
            <a:pPr defTabSz="525463"/>
            <a:r>
              <a:rPr lang="ro-RO" sz="2800" dirty="0">
                <a:latin typeface="Trebuchet MS" panose="020B0603020202020204" pitchFamily="34" charset="0"/>
              </a:rPr>
              <a:t>întristați-vă...</a:t>
            </a:r>
            <a:endParaRPr lang="ro-RO" sz="4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2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250"/>
                                        <p:tgtEl>
                                          <p:spTgt spid="59"/>
                                        </p:tgtEl>
                                      </p:cBhvr>
                                    </p:animEffect>
                                  </p:childTnLst>
                                </p:cTn>
                              </p:par>
                              <p:par>
                                <p:cTn id="25" presetID="10" presetClass="entr" presetSubtype="0" fill="hold" grpId="0" nodeType="withEffect">
                                  <p:stCondLst>
                                    <p:cond delay="225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500"/>
                                        <p:tgtEl>
                                          <p:spTgt spid="60"/>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1750"/>
                                        <p:tgtEl>
                                          <p:spTgt spid="61"/>
                                        </p:tgtEl>
                                      </p:cBhvr>
                                    </p:animEffect>
                                  </p:childTnLst>
                                </p:cTn>
                              </p:par>
                              <p:par>
                                <p:cTn id="31" presetID="10" presetClass="entr" presetSubtype="0" fill="hold" grpId="0" nodeType="withEffect">
                                  <p:stCondLst>
                                    <p:cond delay="325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250"/>
                                        <p:tgtEl>
                                          <p:spTgt spid="62"/>
                                        </p:tgtEl>
                                      </p:cBhvr>
                                    </p:animEffect>
                                  </p:childTnLst>
                                </p:cTn>
                              </p:par>
                              <p:par>
                                <p:cTn id="34" presetID="10" presetClass="entr" presetSubtype="0" fill="hold" grpId="0" nodeType="withEffect">
                                  <p:stCondLst>
                                    <p:cond delay="375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750"/>
                                        <p:tgtEl>
                                          <p:spTgt spid="63"/>
                                        </p:tgtEl>
                                      </p:cBhvr>
                                    </p:animEffect>
                                  </p:childTnLst>
                                </p:cTn>
                              </p:par>
                              <p:par>
                                <p:cTn id="37" presetID="10" presetClass="entr" presetSubtype="0" fill="hold" grpId="0" nodeType="withEffect">
                                  <p:stCondLst>
                                    <p:cond delay="40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750"/>
                                        <p:tgtEl>
                                          <p:spTgt spid="64"/>
                                        </p:tgtEl>
                                      </p:cBhvr>
                                    </p:animEffect>
                                  </p:childTnLst>
                                </p:cTn>
                              </p:par>
                              <p:par>
                                <p:cTn id="40" presetID="10" presetClass="entr" presetSubtype="0" fill="hold" grpId="0" nodeType="withEffect">
                                  <p:stCondLst>
                                    <p:cond delay="550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P spid="39" grpId="0"/>
      <p:bldP spid="56" grpId="0"/>
      <p:bldP spid="57" grpId="0"/>
      <p:bldP spid="58" grpId="0"/>
      <p:bldP spid="59" grpId="0"/>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7EF84F23-B295-44EA-9E34-F179BB97CBCB}"/>
              </a:ext>
            </a:extLst>
          </p:cNvPr>
          <p:cNvGrpSpPr/>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47AFDCE5-3900-4243-BE4E-81E8E62D46CE}"/>
                </a:ext>
              </a:extLst>
            </p:cNvPr>
            <p:cNvSpPr/>
            <p:nvPr/>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3" name="Picture 22">
              <a:extLst>
                <a:ext uri="{FF2B5EF4-FFF2-40B4-BE49-F238E27FC236}">
                  <a16:creationId xmlns:a16="http://schemas.microsoft.com/office/drawing/2014/main" id="{6D5F2F5E-67E1-4E8E-B2D8-7CA0AB8BD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306" y="0"/>
              <a:ext cx="2830694" cy="6858000"/>
            </a:xfrm>
            <a:prstGeom prst="rect">
              <a:avLst/>
            </a:prstGeom>
            <a:ln>
              <a:noFill/>
            </a:ln>
          </p:spPr>
        </p:pic>
      </p:grpSp>
      <p:grpSp>
        <p:nvGrpSpPr>
          <p:cNvPr id="21" name="Group 20">
            <a:extLst>
              <a:ext uri="{FF2B5EF4-FFF2-40B4-BE49-F238E27FC236}">
                <a16:creationId xmlns:a16="http://schemas.microsoft.com/office/drawing/2014/main" id="{67FE601A-781D-449F-B05E-E0F1F2A6B698}"/>
              </a:ext>
            </a:extLst>
          </p:cNvPr>
          <p:cNvGrpSpPr/>
          <p:nvPr/>
        </p:nvGrpSpPr>
        <p:grpSpPr>
          <a:xfrm>
            <a:off x="649224" y="1235491"/>
            <a:ext cx="7493290" cy="2267937"/>
            <a:chOff x="649225" y="1243354"/>
            <a:chExt cx="4873947" cy="2267937"/>
          </a:xfrm>
        </p:grpSpPr>
        <p:sp>
          <p:nvSpPr>
            <p:cNvPr id="3" name="TextBox 2">
              <a:extLst>
                <a:ext uri="{FF2B5EF4-FFF2-40B4-BE49-F238E27FC236}">
                  <a16:creationId xmlns:a16="http://schemas.microsoft.com/office/drawing/2014/main" id="{77D0088F-9CBF-495E-87DC-1C78EBF5365B}"/>
                </a:ext>
              </a:extLst>
            </p:cNvPr>
            <p:cNvSpPr txBox="1"/>
            <p:nvPr/>
          </p:nvSpPr>
          <p:spPr>
            <a:xfrm>
              <a:off x="649225" y="1243354"/>
              <a:ext cx="4873947" cy="1200329"/>
            </a:xfrm>
            <a:prstGeom prst="rect">
              <a:avLst/>
            </a:prstGeom>
            <a:noFill/>
          </p:spPr>
          <p:txBody>
            <a:bodyPr wrap="square" rtlCol="0">
              <a:spAutoFit/>
            </a:bodyPr>
            <a:lstStyle/>
            <a:p>
              <a:pPr marL="285750" indent="-285750">
                <a:buFont typeface="Wingdings" panose="05000000000000000000" pitchFamily="2" charset="2"/>
                <a:buChar char="v"/>
              </a:pPr>
              <a:r>
                <a:rPr lang="en-US" sz="2400" dirty="0" err="1"/>
                <a:t>Fiul</a:t>
              </a:r>
              <a:r>
                <a:rPr lang="en-US" sz="2400" dirty="0"/>
                <a:t> </a:t>
              </a:r>
              <a:r>
                <a:rPr lang="en-US" sz="2400" dirty="0" err="1"/>
                <a:t>lui</a:t>
              </a:r>
              <a:r>
                <a:rPr lang="en-US" sz="2400" dirty="0"/>
                <a:t> Ahaz </a:t>
              </a:r>
              <a:r>
                <a:rPr lang="ro-RO" sz="2400" dirty="0"/>
                <a:t>și al </a:t>
              </a:r>
              <a:r>
                <a:rPr lang="ro-RO" sz="2400" dirty="0" err="1"/>
                <a:t>Abiei</a:t>
              </a:r>
              <a:r>
                <a:rPr lang="ro-RO" sz="2400" dirty="0"/>
                <a:t> (fiica preotului Zaharia)</a:t>
              </a:r>
            </a:p>
            <a:p>
              <a:pPr marL="285750" indent="-285750">
                <a:buFont typeface="Wingdings" panose="05000000000000000000" pitchFamily="2" charset="2"/>
                <a:buChar char="v"/>
              </a:pPr>
              <a:r>
                <a:rPr lang="ro-RO" sz="2400" dirty="0"/>
                <a:t>29 de ani de domnie (728-699 </a:t>
              </a:r>
              <a:r>
                <a:rPr lang="ro-RO" sz="2400" dirty="0" err="1"/>
                <a:t>î.H</a:t>
              </a:r>
              <a:r>
                <a:rPr lang="ro-RO" sz="2400" dirty="0"/>
                <a:t>.)</a:t>
              </a:r>
            </a:p>
          </p:txBody>
        </p:sp>
        <p:sp>
          <p:nvSpPr>
            <p:cNvPr id="8" name="TextBox 7">
              <a:extLst>
                <a:ext uri="{FF2B5EF4-FFF2-40B4-BE49-F238E27FC236}">
                  <a16:creationId xmlns:a16="http://schemas.microsoft.com/office/drawing/2014/main" id="{FD6475EF-C4E1-4E20-A1DC-0FB6716798CE}"/>
                </a:ext>
              </a:extLst>
            </p:cNvPr>
            <p:cNvSpPr txBox="1"/>
            <p:nvPr/>
          </p:nvSpPr>
          <p:spPr>
            <a:xfrm>
              <a:off x="962544" y="1941631"/>
              <a:ext cx="4560628" cy="1569660"/>
            </a:xfrm>
            <a:prstGeom prst="rect">
              <a:avLst/>
            </a:prstGeom>
            <a:noFill/>
          </p:spPr>
          <p:txBody>
            <a:bodyPr wrap="square" rtlCol="0">
              <a:spAutoFit/>
            </a:bodyPr>
            <a:lstStyle/>
            <a:p>
              <a:pPr marL="285750" indent="-285750">
                <a:buFont typeface="Arial" panose="020B0604020202020204" pitchFamily="34" charset="0"/>
                <a:buChar char="•"/>
              </a:pPr>
              <a:r>
                <a:rPr lang="ro-RO" sz="2400" dirty="0"/>
                <a:t>Cel mai mare reformator religios al timpului său</a:t>
              </a:r>
            </a:p>
            <a:p>
              <a:pPr marL="285750" indent="-285750">
                <a:buFont typeface="Arial" panose="020B0604020202020204" pitchFamily="34" charset="0"/>
                <a:buChar char="•"/>
              </a:pPr>
              <a:r>
                <a:rPr lang="ro-RO" sz="2400" dirty="0"/>
                <a:t>Un bun ascultător și iubitor de înțelepciune</a:t>
              </a:r>
            </a:p>
            <a:p>
              <a:pPr marL="285750" indent="-285750">
                <a:buFont typeface="Arial" panose="020B0604020202020204" pitchFamily="34" charset="0"/>
                <a:buChar char="•"/>
              </a:pPr>
              <a:r>
                <a:rPr lang="ro-RO" sz="2400" dirty="0"/>
                <a:t>Un iscusit strateg și administrator</a:t>
              </a:r>
            </a:p>
            <a:p>
              <a:pPr marL="285750" indent="-285750">
                <a:buFont typeface="Arial" panose="020B0604020202020204" pitchFamily="34" charset="0"/>
                <a:buChar char="•"/>
              </a:pPr>
              <a:r>
                <a:rPr lang="ro-RO" sz="2400" dirty="0"/>
                <a:t>Un opozant important al regimului asirian</a:t>
              </a:r>
            </a:p>
          </p:txBody>
        </p:sp>
      </p:grpSp>
      <p:sp>
        <p:nvSpPr>
          <p:cNvPr id="20" name="TextBox 19">
            <a:extLst>
              <a:ext uri="{FF2B5EF4-FFF2-40B4-BE49-F238E27FC236}">
                <a16:creationId xmlns:a16="http://schemas.microsoft.com/office/drawing/2014/main" id="{4C7ADBB0-C8EA-4D7E-80C0-E400CD33A5A0}"/>
              </a:ext>
            </a:extLst>
          </p:cNvPr>
          <p:cNvSpPr txBox="1"/>
          <p:nvPr/>
        </p:nvSpPr>
        <p:spPr>
          <a:xfrm>
            <a:off x="649224" y="486971"/>
            <a:ext cx="6101991" cy="553998"/>
          </a:xfrm>
          <a:prstGeom prst="rect">
            <a:avLst/>
          </a:prstGeom>
          <a:noFill/>
        </p:spPr>
        <p:txBody>
          <a:bodyPr wrap="none" rtlCol="0">
            <a:spAutoFit/>
          </a:bodyPr>
          <a:lstStyle/>
          <a:p>
            <a:r>
              <a:rPr lang="ro-RO" sz="3000" b="1" dirty="0" err="1">
                <a:solidFill>
                  <a:srgbClr val="8B141D"/>
                </a:solidFill>
              </a:rPr>
              <a:t>Ezechia</a:t>
            </a:r>
            <a:r>
              <a:rPr lang="ro-RO" sz="3000" b="1" dirty="0">
                <a:solidFill>
                  <a:srgbClr val="8B141D"/>
                </a:solidFill>
              </a:rPr>
              <a:t>: drama nufărului din mocirlă.</a:t>
            </a:r>
          </a:p>
        </p:txBody>
      </p:sp>
      <p:sp>
        <p:nvSpPr>
          <p:cNvPr id="27" name="TextBox 26">
            <a:extLst>
              <a:ext uri="{FF2B5EF4-FFF2-40B4-BE49-F238E27FC236}">
                <a16:creationId xmlns:a16="http://schemas.microsoft.com/office/drawing/2014/main" id="{7FE8E286-3960-487A-866B-2DBEB2CAD0E2}"/>
              </a:ext>
            </a:extLst>
          </p:cNvPr>
          <p:cNvSpPr txBox="1"/>
          <p:nvPr/>
        </p:nvSpPr>
        <p:spPr>
          <a:xfrm>
            <a:off x="4088685" y="4334915"/>
            <a:ext cx="3642536" cy="646331"/>
          </a:xfrm>
          <a:prstGeom prst="rect">
            <a:avLst/>
          </a:prstGeom>
          <a:noFill/>
        </p:spPr>
        <p:txBody>
          <a:bodyPr wrap="none" rtlCol="0">
            <a:spAutoFit/>
          </a:bodyPr>
          <a:lstStyle/>
          <a:p>
            <a:r>
              <a:rPr lang="ro-RO" sz="3600" dirty="0"/>
              <a:t>Cu toate acestea...</a:t>
            </a:r>
          </a:p>
        </p:txBody>
      </p:sp>
      <p:pic>
        <p:nvPicPr>
          <p:cNvPr id="33" name="Picture 32">
            <a:extLst>
              <a:ext uri="{FF2B5EF4-FFF2-40B4-BE49-F238E27FC236}">
                <a16:creationId xmlns:a16="http://schemas.microsoft.com/office/drawing/2014/main" id="{393AE718-51DA-4120-B486-F44360A13CA7}"/>
              </a:ext>
            </a:extLst>
          </p:cNvPr>
          <p:cNvPicPr>
            <a:picLocks noChangeAspect="1"/>
          </p:cNvPicPr>
          <p:nvPr/>
        </p:nvPicPr>
        <p:blipFill rotWithShape="1">
          <a:blip r:embed="rId4">
            <a:extLst>
              <a:ext uri="{28A0092B-C50C-407E-A947-70E740481C1C}">
                <a14:useLocalDpi xmlns:a14="http://schemas.microsoft.com/office/drawing/2010/main" val="0"/>
              </a:ext>
            </a:extLst>
          </a:blip>
          <a:srcRect l="16315" t="4062" r="14641" b="17567"/>
          <a:stretch/>
        </p:blipFill>
        <p:spPr>
          <a:xfrm>
            <a:off x="1" y="3191098"/>
            <a:ext cx="2830694" cy="3666901"/>
          </a:xfrm>
          <a:prstGeom prst="rect">
            <a:avLst/>
          </a:prstGeom>
        </p:spPr>
      </p:pic>
    </p:spTree>
    <p:extLst>
      <p:ext uri="{BB962C8B-B14F-4D97-AF65-F5344CB8AC3E}">
        <p14:creationId xmlns:p14="http://schemas.microsoft.com/office/powerpoint/2010/main" val="41534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1384</TotalTime>
  <Words>706</Words>
  <Application>Microsoft Office PowerPoint</Application>
  <PresentationFormat>Ecran lat</PresentationFormat>
  <Paragraphs>71</Paragraphs>
  <Slides>6</Slides>
  <Notes>6</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6</vt:i4>
      </vt:variant>
    </vt:vector>
  </HeadingPairs>
  <TitlesOfParts>
    <vt:vector size="13" baseType="lpstr">
      <vt:lpstr>Arial</vt:lpstr>
      <vt:lpstr>Calibri</vt:lpstr>
      <vt:lpstr>Calibri Light</vt:lpstr>
      <vt:lpstr>Depressionist 3 Revisited</vt:lpstr>
      <vt:lpstr>Trebuchet MS</vt:lpstr>
      <vt:lpstr>Wingdings</vt:lpstr>
      <vt:lpstr>Office Theme</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Sebastian Ghica</cp:lastModifiedBy>
  <cp:revision>55</cp:revision>
  <dcterms:created xsi:type="dcterms:W3CDTF">2019-07-13T09:41:06Z</dcterms:created>
  <dcterms:modified xsi:type="dcterms:W3CDTF">2019-07-14T09:23:07Z</dcterms:modified>
</cp:coreProperties>
</file>