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60111" autoAdjust="0"/>
  </p:normalViewPr>
  <p:slideViewPr>
    <p:cSldViewPr snapToGrid="0">
      <p:cViewPr varScale="1">
        <p:scale>
          <a:sx n="32" d="100"/>
          <a:sy n="32" d="100"/>
        </p:scale>
        <p:origin x="1507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7CAA1A-69D7-43DE-B148-598312F4EBB1}" type="datetimeFigureOut">
              <a:rPr lang="en-US" smtClean="0"/>
              <a:t>10/6/2019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4BC47F-E825-4C34-8ADA-BC7C26E70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3775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Scurta</a:t>
            </a:r>
            <a:r>
              <a:rPr lang="en-US" dirty="0"/>
              <a:t> </a:t>
            </a:r>
            <a:r>
              <a:rPr lang="en-US" dirty="0" err="1"/>
              <a:t>incadrare</a:t>
            </a:r>
            <a:r>
              <a:rPr lang="en-US" dirty="0"/>
              <a:t> a </a:t>
            </a:r>
            <a:r>
              <a:rPr lang="en-US" dirty="0" err="1"/>
              <a:t>textului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recapitulare</a:t>
            </a:r>
            <a:r>
              <a:rPr lang="en-US" dirty="0"/>
              <a:t>:</a:t>
            </a:r>
          </a:p>
          <a:p>
            <a:pPr marL="171450" indent="-171450">
              <a:buFontTx/>
              <a:buChar char="-"/>
            </a:pPr>
            <a:r>
              <a:rPr lang="en-US" dirty="0" err="1"/>
              <a:t>Suntem</a:t>
            </a:r>
            <a:r>
              <a:rPr lang="en-US" dirty="0"/>
              <a:t> in prima </a:t>
            </a:r>
            <a:r>
              <a:rPr lang="en-US" dirty="0" err="1"/>
              <a:t>sectiune</a:t>
            </a:r>
            <a:r>
              <a:rPr lang="en-US" dirty="0"/>
              <a:t> de la 1-9 in care </a:t>
            </a:r>
            <a:r>
              <a:rPr lang="en-US" dirty="0" err="1"/>
              <a:t>ni</a:t>
            </a:r>
            <a:r>
              <a:rPr lang="en-US" dirty="0"/>
              <a:t> se </a:t>
            </a:r>
            <a:r>
              <a:rPr lang="en-US" dirty="0" err="1"/>
              <a:t>prezinta</a:t>
            </a:r>
            <a:r>
              <a:rPr lang="en-US" dirty="0"/>
              <a:t> </a:t>
            </a:r>
            <a:r>
              <a:rPr lang="en-US" dirty="0" err="1"/>
              <a:t>domnia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 Solomon</a:t>
            </a:r>
          </a:p>
          <a:p>
            <a:pPr marL="171450" indent="-171450">
              <a:buFontTx/>
              <a:buChar char="-"/>
            </a:pPr>
            <a:r>
              <a:rPr lang="en-US" dirty="0" err="1"/>
              <a:t>Capitolul</a:t>
            </a:r>
            <a:r>
              <a:rPr lang="en-US" dirty="0"/>
              <a:t> 1 ne </a:t>
            </a:r>
            <a:r>
              <a:rPr lang="en-US" dirty="0" err="1"/>
              <a:t>prezinta</a:t>
            </a:r>
            <a:r>
              <a:rPr lang="en-US" dirty="0"/>
              <a:t> un </a:t>
            </a:r>
            <a:r>
              <a:rPr lang="en-US" dirty="0" err="1"/>
              <a:t>scurt</a:t>
            </a:r>
            <a:r>
              <a:rPr lang="en-US" dirty="0"/>
              <a:t> </a:t>
            </a:r>
            <a:r>
              <a:rPr lang="en-US" dirty="0" err="1"/>
              <a:t>rezumat</a:t>
            </a:r>
            <a:r>
              <a:rPr lang="en-US" dirty="0"/>
              <a:t> al </a:t>
            </a:r>
            <a:r>
              <a:rPr lang="en-US" dirty="0" err="1"/>
              <a:t>domniei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 Solomon</a:t>
            </a:r>
          </a:p>
          <a:p>
            <a:pPr marL="171450" indent="-171450">
              <a:buFontTx/>
              <a:buChar char="-"/>
            </a:pPr>
            <a:r>
              <a:rPr lang="en-US" dirty="0" err="1"/>
              <a:t>Visul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cecul</a:t>
            </a:r>
            <a:r>
              <a:rPr lang="en-US" dirty="0"/>
              <a:t> in </a:t>
            </a:r>
            <a:r>
              <a:rPr lang="en-US" dirty="0" err="1"/>
              <a:t>alb</a:t>
            </a:r>
            <a:r>
              <a:rPr lang="en-US" dirty="0"/>
              <a:t> cu </a:t>
            </a:r>
            <a:r>
              <a:rPr lang="en-US" dirty="0" err="1"/>
              <a:t>acoperire</a:t>
            </a:r>
            <a:r>
              <a:rPr lang="en-US" dirty="0"/>
              <a:t> </a:t>
            </a:r>
            <a:r>
              <a:rPr lang="en-US" dirty="0" err="1"/>
              <a:t>primit</a:t>
            </a:r>
            <a:r>
              <a:rPr lang="en-US" dirty="0"/>
              <a:t> de la </a:t>
            </a:r>
            <a:r>
              <a:rPr lang="en-US" dirty="0" err="1"/>
              <a:t>Dumnezeu</a:t>
            </a:r>
            <a:r>
              <a:rPr lang="en-US" dirty="0"/>
              <a:t>.</a:t>
            </a:r>
          </a:p>
          <a:p>
            <a:pPr marL="171450" indent="-171450">
              <a:buFontTx/>
              <a:buChar char="-"/>
            </a:pPr>
            <a:r>
              <a:rPr lang="en-US" dirty="0"/>
              <a:t>La </a:t>
            </a:r>
            <a:r>
              <a:rPr lang="en-US" dirty="0" err="1"/>
              <a:t>aceasta</a:t>
            </a:r>
            <a:r>
              <a:rPr lang="en-US" dirty="0"/>
              <a:t> </a:t>
            </a:r>
            <a:r>
              <a:rPr lang="en-US" dirty="0" err="1"/>
              <a:t>cerere</a:t>
            </a:r>
            <a:r>
              <a:rPr lang="en-US" dirty="0"/>
              <a:t>, Solomon </a:t>
            </a:r>
            <a:r>
              <a:rPr lang="en-US" dirty="0" err="1"/>
              <a:t>stie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doreste</a:t>
            </a:r>
            <a:r>
              <a:rPr lang="en-US" dirty="0"/>
              <a:t>. El nu </a:t>
            </a:r>
            <a:r>
              <a:rPr lang="en-US" dirty="0" err="1"/>
              <a:t>blufeaza</a:t>
            </a:r>
            <a:r>
              <a:rPr lang="en-US" dirty="0"/>
              <a:t> in </a:t>
            </a:r>
            <a:r>
              <a:rPr lang="en-US" dirty="0" err="1"/>
              <a:t>cererea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: </a:t>
            </a:r>
            <a:r>
              <a:rPr lang="en-US" dirty="0" err="1"/>
              <a:t>intelepciune</a:t>
            </a:r>
            <a:r>
              <a:rPr lang="en-US" dirty="0"/>
              <a:t> in </a:t>
            </a:r>
            <a:r>
              <a:rPr lang="en-US" dirty="0" err="1"/>
              <a:t>raport</a:t>
            </a:r>
            <a:r>
              <a:rPr lang="en-US" dirty="0"/>
              <a:t> cu </a:t>
            </a:r>
            <a:r>
              <a:rPr lang="en-US" dirty="0" err="1"/>
              <a:t>valoarea</a:t>
            </a:r>
            <a:r>
              <a:rPr lang="en-US" dirty="0"/>
              <a:t>/</a:t>
            </a:r>
            <a:r>
              <a:rPr lang="en-US" dirty="0" err="1"/>
              <a:t>maretia</a:t>
            </a:r>
            <a:r>
              <a:rPr lang="en-US" dirty="0"/>
              <a:t> </a:t>
            </a:r>
            <a:r>
              <a:rPr lang="en-US" dirty="0" err="1"/>
              <a:t>poporului</a:t>
            </a:r>
            <a:r>
              <a:rPr lang="en-US" dirty="0"/>
              <a:t> in </a:t>
            </a:r>
            <a:r>
              <a:rPr lang="en-US" dirty="0" err="1"/>
              <a:t>ochii</a:t>
            </a:r>
            <a:r>
              <a:rPr lang="en-US" dirty="0"/>
              <a:t> </a:t>
            </a:r>
            <a:r>
              <a:rPr lang="en-US" dirty="0" err="1"/>
              <a:t>Domnului</a:t>
            </a:r>
            <a:endParaRPr lang="en-US" dirty="0"/>
          </a:p>
          <a:p>
            <a:pPr marL="171450" indent="-171450">
              <a:buFontTx/>
              <a:buChar char="-"/>
            </a:pPr>
            <a:endParaRPr lang="en-US" dirty="0"/>
          </a:p>
          <a:p>
            <a:pPr marL="0" indent="0">
              <a:buFontTx/>
              <a:buNone/>
            </a:pPr>
            <a:r>
              <a:rPr lang="en-US" dirty="0" err="1"/>
              <a:t>Astfel</a:t>
            </a:r>
            <a:r>
              <a:rPr lang="en-US" dirty="0"/>
              <a:t> </a:t>
            </a:r>
            <a:r>
              <a:rPr lang="en-US" dirty="0" err="1"/>
              <a:t>intram</a:t>
            </a:r>
            <a:r>
              <a:rPr lang="en-US" dirty="0"/>
              <a:t> in </a:t>
            </a:r>
            <a:r>
              <a:rPr lang="en-US" dirty="0" err="1"/>
              <a:t>subsectiunea</a:t>
            </a:r>
            <a:r>
              <a:rPr lang="en-US" dirty="0"/>
              <a:t> de la 2-7 </a:t>
            </a:r>
            <a:r>
              <a:rPr lang="en-US" dirty="0" err="1"/>
              <a:t>unde</a:t>
            </a:r>
            <a:r>
              <a:rPr lang="en-US" dirty="0"/>
              <a:t> ne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prezentata</a:t>
            </a:r>
            <a:r>
              <a:rPr lang="en-US" dirty="0"/>
              <a:t> </a:t>
            </a:r>
            <a:r>
              <a:rPr lang="en-US" dirty="0" err="1"/>
              <a:t>zidirea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sfintirea</a:t>
            </a:r>
            <a:r>
              <a:rPr lang="en-US" dirty="0"/>
              <a:t> </a:t>
            </a:r>
            <a:r>
              <a:rPr lang="en-US" dirty="0" err="1"/>
              <a:t>Templului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4BC47F-E825-4C34-8ADA-BC7C26E709D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571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</a:t>
            </a:r>
            <a:r>
              <a:rPr lang="en-US" dirty="0" err="1"/>
              <a:t>sectiunea</a:t>
            </a:r>
            <a:r>
              <a:rPr lang="en-US" dirty="0"/>
              <a:t> 2-a - ne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detaliata</a:t>
            </a:r>
            <a:r>
              <a:rPr lang="en-US" dirty="0"/>
              <a:t> </a:t>
            </a:r>
            <a:r>
              <a:rPr lang="en-US" dirty="0" err="1"/>
              <a:t>motivatia</a:t>
            </a:r>
            <a:r>
              <a:rPr lang="en-US" dirty="0"/>
              <a:t> </a:t>
            </a:r>
            <a:r>
              <a:rPr lang="en-US" dirty="0" err="1"/>
              <a:t>cererii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dorinta</a:t>
            </a:r>
            <a:r>
              <a:rPr lang="en-US" dirty="0"/>
              <a:t> de a </a:t>
            </a:r>
            <a:r>
              <a:rPr lang="en-US" dirty="0" err="1"/>
              <a:t>gasi</a:t>
            </a:r>
            <a:r>
              <a:rPr lang="en-US" dirty="0"/>
              <a:t> un </a:t>
            </a:r>
            <a:r>
              <a:rPr lang="en-US" dirty="0" err="1"/>
              <a:t>diriginte</a:t>
            </a:r>
            <a:r>
              <a:rPr lang="en-US" dirty="0"/>
              <a:t> de </a:t>
            </a:r>
            <a:r>
              <a:rPr lang="en-US" dirty="0" err="1"/>
              <a:t>santier</a:t>
            </a:r>
            <a:endParaRPr lang="en-US" dirty="0"/>
          </a:p>
          <a:p>
            <a:r>
              <a:rPr lang="en-US" dirty="0"/>
              <a:t>In </a:t>
            </a:r>
            <a:r>
              <a:rPr lang="en-US" dirty="0" err="1"/>
              <a:t>sectiunea</a:t>
            </a:r>
            <a:r>
              <a:rPr lang="en-US" dirty="0"/>
              <a:t> 3-a - ne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prezentat</a:t>
            </a:r>
            <a:r>
              <a:rPr lang="en-US" dirty="0"/>
              <a:t> </a:t>
            </a:r>
            <a:r>
              <a:rPr lang="en-US" dirty="0" err="1"/>
              <a:t>raspunsul</a:t>
            </a:r>
            <a:r>
              <a:rPr lang="en-US" dirty="0"/>
              <a:t> </a:t>
            </a:r>
            <a:r>
              <a:rPr lang="en-US" dirty="0" err="1"/>
              <a:t>admirativ</a:t>
            </a:r>
            <a:r>
              <a:rPr lang="en-US" dirty="0"/>
              <a:t> al </a:t>
            </a:r>
            <a:r>
              <a:rPr lang="en-US" dirty="0" err="1"/>
              <a:t>lui</a:t>
            </a:r>
            <a:r>
              <a:rPr lang="en-US" dirty="0"/>
              <a:t> Solomon. Ce l-a </a:t>
            </a:r>
            <a:r>
              <a:rPr lang="en-US" dirty="0" err="1"/>
              <a:t>facut</a:t>
            </a:r>
            <a:r>
              <a:rPr lang="en-US" dirty="0"/>
              <a:t> pe </a:t>
            </a:r>
            <a:r>
              <a:rPr lang="en-US" dirty="0" err="1"/>
              <a:t>acesta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raspunda</a:t>
            </a:r>
            <a:r>
              <a:rPr lang="en-US" dirty="0"/>
              <a:t> </a:t>
            </a:r>
            <a:r>
              <a:rPr lang="en-US" dirty="0" err="1"/>
              <a:t>astfel</a:t>
            </a:r>
            <a:r>
              <a:rPr lang="en-US" dirty="0"/>
              <a:t>, la </a:t>
            </a:r>
            <a:r>
              <a:rPr lang="en-US" dirty="0" err="1"/>
              <a:t>aceasta</a:t>
            </a:r>
            <a:r>
              <a:rPr lang="en-US" dirty="0"/>
              <a:t> </a:t>
            </a:r>
            <a:r>
              <a:rPr lang="en-US" dirty="0" err="1"/>
              <a:t>cerere</a:t>
            </a:r>
            <a:r>
              <a:rPr lang="en-US" dirty="0"/>
              <a:t>?</a:t>
            </a:r>
          </a:p>
          <a:p>
            <a:r>
              <a:rPr lang="en-US" dirty="0"/>
              <a:t>In </a:t>
            </a:r>
            <a:r>
              <a:rPr lang="en-US" dirty="0" err="1"/>
              <a:t>sectiunea</a:t>
            </a:r>
            <a:r>
              <a:rPr lang="en-US" dirty="0"/>
              <a:t> 4-a - se </a:t>
            </a:r>
            <a:r>
              <a:rPr lang="en-US" dirty="0" err="1"/>
              <a:t>reia</a:t>
            </a:r>
            <a:r>
              <a:rPr lang="en-US" dirty="0"/>
              <a:t> </a:t>
            </a:r>
            <a:r>
              <a:rPr lang="en-US" dirty="0" err="1"/>
              <a:t>numaratoarea</a:t>
            </a:r>
            <a:r>
              <a:rPr lang="en-US" dirty="0"/>
              <a:t> </a:t>
            </a:r>
            <a:r>
              <a:rPr lang="en-US" dirty="0" err="1"/>
              <a:t>strainilor</a:t>
            </a:r>
            <a:r>
              <a:rPr lang="en-US" dirty="0"/>
              <a:t> din </a:t>
            </a:r>
            <a:r>
              <a:rPr lang="en-US" dirty="0" err="1"/>
              <a:t>versetul</a:t>
            </a:r>
            <a:r>
              <a:rPr lang="en-US" dirty="0"/>
              <a:t> 2,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modul</a:t>
            </a:r>
            <a:r>
              <a:rPr lang="en-US" dirty="0"/>
              <a:t> cum </a:t>
            </a:r>
            <a:r>
              <a:rPr lang="en-US" dirty="0" err="1"/>
              <a:t>acestia</a:t>
            </a:r>
            <a:r>
              <a:rPr lang="en-US" dirty="0"/>
              <a:t> sunt </a:t>
            </a:r>
            <a:r>
              <a:rPr lang="en-US" dirty="0" err="1"/>
              <a:t>organizati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muncile</a:t>
            </a:r>
            <a:r>
              <a:rPr lang="en-US" dirty="0"/>
              <a:t> de </a:t>
            </a:r>
            <a:r>
              <a:rPr lang="en-US" dirty="0" err="1"/>
              <a:t>corvoada</a:t>
            </a:r>
            <a:r>
              <a:rPr lang="en-US" dirty="0"/>
              <a:t>. </a:t>
            </a:r>
            <a:r>
              <a:rPr lang="en-US" dirty="0" err="1"/>
              <a:t>Apare</a:t>
            </a:r>
            <a:r>
              <a:rPr lang="en-US" dirty="0"/>
              <a:t> </a:t>
            </a:r>
            <a:r>
              <a:rPr lang="en-US" dirty="0" err="1"/>
              <a:t>intrebarea</a:t>
            </a:r>
            <a:r>
              <a:rPr lang="en-US" dirty="0"/>
              <a:t>: de </a:t>
            </a:r>
            <a:r>
              <a:rPr lang="en-US" dirty="0" err="1"/>
              <a:t>ce</a:t>
            </a:r>
            <a:r>
              <a:rPr lang="en-US" dirty="0"/>
              <a:t> nu sunt </a:t>
            </a:r>
            <a:r>
              <a:rPr lang="en-US" dirty="0" err="1"/>
              <a:t>folositi</a:t>
            </a:r>
            <a:r>
              <a:rPr lang="en-US" dirty="0"/>
              <a:t> </a:t>
            </a:r>
            <a:r>
              <a:rPr lang="en-US" dirty="0" err="1"/>
              <a:t>evreii</a:t>
            </a:r>
            <a:r>
              <a:rPr lang="en-US" dirty="0"/>
              <a:t> la </a:t>
            </a:r>
            <a:r>
              <a:rPr lang="en-US" dirty="0" err="1"/>
              <a:t>aceste</a:t>
            </a:r>
            <a:r>
              <a:rPr lang="en-US" dirty="0"/>
              <a:t> </a:t>
            </a:r>
            <a:r>
              <a:rPr lang="en-US" dirty="0" err="1"/>
              <a:t>munci</a:t>
            </a:r>
            <a:r>
              <a:rPr lang="en-US" dirty="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4BC47F-E825-4C34-8ADA-BC7C26E709D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067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latin typeface="Book Antiqua" panose="02040602050305030304" pitchFamily="18" charset="0"/>
              </a:rPr>
              <a:t>vs.1-2: </a:t>
            </a:r>
            <a:r>
              <a:rPr lang="en-US" sz="1200" dirty="0" err="1">
                <a:latin typeface="Book Antiqua" panose="02040602050305030304" pitchFamily="18" charset="0"/>
              </a:rPr>
              <a:t>porunca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pentru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zidirea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Templului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si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organizarea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oamenilor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</a:p>
          <a:p>
            <a:endParaRPr lang="en-US" sz="1200" dirty="0">
              <a:latin typeface="Book Antiqua" panose="02040602050305030304" pitchFamily="18" charset="0"/>
            </a:endParaRPr>
          </a:p>
          <a:p>
            <a:r>
              <a:rPr lang="en-US" sz="1200" dirty="0">
                <a:latin typeface="Book Antiqua" panose="02040602050305030304" pitchFamily="18" charset="0"/>
              </a:rPr>
              <a:t>1 </a:t>
            </a:r>
            <a:r>
              <a:rPr lang="en-US" sz="1200" dirty="0" err="1">
                <a:latin typeface="Book Antiqua" panose="02040602050305030304" pitchFamily="18" charset="0"/>
              </a:rPr>
              <a:t>Cronici</a:t>
            </a:r>
            <a:r>
              <a:rPr lang="en-US" sz="1200" dirty="0">
                <a:latin typeface="Book Antiqua" panose="02040602050305030304" pitchFamily="18" charset="0"/>
              </a:rPr>
              <a:t> 28:5-6: “</a:t>
            </a:r>
            <a:r>
              <a:rPr lang="en-US" sz="1200" dirty="0" err="1">
                <a:latin typeface="Book Antiqua" panose="02040602050305030304" pitchFamily="18" charset="0"/>
              </a:rPr>
              <a:t>Dintre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toti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fiii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mei</a:t>
            </a:r>
            <a:r>
              <a:rPr lang="en-US" sz="1200" dirty="0">
                <a:latin typeface="Book Antiqua" panose="02040602050305030304" pitchFamily="18" charset="0"/>
              </a:rPr>
              <a:t> – </a:t>
            </a:r>
            <a:r>
              <a:rPr lang="en-US" sz="1200" dirty="0" err="1">
                <a:latin typeface="Book Antiqua" panose="02040602050305030304" pitchFamily="18" charset="0"/>
              </a:rPr>
              <a:t>caci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Domnul</a:t>
            </a:r>
            <a:r>
              <a:rPr lang="en-US" sz="1200" dirty="0">
                <a:latin typeface="Book Antiqua" panose="02040602050305030304" pitchFamily="18" charset="0"/>
              </a:rPr>
              <a:t> mi-a </a:t>
            </a:r>
            <a:r>
              <a:rPr lang="en-US" sz="1200" dirty="0" err="1">
                <a:latin typeface="Book Antiqua" panose="02040602050305030304" pitchFamily="18" charset="0"/>
              </a:rPr>
              <a:t>dat</a:t>
            </a:r>
            <a:r>
              <a:rPr lang="en-US" sz="1200" dirty="0">
                <a:latin typeface="Book Antiqua" panose="02040602050305030304" pitchFamily="18" charset="0"/>
              </a:rPr>
              <a:t> multi </a:t>
            </a:r>
            <a:r>
              <a:rPr lang="en-US" sz="1200" dirty="0" err="1">
                <a:latin typeface="Book Antiqua" panose="02040602050305030304" pitchFamily="18" charset="0"/>
              </a:rPr>
              <a:t>fii</a:t>
            </a:r>
            <a:r>
              <a:rPr lang="en-US" sz="1200" dirty="0">
                <a:latin typeface="Book Antiqua" panose="02040602050305030304" pitchFamily="18" charset="0"/>
              </a:rPr>
              <a:t> – a ales pe </a:t>
            </a:r>
            <a:r>
              <a:rPr lang="en-US" sz="1200" dirty="0" err="1">
                <a:latin typeface="Book Antiqua" panose="02040602050305030304" pitchFamily="18" charset="0"/>
              </a:rPr>
              <a:t>fiul</a:t>
            </a:r>
            <a:r>
              <a:rPr lang="en-US" sz="1200" dirty="0">
                <a:latin typeface="Book Antiqua" panose="02040602050305030304" pitchFamily="18" charset="0"/>
              </a:rPr>
              <a:t> meu Solomon, ca </a:t>
            </a:r>
            <a:r>
              <a:rPr lang="en-US" sz="1200" dirty="0" err="1">
                <a:latin typeface="Book Antiqua" panose="02040602050305030304" pitchFamily="18" charset="0"/>
              </a:rPr>
              <a:t>sa</a:t>
            </a:r>
            <a:r>
              <a:rPr lang="en-US" sz="1200" dirty="0">
                <a:latin typeface="Book Antiqua" panose="02040602050305030304" pitchFamily="18" charset="0"/>
              </a:rPr>
              <a:t>-l </a:t>
            </a:r>
            <a:r>
              <a:rPr lang="en-US" sz="1200" dirty="0" err="1">
                <a:latin typeface="Book Antiqua" panose="02040602050305030304" pitchFamily="18" charset="0"/>
              </a:rPr>
              <a:t>puna</a:t>
            </a:r>
            <a:r>
              <a:rPr lang="en-US" sz="1200" dirty="0">
                <a:latin typeface="Book Antiqua" panose="02040602050305030304" pitchFamily="18" charset="0"/>
              </a:rPr>
              <a:t> pe </a:t>
            </a:r>
            <a:r>
              <a:rPr lang="en-US" sz="1200" dirty="0" err="1">
                <a:latin typeface="Book Antiqua" panose="02040602050305030304" pitchFamily="18" charset="0"/>
              </a:rPr>
              <a:t>scaunul</a:t>
            </a:r>
            <a:r>
              <a:rPr lang="en-US" sz="1200" dirty="0">
                <a:latin typeface="Book Antiqua" panose="02040602050305030304" pitchFamily="18" charset="0"/>
              </a:rPr>
              <a:t> de </a:t>
            </a:r>
            <a:r>
              <a:rPr lang="en-US" sz="1200" dirty="0" err="1">
                <a:latin typeface="Book Antiqua" panose="02040602050305030304" pitchFamily="18" charset="0"/>
              </a:rPr>
              <a:t>domnie</a:t>
            </a:r>
            <a:r>
              <a:rPr lang="en-US" sz="1200" dirty="0">
                <a:latin typeface="Book Antiqua" panose="02040602050305030304" pitchFamily="18" charset="0"/>
              </a:rPr>
              <a:t> al </a:t>
            </a:r>
            <a:r>
              <a:rPr lang="en-US" sz="1200" dirty="0" err="1">
                <a:latin typeface="Book Antiqua" panose="02040602050305030304" pitchFamily="18" charset="0"/>
              </a:rPr>
              <a:t>imparatiei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Domnului</a:t>
            </a:r>
            <a:r>
              <a:rPr lang="en-US" sz="1200" dirty="0">
                <a:latin typeface="Book Antiqua" panose="02040602050305030304" pitchFamily="18" charset="0"/>
              </a:rPr>
              <a:t>, </a:t>
            </a:r>
            <a:r>
              <a:rPr lang="en-US" sz="1200" dirty="0" err="1">
                <a:latin typeface="Book Antiqua" panose="02040602050305030304" pitchFamily="18" charset="0"/>
              </a:rPr>
              <a:t>peste</a:t>
            </a:r>
            <a:r>
              <a:rPr lang="en-US" sz="1200" dirty="0">
                <a:latin typeface="Book Antiqua" panose="02040602050305030304" pitchFamily="18" charset="0"/>
              </a:rPr>
              <a:t> Israel. El mi-a </a:t>
            </a:r>
            <a:r>
              <a:rPr lang="en-US" sz="1200" dirty="0" err="1">
                <a:latin typeface="Book Antiqua" panose="02040602050305030304" pitchFamily="18" charset="0"/>
              </a:rPr>
              <a:t>zis</a:t>
            </a:r>
            <a:r>
              <a:rPr lang="en-US" sz="1200" dirty="0">
                <a:latin typeface="Book Antiqua" panose="02040602050305030304" pitchFamily="18" charset="0"/>
              </a:rPr>
              <a:t>: “</a:t>
            </a:r>
            <a:r>
              <a:rPr lang="en-US" sz="1200" dirty="0" err="1">
                <a:latin typeface="Book Antiqua" panose="02040602050305030304" pitchFamily="18" charset="0"/>
              </a:rPr>
              <a:t>Fiul</a:t>
            </a:r>
            <a:r>
              <a:rPr lang="en-US" sz="1200" dirty="0">
                <a:latin typeface="Book Antiqua" panose="02040602050305030304" pitchFamily="18" charset="0"/>
              </a:rPr>
              <a:t> tau Solomon </a:t>
            </a:r>
            <a:r>
              <a:rPr lang="en-US" sz="1200" dirty="0" err="1">
                <a:latin typeface="Book Antiqua" panose="02040602050305030304" pitchFamily="18" charset="0"/>
              </a:rPr>
              <a:t>Imi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va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zidi</a:t>
            </a:r>
            <a:r>
              <a:rPr lang="en-US" sz="1200" dirty="0">
                <a:latin typeface="Book Antiqua" panose="02040602050305030304" pitchFamily="18" charset="0"/>
              </a:rPr>
              <a:t> casa </a:t>
            </a:r>
            <a:r>
              <a:rPr lang="en-US" sz="1200" dirty="0" err="1">
                <a:latin typeface="Book Antiqua" panose="02040602050305030304" pitchFamily="18" charset="0"/>
              </a:rPr>
              <a:t>si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curtile</a:t>
            </a:r>
            <a:r>
              <a:rPr lang="en-US" sz="1200" dirty="0">
                <a:latin typeface="Book Antiqua" panose="02040602050305030304" pitchFamily="18" charset="0"/>
              </a:rPr>
              <a:t>; </a:t>
            </a:r>
            <a:r>
              <a:rPr lang="en-US" sz="1200" dirty="0" err="1">
                <a:latin typeface="Book Antiqua" panose="02040602050305030304" pitchFamily="18" charset="0"/>
              </a:rPr>
              <a:t>caci</a:t>
            </a:r>
            <a:r>
              <a:rPr lang="en-US" sz="1200" dirty="0">
                <a:latin typeface="Book Antiqua" panose="02040602050305030304" pitchFamily="18" charset="0"/>
              </a:rPr>
              <a:t> l-am ales ca </a:t>
            </a:r>
            <a:r>
              <a:rPr lang="en-US" sz="1200" dirty="0" err="1">
                <a:latin typeface="Book Antiqua" panose="02040602050305030304" pitchFamily="18" charset="0"/>
              </a:rPr>
              <a:t>fiul</a:t>
            </a:r>
            <a:r>
              <a:rPr lang="en-US" sz="1200" dirty="0">
                <a:latin typeface="Book Antiqua" panose="02040602050305030304" pitchFamily="18" charset="0"/>
              </a:rPr>
              <a:t> al Meu; </a:t>
            </a:r>
            <a:r>
              <a:rPr lang="en-US" sz="1200" dirty="0" err="1">
                <a:latin typeface="Book Antiqua" panose="02040602050305030304" pitchFamily="18" charset="0"/>
              </a:rPr>
              <a:t>si</a:t>
            </a:r>
            <a:r>
              <a:rPr lang="en-US" sz="1200" dirty="0">
                <a:latin typeface="Book Antiqua" panose="02040602050305030304" pitchFamily="18" charset="0"/>
              </a:rPr>
              <a:t>-I </a:t>
            </a:r>
            <a:r>
              <a:rPr lang="en-US" sz="1200" dirty="0" err="1">
                <a:latin typeface="Book Antiqua" panose="02040602050305030304" pitchFamily="18" charset="0"/>
              </a:rPr>
              <a:t>voi</a:t>
            </a:r>
            <a:r>
              <a:rPr lang="en-US" sz="1200" dirty="0">
                <a:latin typeface="Book Antiqua" panose="02040602050305030304" pitchFamily="18" charset="0"/>
              </a:rPr>
              <a:t> fi Tata.””</a:t>
            </a:r>
          </a:p>
          <a:p>
            <a:endParaRPr lang="en-US" sz="1200" dirty="0">
              <a:latin typeface="Book Antiqua" panose="02040602050305030304" pitchFamily="18" charset="0"/>
            </a:endParaRPr>
          </a:p>
          <a:p>
            <a:r>
              <a:rPr lang="en-US" sz="1200" dirty="0" err="1">
                <a:latin typeface="Book Antiqua" panose="02040602050305030304" pitchFamily="18" charset="0"/>
              </a:rPr>
              <a:t>Pentru</a:t>
            </a:r>
            <a:r>
              <a:rPr lang="en-US" sz="1200" dirty="0">
                <a:latin typeface="Book Antiqua" panose="02040602050305030304" pitchFamily="18" charset="0"/>
              </a:rPr>
              <a:t> a </a:t>
            </a:r>
            <a:r>
              <a:rPr lang="en-US" sz="1200" dirty="0" err="1">
                <a:latin typeface="Book Antiqua" panose="02040602050305030304" pitchFamily="18" charset="0"/>
              </a:rPr>
              <a:t>astfel</a:t>
            </a:r>
            <a:r>
              <a:rPr lang="en-US" sz="1200" dirty="0">
                <a:latin typeface="Book Antiqua" panose="02040602050305030304" pitchFamily="18" charset="0"/>
              </a:rPr>
              <a:t> de </a:t>
            </a:r>
            <a:r>
              <a:rPr lang="en-US" sz="1200" dirty="0" err="1">
                <a:latin typeface="Book Antiqua" panose="02040602050305030304" pitchFamily="18" charset="0"/>
              </a:rPr>
              <a:t>lucrare</a:t>
            </a:r>
            <a:r>
              <a:rPr lang="en-US" sz="1200" dirty="0">
                <a:latin typeface="Book Antiqua" panose="02040602050305030304" pitchFamily="18" charset="0"/>
              </a:rPr>
              <a:t> era </a:t>
            </a:r>
            <a:r>
              <a:rPr lang="en-US" sz="1200" dirty="0" err="1">
                <a:latin typeface="Book Antiqua" panose="02040602050305030304" pitchFamily="18" charset="0"/>
              </a:rPr>
              <a:t>nevoie</a:t>
            </a:r>
            <a:r>
              <a:rPr lang="en-US" sz="1200" dirty="0">
                <a:latin typeface="Book Antiqua" panose="02040602050305030304" pitchFamily="18" charset="0"/>
              </a:rPr>
              <a:t> de o </a:t>
            </a:r>
            <a:r>
              <a:rPr lang="en-US" sz="1200" dirty="0" err="1">
                <a:latin typeface="Book Antiqua" panose="02040602050305030304" pitchFamily="18" charset="0"/>
              </a:rPr>
              <a:t>organizare</a:t>
            </a:r>
            <a:r>
              <a:rPr lang="en-US" sz="1200" dirty="0">
                <a:latin typeface="Book Antiqua" panose="02040602050305030304" pitchFamily="18" charset="0"/>
              </a:rPr>
              <a:t> perfecta. Solomon </a:t>
            </a:r>
            <a:r>
              <a:rPr lang="en-US" sz="1200" dirty="0" err="1">
                <a:latin typeface="Book Antiqua" panose="02040602050305030304" pitchFamily="18" charset="0"/>
              </a:rPr>
              <a:t>imparte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oamenii</a:t>
            </a:r>
            <a:r>
              <a:rPr lang="en-US" sz="1200" dirty="0">
                <a:latin typeface="Book Antiqua" panose="02040602050305030304" pitchFamily="18" charset="0"/>
              </a:rPr>
              <a:t> care </a:t>
            </a:r>
            <a:r>
              <a:rPr lang="en-US" sz="1200" dirty="0" err="1">
                <a:latin typeface="Book Antiqua" panose="02040602050305030304" pitchFamily="18" charset="0"/>
              </a:rPr>
              <a:t>sa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poarte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sarcinile</a:t>
            </a:r>
            <a:r>
              <a:rPr lang="en-US" sz="1200" dirty="0">
                <a:latin typeface="Book Antiqua" panose="02040602050305030304" pitchFamily="18" charset="0"/>
              </a:rPr>
              <a:t>, </a:t>
            </a:r>
            <a:r>
              <a:rPr lang="en-US" sz="1200" dirty="0" err="1">
                <a:latin typeface="Book Antiqua" panose="02040602050305030304" pitchFamily="18" charset="0"/>
              </a:rPr>
              <a:t>cei</a:t>
            </a:r>
            <a:r>
              <a:rPr lang="en-US" sz="1200" dirty="0">
                <a:latin typeface="Book Antiqua" panose="02040602050305030304" pitchFamily="18" charset="0"/>
              </a:rPr>
              <a:t> care a </a:t>
            </a:r>
            <a:r>
              <a:rPr lang="en-US" sz="1200" dirty="0" err="1">
                <a:latin typeface="Book Antiqua" panose="02040602050305030304" pitchFamily="18" charset="0"/>
              </a:rPr>
              <a:t>taie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pietrele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si</a:t>
            </a:r>
            <a:r>
              <a:rPr lang="en-US" sz="1200" dirty="0">
                <a:latin typeface="Book Antiqua" panose="02040602050305030304" pitchFamily="18" charset="0"/>
              </a:rPr>
              <a:t> pe </a:t>
            </a:r>
            <a:r>
              <a:rPr lang="en-US" sz="1200" dirty="0" err="1">
                <a:latin typeface="Book Antiqua" panose="02040602050305030304" pitchFamily="18" charset="0"/>
              </a:rPr>
              <a:t>cei</a:t>
            </a:r>
            <a:r>
              <a:rPr lang="en-US" sz="1200" dirty="0">
                <a:latin typeface="Book Antiqua" panose="02040602050305030304" pitchFamily="18" charset="0"/>
              </a:rPr>
              <a:t> care </a:t>
            </a:r>
            <a:r>
              <a:rPr lang="en-US" sz="1200" dirty="0" err="1">
                <a:latin typeface="Book Antiqua" panose="02040602050305030304" pitchFamily="18" charset="0"/>
              </a:rPr>
              <a:t>sa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aiba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grija</a:t>
            </a:r>
            <a:r>
              <a:rPr lang="en-US" sz="1200" dirty="0">
                <a:latin typeface="Book Antiqua" panose="02040602050305030304" pitchFamily="18" charset="0"/>
              </a:rPr>
              <a:t> ca </a:t>
            </a:r>
            <a:r>
              <a:rPr lang="en-US" sz="1200" dirty="0" err="1">
                <a:latin typeface="Book Antiqua" panose="02040602050305030304" pitchFamily="18" charset="0"/>
              </a:rPr>
              <a:t>lucrarile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sa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mearga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fara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probleme</a:t>
            </a:r>
            <a:r>
              <a:rPr lang="en-US" sz="1200" dirty="0">
                <a:latin typeface="Book Antiqua" panose="02040602050305030304" pitchFamily="18" charset="0"/>
              </a:rPr>
              <a:t>. </a:t>
            </a:r>
            <a:r>
              <a:rPr lang="en-US" sz="1200" dirty="0" err="1">
                <a:latin typeface="Book Antiqua" panose="02040602050305030304" pitchFamily="18" charset="0"/>
              </a:rPr>
              <a:t>Echipe</a:t>
            </a:r>
            <a:r>
              <a:rPr lang="en-US" sz="1200" dirty="0">
                <a:latin typeface="Book Antiqua" panose="02040602050305030304" pitchFamily="18" charset="0"/>
              </a:rPr>
              <a:t> de </a:t>
            </a:r>
            <a:r>
              <a:rPr lang="en-US" sz="1200" dirty="0" err="1">
                <a:latin typeface="Book Antiqua" panose="02040602050305030304" pitchFamily="18" charset="0"/>
              </a:rPr>
              <a:t>lucru</a:t>
            </a:r>
            <a:r>
              <a:rPr lang="en-US" sz="1200" dirty="0">
                <a:latin typeface="Book Antiqua" panose="02040602050305030304" pitchFamily="18" charset="0"/>
              </a:rPr>
              <a:t> bine </a:t>
            </a:r>
            <a:r>
              <a:rPr lang="en-US" sz="1200" dirty="0" err="1">
                <a:latin typeface="Book Antiqua" panose="02040602050305030304" pitchFamily="18" charset="0"/>
              </a:rPr>
              <a:t>organizate</a:t>
            </a:r>
            <a:r>
              <a:rPr lang="en-US" sz="1200" dirty="0">
                <a:latin typeface="Book Antiqua" panose="02040602050305030304" pitchFamily="18" charset="0"/>
              </a:rPr>
              <a:t>.</a:t>
            </a:r>
          </a:p>
          <a:p>
            <a:endParaRPr lang="en-US" sz="1200" dirty="0">
              <a:latin typeface="Book Antiqua" panose="02040602050305030304" pitchFamily="18" charset="0"/>
            </a:endParaRPr>
          </a:p>
          <a:p>
            <a:r>
              <a:rPr lang="en-US" sz="1200" dirty="0" err="1">
                <a:latin typeface="Book Antiqua" panose="02040602050305030304" pitchFamily="18" charset="0"/>
              </a:rPr>
              <a:t>Palas</a:t>
            </a:r>
            <a:r>
              <a:rPr lang="en-US" sz="1200" dirty="0">
                <a:latin typeface="Book Antiqua" panose="02040602050305030304" pitchFamily="18" charset="0"/>
              </a:rPr>
              <a:t> Iasi – 2000 </a:t>
            </a:r>
            <a:r>
              <a:rPr lang="en-US" sz="1200" dirty="0" err="1">
                <a:latin typeface="Book Antiqua" panose="02040602050305030304" pitchFamily="18" charset="0"/>
              </a:rPr>
              <a:t>oameni</a:t>
            </a:r>
            <a:endParaRPr lang="en-US" sz="1200" dirty="0">
              <a:latin typeface="Book Antiqua" panose="02040602050305030304" pitchFamily="18" charset="0"/>
            </a:endParaRPr>
          </a:p>
          <a:p>
            <a:r>
              <a:rPr lang="en-US" sz="1200" dirty="0">
                <a:latin typeface="Book Antiqua" panose="02040602050305030304" pitchFamily="18" charset="0"/>
              </a:rPr>
              <a:t>Burj Khalifa - ~ 12000 </a:t>
            </a:r>
            <a:r>
              <a:rPr lang="en-US" sz="1200" dirty="0" err="1">
                <a:latin typeface="Book Antiqua" panose="02040602050305030304" pitchFamily="18" charset="0"/>
              </a:rPr>
              <a:t>oameni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4BC47F-E825-4C34-8ADA-BC7C26E709D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124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latin typeface="Book Antiqua" panose="02040602050305030304" pitchFamily="18" charset="0"/>
              </a:rPr>
              <a:t>vs.3-10: </a:t>
            </a:r>
            <a:r>
              <a:rPr lang="en-US" sz="1200" dirty="0" err="1">
                <a:latin typeface="Book Antiqua" panose="02040602050305030304" pitchFamily="18" charset="0"/>
              </a:rPr>
              <a:t>scrisoarea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lui</a:t>
            </a:r>
            <a:r>
              <a:rPr lang="en-US" sz="1200" dirty="0">
                <a:latin typeface="Book Antiqua" panose="02040602050305030304" pitchFamily="18" charset="0"/>
              </a:rPr>
              <a:t> Solomon </a:t>
            </a:r>
            <a:r>
              <a:rPr lang="en-US" sz="1200" dirty="0" err="1">
                <a:latin typeface="Book Antiqua" panose="02040602050305030304" pitchFamily="18" charset="0"/>
              </a:rPr>
              <a:t>catre</a:t>
            </a:r>
            <a:r>
              <a:rPr lang="en-US" sz="1200" dirty="0">
                <a:latin typeface="Book Antiqua" panose="02040602050305030304" pitchFamily="18" charset="0"/>
              </a:rPr>
              <a:t> Hiram, </a:t>
            </a:r>
            <a:r>
              <a:rPr lang="en-US" sz="1200" dirty="0" err="1">
                <a:latin typeface="Book Antiqua" panose="02040602050305030304" pitchFamily="18" charset="0"/>
              </a:rPr>
              <a:t>imparatul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Tirului</a:t>
            </a:r>
            <a:endParaRPr lang="en-US" sz="1200" dirty="0">
              <a:latin typeface="Book Antiqua" panose="0204060205030503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Book Antiqua" panose="0204060205030503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latin typeface="Book Antiqua" panose="02040602050305030304" pitchFamily="18" charset="0"/>
              </a:rPr>
              <a:t>Cine </a:t>
            </a:r>
            <a:r>
              <a:rPr lang="en-US" sz="1200" dirty="0" err="1">
                <a:latin typeface="Book Antiqua" panose="02040602050305030304" pitchFamily="18" charset="0"/>
              </a:rPr>
              <a:t>este</a:t>
            </a:r>
            <a:r>
              <a:rPr lang="en-US" sz="1200" dirty="0">
                <a:latin typeface="Book Antiqua" panose="02040602050305030304" pitchFamily="18" charset="0"/>
              </a:rPr>
              <a:t> Hiram, </a:t>
            </a:r>
            <a:r>
              <a:rPr lang="en-US" sz="1200" dirty="0" err="1">
                <a:latin typeface="Book Antiqua" panose="02040602050305030304" pitchFamily="18" charset="0"/>
              </a:rPr>
              <a:t>imparatul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Tirului</a:t>
            </a:r>
            <a:r>
              <a:rPr lang="en-US" sz="1200" dirty="0">
                <a:latin typeface="Book Antiqua" panose="02040602050305030304" pitchFamily="18" charset="0"/>
              </a:rPr>
              <a:t>? Este </a:t>
            </a:r>
            <a:r>
              <a:rPr lang="en-US" sz="1200" dirty="0" err="1">
                <a:latin typeface="Book Antiqua" panose="02040602050305030304" pitchFamily="18" charset="0"/>
              </a:rPr>
              <a:t>acelasi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imparat</a:t>
            </a:r>
            <a:r>
              <a:rPr lang="en-US" sz="1200" dirty="0">
                <a:latin typeface="Book Antiqua" panose="02040602050305030304" pitchFamily="18" charset="0"/>
              </a:rPr>
              <a:t>, care pe </a:t>
            </a:r>
            <a:r>
              <a:rPr lang="en-US" sz="1200" dirty="0" err="1">
                <a:latin typeface="Book Antiqua" panose="02040602050305030304" pitchFamily="18" charset="0"/>
              </a:rPr>
              <a:t>vremea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imparatului</a:t>
            </a:r>
            <a:r>
              <a:rPr lang="en-US" sz="1200" dirty="0">
                <a:latin typeface="Book Antiqua" panose="02040602050305030304" pitchFamily="18" charset="0"/>
              </a:rPr>
              <a:t> David, ii </a:t>
            </a:r>
            <a:r>
              <a:rPr lang="en-US" sz="1200" dirty="0" err="1">
                <a:latin typeface="Book Antiqua" panose="02040602050305030304" pitchFamily="18" charset="0"/>
              </a:rPr>
              <a:t>trimite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acestuia</a:t>
            </a:r>
            <a:r>
              <a:rPr lang="en-US" sz="1200" dirty="0">
                <a:latin typeface="Book Antiqua" panose="02040602050305030304" pitchFamily="18" charset="0"/>
              </a:rPr>
              <a:t>, </a:t>
            </a:r>
            <a:r>
              <a:rPr lang="en-US" sz="1200" dirty="0" err="1">
                <a:latin typeface="Book Antiqua" panose="02040602050305030304" pitchFamily="18" charset="0"/>
              </a:rPr>
              <a:t>dupa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ce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devine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imparat</a:t>
            </a:r>
            <a:r>
              <a:rPr lang="en-US" sz="1200" dirty="0">
                <a:latin typeface="Book Antiqua" panose="02040602050305030304" pitchFamily="18" charset="0"/>
              </a:rPr>
              <a:t>, </a:t>
            </a:r>
            <a:r>
              <a:rPr lang="en-US" sz="1200" dirty="0" err="1">
                <a:latin typeface="Book Antiqua" panose="02040602050305030304" pitchFamily="18" charset="0"/>
              </a:rPr>
              <a:t>lemn</a:t>
            </a:r>
            <a:r>
              <a:rPr lang="en-US" sz="1200" dirty="0">
                <a:latin typeface="Book Antiqua" panose="02040602050305030304" pitchFamily="18" charset="0"/>
              </a:rPr>
              <a:t> de </a:t>
            </a:r>
            <a:r>
              <a:rPr lang="en-US" sz="1200" dirty="0" err="1">
                <a:latin typeface="Book Antiqua" panose="02040602050305030304" pitchFamily="18" charset="0"/>
              </a:rPr>
              <a:t>cedru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pentru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construirea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unei</a:t>
            </a:r>
            <a:r>
              <a:rPr lang="en-US" sz="1200" dirty="0">
                <a:latin typeface="Book Antiqua" panose="02040602050305030304" pitchFamily="18" charset="0"/>
              </a:rPr>
              <a:t> case. 2 Samuel 5:11 - “Hiram, </a:t>
            </a:r>
            <a:r>
              <a:rPr lang="en-US" sz="1200" dirty="0" err="1">
                <a:latin typeface="Book Antiqua" panose="02040602050305030304" pitchFamily="18" charset="0"/>
              </a:rPr>
              <a:t>imparatul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Tirului</a:t>
            </a:r>
            <a:r>
              <a:rPr lang="en-US" sz="1200" dirty="0">
                <a:latin typeface="Book Antiqua" panose="02040602050305030304" pitchFamily="18" charset="0"/>
              </a:rPr>
              <a:t>, a </a:t>
            </a:r>
            <a:r>
              <a:rPr lang="en-US" sz="1200" dirty="0" err="1">
                <a:latin typeface="Book Antiqua" panose="02040602050305030304" pitchFamily="18" charset="0"/>
              </a:rPr>
              <a:t>trimes</a:t>
            </a:r>
            <a:r>
              <a:rPr lang="en-US" sz="1200" dirty="0">
                <a:latin typeface="Book Antiqua" panose="02040602050305030304" pitchFamily="18" charset="0"/>
              </a:rPr>
              <a:t> soli </a:t>
            </a:r>
            <a:r>
              <a:rPr lang="en-US" sz="1200" dirty="0" err="1">
                <a:latin typeface="Book Antiqua" panose="02040602050305030304" pitchFamily="18" charset="0"/>
              </a:rPr>
              <a:t>lui</a:t>
            </a:r>
            <a:r>
              <a:rPr lang="en-US" sz="1200" dirty="0">
                <a:latin typeface="Book Antiqua" panose="02040602050305030304" pitchFamily="18" charset="0"/>
              </a:rPr>
              <a:t> David </a:t>
            </a:r>
            <a:r>
              <a:rPr lang="en-US" sz="1200" dirty="0" err="1">
                <a:latin typeface="Book Antiqua" panose="02040602050305030304" pitchFamily="18" charset="0"/>
              </a:rPr>
              <a:t>si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lemn</a:t>
            </a:r>
            <a:r>
              <a:rPr lang="en-US" sz="1200" dirty="0">
                <a:latin typeface="Book Antiqua" panose="02040602050305030304" pitchFamily="18" charset="0"/>
              </a:rPr>
              <a:t> de </a:t>
            </a:r>
            <a:r>
              <a:rPr lang="en-US" sz="1200" dirty="0" err="1">
                <a:latin typeface="Book Antiqua" panose="02040602050305030304" pitchFamily="18" charset="0"/>
              </a:rPr>
              <a:t>cedru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si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tamplari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si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cioplitori</a:t>
            </a:r>
            <a:r>
              <a:rPr lang="en-US" sz="1200" dirty="0">
                <a:latin typeface="Book Antiqua" panose="02040602050305030304" pitchFamily="18" charset="0"/>
              </a:rPr>
              <a:t> de </a:t>
            </a:r>
            <a:r>
              <a:rPr lang="en-US" sz="1200" dirty="0" err="1">
                <a:latin typeface="Book Antiqua" panose="02040602050305030304" pitchFamily="18" charset="0"/>
              </a:rPr>
              <a:t>piatra</a:t>
            </a:r>
            <a:r>
              <a:rPr lang="en-US" sz="1200" dirty="0">
                <a:latin typeface="Book Antiqua" panose="02040602050305030304" pitchFamily="18" charset="0"/>
              </a:rPr>
              <a:t>, care au </a:t>
            </a:r>
            <a:r>
              <a:rPr lang="en-US" sz="1200" dirty="0" err="1">
                <a:latin typeface="Book Antiqua" panose="02040602050305030304" pitchFamily="18" charset="0"/>
              </a:rPr>
              <a:t>zidit</a:t>
            </a:r>
            <a:r>
              <a:rPr lang="en-US" sz="1200" dirty="0">
                <a:latin typeface="Book Antiqua" panose="02040602050305030304" pitchFamily="18" charset="0"/>
              </a:rPr>
              <a:t> o casa </a:t>
            </a:r>
            <a:r>
              <a:rPr lang="en-US" sz="1200" dirty="0" err="1">
                <a:latin typeface="Book Antiqua" panose="02040602050305030304" pitchFamily="18" charset="0"/>
              </a:rPr>
              <a:t>lui</a:t>
            </a:r>
            <a:r>
              <a:rPr lang="en-US" sz="1200" dirty="0">
                <a:latin typeface="Book Antiqua" panose="02040602050305030304" pitchFamily="18" charset="0"/>
              </a:rPr>
              <a:t> David. David a </a:t>
            </a:r>
            <a:r>
              <a:rPr lang="en-US" sz="1200" dirty="0" err="1">
                <a:latin typeface="Book Antiqua" panose="02040602050305030304" pitchFamily="18" charset="0"/>
              </a:rPr>
              <a:t>cunoscut</a:t>
            </a:r>
            <a:r>
              <a:rPr lang="en-US" sz="1200" dirty="0">
                <a:latin typeface="Book Antiqua" panose="02040602050305030304" pitchFamily="18" charset="0"/>
              </a:rPr>
              <a:t> ca </a:t>
            </a:r>
            <a:r>
              <a:rPr lang="en-US" sz="1200" dirty="0" err="1">
                <a:latin typeface="Book Antiqua" panose="02040602050305030304" pitchFamily="18" charset="0"/>
              </a:rPr>
              <a:t>Domnul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il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intarea</a:t>
            </a:r>
            <a:r>
              <a:rPr lang="en-US" sz="1200" dirty="0">
                <a:latin typeface="Book Antiqua" panose="02040602050305030304" pitchFamily="18" charset="0"/>
              </a:rPr>
              <a:t> ca </a:t>
            </a:r>
            <a:r>
              <a:rPr lang="en-US" sz="1200" dirty="0" err="1">
                <a:latin typeface="Book Antiqua" panose="02040602050305030304" pitchFamily="18" charset="0"/>
              </a:rPr>
              <a:t>imparat</a:t>
            </a:r>
            <a:r>
              <a:rPr lang="en-US" sz="1200" dirty="0">
                <a:latin typeface="Book Antiqua" panose="02040602050305030304" pitchFamily="18" charset="0"/>
              </a:rPr>
              <a:t> al </a:t>
            </a:r>
            <a:r>
              <a:rPr lang="en-US" sz="1200" dirty="0" err="1">
                <a:latin typeface="Book Antiqua" panose="02040602050305030304" pitchFamily="18" charset="0"/>
              </a:rPr>
              <a:t>lu</a:t>
            </a:r>
            <a:r>
              <a:rPr lang="en-US" sz="1200" dirty="0">
                <a:latin typeface="Book Antiqua" panose="02040602050305030304" pitchFamily="18" charset="0"/>
              </a:rPr>
              <a:t> Israel, </a:t>
            </a:r>
            <a:r>
              <a:rPr lang="en-US" sz="1200" dirty="0" err="1">
                <a:latin typeface="Book Antiqua" panose="02040602050305030304" pitchFamily="18" charset="0"/>
              </a:rPr>
              <a:t>si</a:t>
            </a:r>
            <a:r>
              <a:rPr lang="en-US" sz="1200" dirty="0">
                <a:latin typeface="Book Antiqua" panose="02040602050305030304" pitchFamily="18" charset="0"/>
              </a:rPr>
              <a:t> ca-I </a:t>
            </a:r>
            <a:r>
              <a:rPr lang="en-US" sz="1200" dirty="0" err="1">
                <a:latin typeface="Book Antiqua" panose="02040602050305030304" pitchFamily="18" charset="0"/>
              </a:rPr>
              <a:t>ridica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imparatia</a:t>
            </a:r>
            <a:r>
              <a:rPr lang="en-US" sz="1200" dirty="0">
                <a:latin typeface="Book Antiqua" panose="02040602050305030304" pitchFamily="18" charset="0"/>
              </a:rPr>
              <a:t> din </a:t>
            </a:r>
            <a:r>
              <a:rPr lang="en-US" sz="1200" dirty="0" err="1">
                <a:latin typeface="Book Antiqua" panose="02040602050305030304" pitchFamily="18" charset="0"/>
              </a:rPr>
              <a:t>pricina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poporului</a:t>
            </a:r>
            <a:r>
              <a:rPr lang="en-US" sz="1200" dirty="0">
                <a:latin typeface="Book Antiqua" panose="02040602050305030304" pitchFamily="18" charset="0"/>
              </a:rPr>
              <a:t> Sau Israel.”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Book Antiqua" panose="0204060205030503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latin typeface="Book Antiqua" panose="02040602050305030304" pitchFamily="18" charset="0"/>
              </a:rPr>
              <a:t>Vs4-5 </a:t>
            </a:r>
            <a:r>
              <a:rPr lang="en-US" sz="1200" dirty="0" err="1">
                <a:latin typeface="Book Antiqua" panose="02040602050305030304" pitchFamily="18" charset="0"/>
              </a:rPr>
              <a:t>prezinta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scopul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pentru</a:t>
            </a:r>
            <a:r>
              <a:rPr lang="en-US" sz="1200" dirty="0">
                <a:latin typeface="Book Antiqua" panose="02040602050305030304" pitchFamily="18" charset="0"/>
              </a:rPr>
              <a:t> care Solomon </a:t>
            </a:r>
            <a:r>
              <a:rPr lang="en-US" sz="1200" dirty="0" err="1">
                <a:latin typeface="Book Antiqua" panose="02040602050305030304" pitchFamily="18" charset="0"/>
              </a:rPr>
              <a:t>apeleaza</a:t>
            </a:r>
            <a:r>
              <a:rPr lang="en-US" sz="1200" dirty="0">
                <a:latin typeface="Book Antiqua" panose="02040602050305030304" pitchFamily="18" charset="0"/>
              </a:rPr>
              <a:t> la </a:t>
            </a:r>
            <a:r>
              <a:rPr lang="en-US" sz="1200" dirty="0" err="1">
                <a:latin typeface="Book Antiqua" panose="02040602050305030304" pitchFamily="18" charset="0"/>
              </a:rPr>
              <a:t>acelasi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distrubuitor</a:t>
            </a:r>
            <a:r>
              <a:rPr lang="en-US" sz="1200" dirty="0">
                <a:latin typeface="Book Antiqua" panose="02040602050305030304" pitchFamily="18" charset="0"/>
              </a:rPr>
              <a:t> care ii </a:t>
            </a:r>
            <a:r>
              <a:rPr lang="en-US" sz="1200" dirty="0" err="1">
                <a:latin typeface="Book Antiqua" panose="02040602050305030304" pitchFamily="18" charset="0"/>
              </a:rPr>
              <a:t>construise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tatalui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sau</a:t>
            </a:r>
            <a:r>
              <a:rPr lang="en-US" sz="1200" dirty="0">
                <a:latin typeface="Book Antiqua" panose="02040602050305030304" pitchFamily="18" charset="0"/>
              </a:rPr>
              <a:t> David o casa. El </a:t>
            </a:r>
            <a:r>
              <a:rPr lang="en-US" sz="1200" dirty="0" err="1">
                <a:latin typeface="Book Antiqua" panose="02040602050305030304" pitchFamily="18" charset="0"/>
              </a:rPr>
              <a:t>apeleaza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pentru</a:t>
            </a:r>
            <a:r>
              <a:rPr lang="en-US" sz="1200" dirty="0">
                <a:latin typeface="Book Antiqua" panose="02040602050305030304" pitchFamily="18" charset="0"/>
              </a:rPr>
              <a:t> o </a:t>
            </a:r>
            <a:r>
              <a:rPr lang="en-US" sz="1200" dirty="0" err="1">
                <a:latin typeface="Book Antiqua" panose="02040602050305030304" pitchFamily="18" charset="0"/>
              </a:rPr>
              <a:t>altfel</a:t>
            </a:r>
            <a:r>
              <a:rPr lang="en-US" sz="1200" dirty="0">
                <a:latin typeface="Book Antiqua" panose="02040602050305030304" pitchFamily="18" charset="0"/>
              </a:rPr>
              <a:t> de casa. </a:t>
            </a:r>
            <a:r>
              <a:rPr lang="en-US" sz="1200" dirty="0" err="1">
                <a:latin typeface="Book Antiqua" panose="02040602050305030304" pitchFamily="18" charset="0"/>
              </a:rPr>
              <a:t>Destinatia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este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diferita</a:t>
            </a:r>
            <a:r>
              <a:rPr lang="en-US" sz="1200" dirty="0">
                <a:latin typeface="Book Antiqua" panose="02040602050305030304" pitchFamily="18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Book Antiqua" panose="02040602050305030304" pitchFamily="18" charset="0"/>
            </a:endParaRPr>
          </a:p>
          <a:p>
            <a:r>
              <a:rPr lang="en-US" dirty="0" err="1"/>
              <a:t>Dumnezeu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cel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mare = &gt; casa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fie mare. </a:t>
            </a:r>
            <a:r>
              <a:rPr lang="en-US" sz="1200" b="0" dirty="0">
                <a:latin typeface="Book Antiqua" panose="02040602050305030304" pitchFamily="18" charset="0"/>
              </a:rPr>
              <a:t> </a:t>
            </a:r>
            <a:r>
              <a:rPr lang="en-US" sz="1200" b="0" dirty="0" err="1">
                <a:latin typeface="Book Antiqua" panose="02040602050305030304" pitchFamily="18" charset="0"/>
              </a:rPr>
              <a:t>Oare</a:t>
            </a:r>
            <a:r>
              <a:rPr lang="en-US" sz="1200" b="0" dirty="0">
                <a:latin typeface="Book Antiqua" panose="02040602050305030304" pitchFamily="18" charset="0"/>
              </a:rPr>
              <a:t> </a:t>
            </a:r>
            <a:r>
              <a:rPr lang="en-US" sz="1200" dirty="0">
                <a:latin typeface="Book Antiqua" panose="02040602050305030304" pitchFamily="18" charset="0"/>
              </a:rPr>
              <a:t>cum </a:t>
            </a:r>
            <a:r>
              <a:rPr lang="en-US" sz="1200" dirty="0" err="1">
                <a:latin typeface="Book Antiqua" panose="02040602050305030304" pitchFamily="18" charset="0"/>
              </a:rPr>
              <a:t>va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reactiona</a:t>
            </a:r>
            <a:r>
              <a:rPr lang="en-US" sz="1200" dirty="0">
                <a:latin typeface="Book Antiqua" panose="02040602050305030304" pitchFamily="18" charset="0"/>
              </a:rPr>
              <a:t> Hiram la o </a:t>
            </a:r>
            <a:r>
              <a:rPr lang="en-US" sz="1200" dirty="0" err="1">
                <a:latin typeface="Book Antiqua" panose="02040602050305030304" pitchFamily="18" charset="0"/>
              </a:rPr>
              <a:t>astfel</a:t>
            </a:r>
            <a:r>
              <a:rPr lang="en-US" sz="1200" dirty="0">
                <a:latin typeface="Book Antiqua" panose="02040602050305030304" pitchFamily="18" charset="0"/>
              </a:rPr>
              <a:t> de </a:t>
            </a:r>
            <a:r>
              <a:rPr lang="en-US" sz="1200" dirty="0" err="1">
                <a:latin typeface="Book Antiqua" panose="02040602050305030304" pitchFamily="18" charset="0"/>
              </a:rPr>
              <a:t>cerere</a:t>
            </a:r>
            <a:r>
              <a:rPr lang="en-US" sz="1200" dirty="0">
                <a:latin typeface="Book Antiqua" panose="02040602050305030304" pitchFamily="18" charset="0"/>
              </a:rPr>
              <a:t>, </a:t>
            </a:r>
            <a:r>
              <a:rPr lang="en-US" sz="1200" dirty="0" err="1">
                <a:latin typeface="Book Antiqua" panose="02040602050305030304" pitchFamily="18" charset="0"/>
              </a:rPr>
              <a:t>tinand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cont</a:t>
            </a:r>
            <a:r>
              <a:rPr lang="en-US" sz="1200" dirty="0">
                <a:latin typeface="Book Antiqua" panose="02040602050305030304" pitchFamily="18" charset="0"/>
              </a:rPr>
              <a:t> de </a:t>
            </a:r>
            <a:r>
              <a:rPr lang="en-US" sz="1200" dirty="0" err="1">
                <a:latin typeface="Book Antiqua" panose="02040602050305030304" pitchFamily="18" charset="0"/>
              </a:rPr>
              <a:t>aceasta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afirmatie</a:t>
            </a:r>
            <a:r>
              <a:rPr lang="en-US" sz="1200" dirty="0">
                <a:latin typeface="Book Antiqua" panose="02040602050305030304" pitchFamily="18" charset="0"/>
              </a:rPr>
              <a:t> a </a:t>
            </a:r>
            <a:r>
              <a:rPr lang="en-US" sz="1200" dirty="0" err="1">
                <a:latin typeface="Book Antiqua" panose="02040602050305030304" pitchFamily="18" charset="0"/>
              </a:rPr>
              <a:t>lui</a:t>
            </a:r>
            <a:r>
              <a:rPr lang="en-US" sz="1200" dirty="0">
                <a:latin typeface="Book Antiqua" panose="02040602050305030304" pitchFamily="18" charset="0"/>
              </a:rPr>
              <a:t> Solomon?</a:t>
            </a:r>
          </a:p>
          <a:p>
            <a:endParaRPr lang="en-US" sz="1200" dirty="0">
              <a:latin typeface="Book Antiqua" panose="02040602050305030304" pitchFamily="18" charset="0"/>
            </a:endParaRPr>
          </a:p>
          <a:p>
            <a:r>
              <a:rPr lang="en-US" sz="1200" dirty="0">
                <a:latin typeface="Book Antiqua" panose="02040602050305030304" pitchFamily="18" charset="0"/>
              </a:rPr>
              <a:t>Vs 7-10: - Solomon ii </a:t>
            </a:r>
            <a:r>
              <a:rPr lang="en-US" sz="1200" dirty="0" err="1">
                <a:latin typeface="Book Antiqua" panose="02040602050305030304" pitchFamily="18" charset="0"/>
              </a:rPr>
              <a:t>cere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lui</a:t>
            </a:r>
            <a:r>
              <a:rPr lang="en-US" sz="1200" dirty="0">
                <a:latin typeface="Book Antiqua" panose="02040602050305030304" pitchFamily="18" charset="0"/>
              </a:rPr>
              <a:t> Hiram un om </a:t>
            </a:r>
            <a:r>
              <a:rPr lang="en-US" sz="1200" dirty="0" err="1">
                <a:latin typeface="Book Antiqua" panose="02040602050305030304" pitchFamily="18" charset="0"/>
              </a:rPr>
              <a:t>iscusit</a:t>
            </a:r>
            <a:r>
              <a:rPr lang="en-US" sz="1200" dirty="0">
                <a:latin typeface="Book Antiqua" panose="02040602050305030304" pitchFamily="18" charset="0"/>
              </a:rPr>
              <a:t>, care </a:t>
            </a:r>
            <a:r>
              <a:rPr lang="en-US" sz="1200" dirty="0" err="1">
                <a:latin typeface="Book Antiqua" panose="02040602050305030304" pitchFamily="18" charset="0"/>
              </a:rPr>
              <a:t>sa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privegheze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lucrarea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si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sa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coordoneze</a:t>
            </a:r>
            <a:r>
              <a:rPr lang="en-US" sz="1200" dirty="0">
                <a:latin typeface="Book Antiqua" panose="02040602050305030304" pitchFamily="18" charset="0"/>
              </a:rPr>
              <a:t> pe </a:t>
            </a:r>
            <a:r>
              <a:rPr lang="en-US" sz="1200" dirty="0" err="1">
                <a:latin typeface="Book Antiqua" panose="02040602050305030304" pitchFamily="18" charset="0"/>
              </a:rPr>
              <a:t>ceilalti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mesteri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alesi</a:t>
            </a:r>
            <a:r>
              <a:rPr lang="en-US" sz="1200" dirty="0">
                <a:latin typeface="Book Antiqua" panose="02040602050305030304" pitchFamily="18" charset="0"/>
              </a:rPr>
              <a:t> de </a:t>
            </a:r>
            <a:r>
              <a:rPr lang="en-US" sz="1200" dirty="0" err="1">
                <a:latin typeface="Book Antiqua" panose="02040602050305030304" pitchFamily="18" charset="0"/>
              </a:rPr>
              <a:t>tatal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sau</a:t>
            </a:r>
            <a:r>
              <a:rPr lang="en-US" sz="1200" dirty="0">
                <a:latin typeface="Book Antiqua" panose="02040602050305030304" pitchFamily="18" charset="0"/>
              </a:rPr>
              <a:t> David. Ce </a:t>
            </a:r>
            <a:r>
              <a:rPr lang="en-US" sz="1200" dirty="0" err="1">
                <a:latin typeface="Book Antiqua" panose="02040602050305030304" pitchFamily="18" charset="0"/>
              </a:rPr>
              <a:t>ar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trebui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sa</a:t>
            </a:r>
            <a:r>
              <a:rPr lang="en-US" sz="1200" dirty="0">
                <a:latin typeface="Book Antiqua" panose="02040602050305030304" pitchFamily="18" charset="0"/>
              </a:rPr>
              <a:t> fie in CV-ul </a:t>
            </a:r>
            <a:r>
              <a:rPr lang="en-US" sz="1200" dirty="0" err="1">
                <a:latin typeface="Book Antiqua" panose="02040602050305030304" pitchFamily="18" charset="0"/>
              </a:rPr>
              <a:t>acestui</a:t>
            </a:r>
            <a:r>
              <a:rPr lang="en-US" sz="1200" dirty="0">
                <a:latin typeface="Book Antiqua" panose="02040602050305030304" pitchFamily="18" charset="0"/>
              </a:rPr>
              <a:t> om </a:t>
            </a:r>
            <a:r>
              <a:rPr lang="en-US" sz="1200" dirty="0" err="1">
                <a:latin typeface="Book Antiqua" panose="02040602050305030304" pitchFamily="18" charset="0"/>
              </a:rPr>
              <a:t>iscusit</a:t>
            </a:r>
            <a:r>
              <a:rPr lang="en-US" sz="1200" dirty="0">
                <a:latin typeface="Book Antiqua" panose="02040602050305030304" pitchFamily="18" charset="0"/>
              </a:rPr>
              <a:t> (v.7)</a:t>
            </a:r>
          </a:p>
          <a:p>
            <a:r>
              <a:rPr lang="en-US" sz="1200" dirty="0">
                <a:latin typeface="Book Antiqua" panose="02040602050305030304" pitchFamily="18" charset="0"/>
              </a:rPr>
              <a:t>- </a:t>
            </a:r>
            <a:r>
              <a:rPr lang="en-US" sz="1200" dirty="0" err="1">
                <a:latin typeface="Book Antiqua" panose="02040602050305030304" pitchFamily="18" charset="0"/>
              </a:rPr>
              <a:t>Tirienii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si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sidonieni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erau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recunoscuti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pentru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maestria</a:t>
            </a:r>
            <a:r>
              <a:rPr lang="en-US" sz="1200" dirty="0">
                <a:latin typeface="Book Antiqua" panose="02040602050305030304" pitchFamily="18" charset="0"/>
              </a:rPr>
              <a:t> in </a:t>
            </a:r>
            <a:r>
              <a:rPr lang="en-US" sz="1200" dirty="0" err="1">
                <a:latin typeface="Book Antiqua" panose="02040602050305030304" pitchFamily="18" charset="0"/>
              </a:rPr>
              <a:t>lemn</a:t>
            </a:r>
            <a:r>
              <a:rPr lang="en-US" sz="1200" dirty="0">
                <a:latin typeface="Book Antiqua" panose="02040602050305030304" pitchFamily="18" charset="0"/>
              </a:rPr>
              <a:t>. Plus </a:t>
            </a:r>
            <a:r>
              <a:rPr lang="en-US" sz="1200" dirty="0" err="1">
                <a:latin typeface="Book Antiqua" panose="02040602050305030304" pitchFamily="18" charset="0"/>
              </a:rPr>
              <a:t>intre</a:t>
            </a:r>
            <a:r>
              <a:rPr lang="en-US" sz="1200" dirty="0">
                <a:latin typeface="Book Antiqua" panose="02040602050305030304" pitchFamily="18" charset="0"/>
              </a:rPr>
              <a:t> Hiram </a:t>
            </a:r>
            <a:r>
              <a:rPr lang="en-US" sz="1200" dirty="0" err="1">
                <a:latin typeface="Book Antiqua" panose="02040602050305030304" pitchFamily="18" charset="0"/>
              </a:rPr>
              <a:t>si</a:t>
            </a:r>
            <a:r>
              <a:rPr lang="en-US" sz="1200" dirty="0">
                <a:latin typeface="Book Antiqua" panose="02040602050305030304" pitchFamily="18" charset="0"/>
              </a:rPr>
              <a:t> Israel era </a:t>
            </a:r>
            <a:r>
              <a:rPr lang="en-US" sz="1200" dirty="0" err="1">
                <a:latin typeface="Book Antiqua" panose="02040602050305030304" pitchFamily="18" charset="0"/>
              </a:rPr>
              <a:t>deja</a:t>
            </a:r>
            <a:r>
              <a:rPr lang="en-US" sz="1200" dirty="0">
                <a:latin typeface="Book Antiqua" panose="02040602050305030304" pitchFamily="18" charset="0"/>
              </a:rPr>
              <a:t> o </a:t>
            </a:r>
            <a:r>
              <a:rPr lang="en-US" sz="1200" dirty="0" err="1">
                <a:latin typeface="Book Antiqua" panose="02040602050305030304" pitchFamily="18" charset="0"/>
              </a:rPr>
              <a:t>legatura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prin</a:t>
            </a:r>
            <a:r>
              <a:rPr lang="en-US" sz="1200" dirty="0">
                <a:latin typeface="Book Antiqua" panose="02040602050305030304" pitchFamily="18" charset="0"/>
              </a:rPr>
              <a:t> David. </a:t>
            </a:r>
            <a:r>
              <a:rPr lang="en-US" sz="1200" dirty="0" err="1">
                <a:latin typeface="Book Antiqua" panose="02040602050305030304" pitchFamily="18" charset="0"/>
              </a:rPr>
              <a:t>Asta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poate</a:t>
            </a:r>
            <a:r>
              <a:rPr lang="en-US" sz="1200" dirty="0">
                <a:latin typeface="Book Antiqua" panose="02040602050305030304" pitchFamily="18" charset="0"/>
              </a:rPr>
              <a:t> fi </a:t>
            </a:r>
            <a:r>
              <a:rPr lang="en-US" sz="1200" dirty="0" err="1">
                <a:latin typeface="Book Antiqua" panose="02040602050305030304" pitchFamily="18" charset="0"/>
              </a:rPr>
              <a:t>factorul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pentru</a:t>
            </a:r>
            <a:r>
              <a:rPr lang="en-US" sz="1200" dirty="0">
                <a:latin typeface="Book Antiqua" panose="02040602050305030304" pitchFamily="18" charset="0"/>
              </a:rPr>
              <a:t> care Solomon </a:t>
            </a:r>
            <a:r>
              <a:rPr lang="en-US" sz="1200" dirty="0" err="1">
                <a:latin typeface="Book Antiqua" panose="02040602050305030304" pitchFamily="18" charset="0"/>
              </a:rPr>
              <a:t>il</a:t>
            </a:r>
            <a:r>
              <a:rPr lang="en-US" sz="1200" dirty="0">
                <a:latin typeface="Book Antiqua" panose="02040602050305030304" pitchFamily="18" charset="0"/>
              </a:rPr>
              <a:t> </a:t>
            </a:r>
            <a:r>
              <a:rPr lang="en-US" sz="1200" dirty="0" err="1">
                <a:latin typeface="Book Antiqua" panose="02040602050305030304" pitchFamily="18" charset="0"/>
              </a:rPr>
              <a:t>alege</a:t>
            </a:r>
            <a:r>
              <a:rPr lang="en-US" sz="1200" dirty="0">
                <a:latin typeface="Book Antiqua" panose="02040602050305030304" pitchFamily="18" charset="0"/>
              </a:rPr>
              <a:t> pe Hiram.</a:t>
            </a:r>
          </a:p>
          <a:p>
            <a:endParaRPr lang="en-US" sz="1200" dirty="0">
              <a:latin typeface="Book Antiqua" panose="0204060205030503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4BC47F-E825-4C34-8ADA-BC7C26E709D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866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Vs6 pare a fi </a:t>
            </a:r>
            <a:r>
              <a:rPr lang="en-US" dirty="0" err="1"/>
              <a:t>cheia</a:t>
            </a:r>
            <a:r>
              <a:rPr lang="en-US" dirty="0"/>
              <a:t> </a:t>
            </a:r>
            <a:r>
              <a:rPr lang="en-US" dirty="0" err="1"/>
              <a:t>capitolului</a:t>
            </a:r>
            <a:r>
              <a:rPr lang="en-US" dirty="0"/>
              <a:t>. Solomon </a:t>
            </a:r>
            <a:r>
              <a:rPr lang="en-US" dirty="0" err="1"/>
              <a:t>intelege</a:t>
            </a:r>
            <a:r>
              <a:rPr lang="en-US" dirty="0"/>
              <a:t> cine </a:t>
            </a:r>
            <a:r>
              <a:rPr lang="en-US" dirty="0" err="1"/>
              <a:t>este</a:t>
            </a:r>
            <a:r>
              <a:rPr lang="en-US" dirty="0"/>
              <a:t> el in </a:t>
            </a:r>
            <a:r>
              <a:rPr lang="en-US" dirty="0" err="1"/>
              <a:t>raport</a:t>
            </a:r>
            <a:r>
              <a:rPr lang="en-US" dirty="0"/>
              <a:t> cu </a:t>
            </a:r>
            <a:r>
              <a:rPr lang="en-US" dirty="0" err="1"/>
              <a:t>lucrarea</a:t>
            </a:r>
            <a:r>
              <a:rPr lang="en-US" dirty="0"/>
              <a:t> care </a:t>
            </a:r>
            <a:r>
              <a:rPr lang="en-US" dirty="0" err="1"/>
              <a:t>trebuia</a:t>
            </a:r>
            <a:r>
              <a:rPr lang="en-US" dirty="0"/>
              <a:t> </a:t>
            </a:r>
            <a:r>
              <a:rPr lang="en-US" dirty="0" err="1"/>
              <a:t>facuta</a:t>
            </a:r>
            <a:r>
              <a:rPr lang="en-US" dirty="0"/>
              <a:t>. Pare ca </a:t>
            </a:r>
            <a:r>
              <a:rPr lang="en-US" dirty="0" err="1"/>
              <a:t>preia</a:t>
            </a:r>
            <a:r>
              <a:rPr lang="en-US" dirty="0"/>
              <a:t> din </a:t>
            </a:r>
            <a:r>
              <a:rPr lang="en-US" dirty="0" err="1"/>
              <a:t>raportarea</a:t>
            </a:r>
            <a:r>
              <a:rPr lang="en-US" dirty="0"/>
              <a:t> </a:t>
            </a:r>
            <a:r>
              <a:rPr lang="en-US" dirty="0" err="1"/>
              <a:t>tatalui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David, </a:t>
            </a: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cand</a:t>
            </a:r>
            <a:r>
              <a:rPr lang="en-US" dirty="0"/>
              <a:t> in 1 </a:t>
            </a:r>
            <a:r>
              <a:rPr lang="en-US" dirty="0" err="1"/>
              <a:t>Cronici</a:t>
            </a:r>
            <a:r>
              <a:rPr lang="en-US" dirty="0"/>
              <a:t> 29:1b </a:t>
            </a:r>
            <a:r>
              <a:rPr lang="en-US" dirty="0" err="1"/>
              <a:t>spune</a:t>
            </a:r>
            <a:r>
              <a:rPr lang="en-US" dirty="0"/>
              <a:t>: “</a:t>
            </a:r>
            <a:r>
              <a:rPr lang="en-US" dirty="0" err="1"/>
              <a:t>lucrarea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insemnata</a:t>
            </a:r>
            <a:r>
              <a:rPr lang="en-US" dirty="0"/>
              <a:t>, </a:t>
            </a:r>
            <a:r>
              <a:rPr lang="en-US" dirty="0" err="1"/>
              <a:t>caci</a:t>
            </a:r>
            <a:r>
              <a:rPr lang="en-US" dirty="0"/>
              <a:t> casa </a:t>
            </a:r>
            <a:r>
              <a:rPr lang="en-US" dirty="0" err="1"/>
              <a:t>aceasta</a:t>
            </a:r>
            <a:r>
              <a:rPr lang="en-US" dirty="0"/>
              <a:t> nu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un om, ci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Domnul</a:t>
            </a:r>
            <a:r>
              <a:rPr lang="en-US" dirty="0"/>
              <a:t> </a:t>
            </a:r>
            <a:r>
              <a:rPr lang="en-US" dirty="0" err="1"/>
              <a:t>Dumnezeu</a:t>
            </a:r>
            <a:r>
              <a:rPr lang="en-US" dirty="0"/>
              <a:t>”.</a:t>
            </a:r>
          </a:p>
          <a:p>
            <a:pPr marL="171450" indent="-171450">
              <a:buFontTx/>
              <a:buChar char="-"/>
            </a:pPr>
            <a:r>
              <a:rPr lang="en-US" dirty="0" err="1"/>
              <a:t>Smerenia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 Solomon in </a:t>
            </a:r>
            <a:r>
              <a:rPr lang="en-US" dirty="0" err="1"/>
              <a:t>raport</a:t>
            </a:r>
            <a:r>
              <a:rPr lang="en-US" dirty="0"/>
              <a:t> cu </a:t>
            </a:r>
            <a:r>
              <a:rPr lang="en-US" dirty="0" err="1"/>
              <a:t>maretia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 </a:t>
            </a:r>
            <a:r>
              <a:rPr lang="en-US" dirty="0" err="1"/>
              <a:t>Dumnezeu</a:t>
            </a:r>
            <a:endParaRPr lang="en-US" dirty="0"/>
          </a:p>
          <a:p>
            <a:pPr marL="171450" indent="-171450">
              <a:buFontTx/>
              <a:buChar char="-"/>
            </a:pPr>
            <a:r>
              <a:rPr lang="en-US" dirty="0"/>
              <a:t>Cum pot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finit</a:t>
            </a:r>
            <a:r>
              <a:rPr lang="en-US" dirty="0"/>
              <a:t>,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zidesc</a:t>
            </a:r>
            <a:r>
              <a:rPr lang="en-US" dirty="0"/>
              <a:t> o casa </a:t>
            </a:r>
            <a:r>
              <a:rPr lang="en-US" dirty="0" err="1"/>
              <a:t>limitata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un </a:t>
            </a:r>
            <a:r>
              <a:rPr lang="en-US" dirty="0" err="1"/>
              <a:t>Dumnezeu</a:t>
            </a:r>
            <a:r>
              <a:rPr lang="en-US" dirty="0"/>
              <a:t> </a:t>
            </a:r>
            <a:r>
              <a:rPr lang="en-US" dirty="0" err="1"/>
              <a:t>infinit</a:t>
            </a:r>
            <a:r>
              <a:rPr lang="en-US" dirty="0"/>
              <a:t>?</a:t>
            </a:r>
          </a:p>
          <a:p>
            <a:pPr marL="171450" indent="-171450">
              <a:buFontTx/>
              <a:buChar char="-"/>
            </a:pPr>
            <a:endParaRPr lang="en-US" dirty="0"/>
          </a:p>
          <a:p>
            <a:pPr marL="0" indent="0">
              <a:buFontTx/>
              <a:buNone/>
            </a:pPr>
            <a:r>
              <a:rPr lang="en-US" dirty="0"/>
              <a:t>De </a:t>
            </a:r>
            <a:r>
              <a:rPr lang="en-US" dirty="0" err="1"/>
              <a:t>ce</a:t>
            </a:r>
            <a:r>
              <a:rPr lang="en-US" dirty="0"/>
              <a:t> era </a:t>
            </a:r>
            <a:r>
              <a:rPr lang="en-US" dirty="0" err="1"/>
              <a:t>nevoie</a:t>
            </a:r>
            <a:r>
              <a:rPr lang="en-US" dirty="0"/>
              <a:t> ca Solomon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treaca</a:t>
            </a:r>
            <a:r>
              <a:rPr lang="en-US" dirty="0"/>
              <a:t> </a:t>
            </a:r>
            <a:r>
              <a:rPr lang="en-US" dirty="0" err="1"/>
              <a:t>acest</a:t>
            </a:r>
            <a:r>
              <a:rPr lang="en-US" dirty="0"/>
              <a:t> aspect in </a:t>
            </a:r>
            <a:r>
              <a:rPr lang="en-US" dirty="0" err="1"/>
              <a:t>scrisoarea</a:t>
            </a:r>
            <a:r>
              <a:rPr lang="en-US" dirty="0"/>
              <a:t> </a:t>
            </a:r>
            <a:r>
              <a:rPr lang="en-US" dirty="0" err="1"/>
              <a:t>catre</a:t>
            </a:r>
            <a:r>
              <a:rPr lang="en-US" dirty="0"/>
              <a:t> Hiram? Nu pare un element de “</a:t>
            </a:r>
            <a:r>
              <a:rPr lang="en-US" dirty="0" err="1"/>
              <a:t>slabiciune</a:t>
            </a:r>
            <a:r>
              <a:rPr lang="en-US" dirty="0"/>
              <a:t>” in </a:t>
            </a:r>
            <a:r>
              <a:rPr lang="en-US" dirty="0" err="1"/>
              <a:t>ochii</a:t>
            </a:r>
            <a:r>
              <a:rPr lang="en-US" dirty="0"/>
              <a:t> </a:t>
            </a:r>
            <a:r>
              <a:rPr lang="en-US" dirty="0" err="1"/>
              <a:t>celorlalti</a:t>
            </a:r>
            <a:r>
              <a:rPr lang="en-US" dirty="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4BC47F-E825-4C34-8ADA-BC7C26E709D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8348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Cererea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scrisoarea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 Solomon </a:t>
            </a:r>
            <a:r>
              <a:rPr lang="en-US" dirty="0" err="1"/>
              <a:t>starneste</a:t>
            </a:r>
            <a:r>
              <a:rPr lang="en-US" dirty="0"/>
              <a:t> in Hiram </a:t>
            </a:r>
            <a:r>
              <a:rPr lang="en-US" dirty="0" err="1"/>
              <a:t>admiratie</a:t>
            </a:r>
            <a:r>
              <a:rPr lang="en-US" dirty="0"/>
              <a:t> fata de </a:t>
            </a:r>
            <a:r>
              <a:rPr lang="en-US" dirty="0" err="1"/>
              <a:t>Domnul</a:t>
            </a:r>
            <a:r>
              <a:rPr lang="en-US" dirty="0"/>
              <a:t> in </a:t>
            </a:r>
            <a:r>
              <a:rPr lang="en-US" dirty="0" err="1"/>
              <a:t>raport</a:t>
            </a:r>
            <a:r>
              <a:rPr lang="en-US" dirty="0"/>
              <a:t> cu </a:t>
            </a:r>
            <a:r>
              <a:rPr lang="en-US" dirty="0" err="1"/>
              <a:t>poporul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imparatul</a:t>
            </a:r>
            <a:r>
              <a:rPr lang="en-US" dirty="0"/>
              <a:t> : “</a:t>
            </a:r>
            <a:r>
              <a:rPr lang="en-US" dirty="0" err="1"/>
              <a:t>Pentru</a:t>
            </a:r>
            <a:r>
              <a:rPr lang="en-US" dirty="0"/>
              <a:t> ca </a:t>
            </a:r>
            <a:r>
              <a:rPr lang="en-US" dirty="0" err="1"/>
              <a:t>Domnul</a:t>
            </a:r>
            <a:r>
              <a:rPr lang="en-US" dirty="0"/>
              <a:t> </a:t>
            </a:r>
            <a:r>
              <a:rPr lang="en-US" dirty="0" err="1"/>
              <a:t>iubeste</a:t>
            </a:r>
            <a:r>
              <a:rPr lang="en-US" dirty="0"/>
              <a:t> pe </a:t>
            </a:r>
            <a:r>
              <a:rPr lang="en-US" dirty="0" err="1"/>
              <a:t>poporul</a:t>
            </a:r>
            <a:r>
              <a:rPr lang="en-US" dirty="0"/>
              <a:t> Sau, de </a:t>
            </a:r>
            <a:r>
              <a:rPr lang="en-US" dirty="0" err="1"/>
              <a:t>aceea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-a pus </a:t>
            </a:r>
            <a:r>
              <a:rPr lang="en-US" dirty="0" err="1"/>
              <a:t>imparat</a:t>
            </a:r>
            <a:r>
              <a:rPr lang="en-US" dirty="0"/>
              <a:t> </a:t>
            </a:r>
            <a:r>
              <a:rPr lang="en-US" dirty="0" err="1"/>
              <a:t>peste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.”</a:t>
            </a:r>
          </a:p>
          <a:p>
            <a:r>
              <a:rPr lang="en-US" dirty="0"/>
              <a:t>Nu se </a:t>
            </a:r>
            <a:r>
              <a:rPr lang="en-US" dirty="0" err="1"/>
              <a:t>simte</a:t>
            </a:r>
            <a:r>
              <a:rPr lang="en-US" dirty="0"/>
              <a:t> </a:t>
            </a:r>
            <a:r>
              <a:rPr lang="en-US" dirty="0" err="1"/>
              <a:t>lezat</a:t>
            </a:r>
            <a:r>
              <a:rPr lang="en-US" dirty="0"/>
              <a:t> </a:t>
            </a:r>
            <a:r>
              <a:rPr lang="en-US" dirty="0" err="1"/>
              <a:t>cand</a:t>
            </a:r>
            <a:r>
              <a:rPr lang="en-US" dirty="0"/>
              <a:t> Solomon ii </a:t>
            </a:r>
            <a:r>
              <a:rPr lang="en-US" dirty="0" err="1"/>
              <a:t>spune</a:t>
            </a:r>
            <a:r>
              <a:rPr lang="en-US" dirty="0"/>
              <a:t> ca </a:t>
            </a:r>
            <a:r>
              <a:rPr lang="en-US" dirty="0" err="1"/>
              <a:t>Dumnezeul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 Israel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cel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mare. </a:t>
            </a:r>
            <a:r>
              <a:rPr lang="en-US" dirty="0" err="1"/>
              <a:t>Recunoaste</a:t>
            </a:r>
            <a:r>
              <a:rPr lang="en-US" dirty="0"/>
              <a:t> </a:t>
            </a:r>
            <a:r>
              <a:rPr lang="en-US" dirty="0" err="1"/>
              <a:t>autoritatea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suveranitatea</a:t>
            </a:r>
            <a:r>
              <a:rPr lang="en-US" dirty="0"/>
              <a:t> </a:t>
            </a:r>
            <a:r>
              <a:rPr lang="en-US" dirty="0" err="1"/>
              <a:t>Domnului</a:t>
            </a:r>
            <a:r>
              <a:rPr lang="en-US" dirty="0"/>
              <a:t>: “</a:t>
            </a:r>
            <a:r>
              <a:rPr lang="en-US" dirty="0" err="1"/>
              <a:t>Binecuvantat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fie </a:t>
            </a:r>
            <a:r>
              <a:rPr lang="en-US" dirty="0" err="1"/>
              <a:t>Domnul</a:t>
            </a:r>
            <a:r>
              <a:rPr lang="en-US" dirty="0"/>
              <a:t>, </a:t>
            </a:r>
            <a:r>
              <a:rPr lang="en-US" dirty="0" err="1"/>
              <a:t>Dumnezeul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 Israel, care a </a:t>
            </a:r>
            <a:r>
              <a:rPr lang="en-US" dirty="0" err="1"/>
              <a:t>facut</a:t>
            </a:r>
            <a:r>
              <a:rPr lang="en-US" dirty="0"/>
              <a:t> </a:t>
            </a:r>
            <a:r>
              <a:rPr lang="en-US" dirty="0" err="1"/>
              <a:t>cerurile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pamantul</a:t>
            </a:r>
            <a:r>
              <a:rPr lang="en-US" dirty="0"/>
              <a:t>, ca a </a:t>
            </a:r>
            <a:r>
              <a:rPr lang="en-US" dirty="0" err="1"/>
              <a:t>dat</a:t>
            </a:r>
            <a:r>
              <a:rPr lang="en-US" dirty="0"/>
              <a:t> </a:t>
            </a:r>
            <a:r>
              <a:rPr lang="en-US" dirty="0" err="1"/>
              <a:t>imparatului</a:t>
            </a:r>
            <a:r>
              <a:rPr lang="en-US" dirty="0"/>
              <a:t> David un </a:t>
            </a:r>
            <a:r>
              <a:rPr lang="en-US" dirty="0" err="1"/>
              <a:t>fiu</a:t>
            </a:r>
            <a:r>
              <a:rPr lang="en-US" dirty="0"/>
              <a:t> </a:t>
            </a:r>
            <a:r>
              <a:rPr lang="en-US" dirty="0" err="1"/>
              <a:t>intelept</a:t>
            </a:r>
            <a:r>
              <a:rPr lang="en-US" dirty="0"/>
              <a:t>, </a:t>
            </a:r>
            <a:r>
              <a:rPr lang="en-US" dirty="0" err="1"/>
              <a:t>priceput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cuminte</a:t>
            </a:r>
            <a:r>
              <a:rPr lang="en-US" dirty="0"/>
              <a:t>, care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zidi</a:t>
            </a:r>
            <a:r>
              <a:rPr lang="en-US" dirty="0"/>
              <a:t> o casa </a:t>
            </a:r>
            <a:r>
              <a:rPr lang="en-US" dirty="0" err="1"/>
              <a:t>Domnului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o casa </a:t>
            </a:r>
            <a:r>
              <a:rPr lang="en-US" dirty="0" err="1"/>
              <a:t>imparateasca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el!”</a:t>
            </a:r>
          </a:p>
          <a:p>
            <a:endParaRPr lang="en-US" dirty="0"/>
          </a:p>
          <a:p>
            <a:r>
              <a:rPr lang="en-US" dirty="0"/>
              <a:t>Hiram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alege</a:t>
            </a:r>
            <a:r>
              <a:rPr lang="en-US" dirty="0"/>
              <a:t> pe </a:t>
            </a:r>
            <a:r>
              <a:rPr lang="en-US" dirty="0" err="1"/>
              <a:t>Huram</a:t>
            </a:r>
            <a:r>
              <a:rPr lang="en-US" dirty="0"/>
              <a:t>-Abi ca </a:t>
            </a:r>
            <a:r>
              <a:rPr lang="en-US" dirty="0" err="1"/>
              <a:t>fiind</a:t>
            </a:r>
            <a:r>
              <a:rPr lang="en-US" dirty="0"/>
              <a:t> </a:t>
            </a:r>
            <a:r>
              <a:rPr lang="en-US" dirty="0" err="1"/>
              <a:t>cel</a:t>
            </a:r>
            <a:r>
              <a:rPr lang="en-US" dirty="0"/>
              <a:t> care se </a:t>
            </a:r>
            <a:r>
              <a:rPr lang="en-US" dirty="0" err="1"/>
              <a:t>potriveste</a:t>
            </a:r>
            <a:r>
              <a:rPr lang="en-US" dirty="0"/>
              <a:t> </a:t>
            </a:r>
            <a:r>
              <a:rPr lang="en-US" dirty="0" err="1"/>
              <a:t>cerintelor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 Solomon. El </a:t>
            </a:r>
            <a:r>
              <a:rPr lang="en-US" dirty="0" err="1"/>
              <a:t>avea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coordoneze</a:t>
            </a:r>
            <a:r>
              <a:rPr lang="en-US" dirty="0"/>
              <a:t> </a:t>
            </a:r>
            <a:r>
              <a:rPr lang="en-US" dirty="0" err="1"/>
              <a:t>lucrarile</a:t>
            </a:r>
            <a:r>
              <a:rPr lang="en-US" dirty="0"/>
              <a:t> de la </a:t>
            </a:r>
            <a:r>
              <a:rPr lang="en-US" dirty="0" err="1"/>
              <a:t>Templu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Vs15-16 </a:t>
            </a:r>
            <a:r>
              <a:rPr lang="en-US" dirty="0" err="1"/>
              <a:t>arata</a:t>
            </a:r>
            <a:r>
              <a:rPr lang="en-US" dirty="0"/>
              <a:t> ca Solomon </a:t>
            </a:r>
            <a:r>
              <a:rPr lang="en-US" dirty="0" err="1"/>
              <a:t>stia</a:t>
            </a:r>
            <a:r>
              <a:rPr lang="en-US" dirty="0"/>
              <a:t> </a:t>
            </a:r>
            <a:r>
              <a:rPr lang="en-US" dirty="0" err="1"/>
              <a:t>foarte</a:t>
            </a:r>
            <a:r>
              <a:rPr lang="en-US" dirty="0"/>
              <a:t> bine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gestioneze</a:t>
            </a:r>
            <a:r>
              <a:rPr lang="en-US" dirty="0"/>
              <a:t> cam cat face </a:t>
            </a:r>
            <a:r>
              <a:rPr lang="en-US" dirty="0" err="1"/>
              <a:t>munca</a:t>
            </a:r>
            <a:r>
              <a:rPr lang="en-US" dirty="0"/>
              <a:t> </a:t>
            </a:r>
            <a:r>
              <a:rPr lang="en-US" dirty="0" err="1"/>
              <a:t>celor</a:t>
            </a:r>
            <a:r>
              <a:rPr lang="en-US" dirty="0"/>
              <a:t> care </a:t>
            </a:r>
            <a:r>
              <a:rPr lang="en-US" dirty="0" err="1"/>
              <a:t>aveau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pregateasca</a:t>
            </a:r>
            <a:r>
              <a:rPr lang="en-US" dirty="0"/>
              <a:t> </a:t>
            </a:r>
            <a:r>
              <a:rPr lang="en-US" dirty="0" err="1"/>
              <a:t>lemnele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4BC47F-E825-4C34-8ADA-BC7C26E709D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436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 </a:t>
            </a:r>
            <a:r>
              <a:rPr lang="en-US" dirty="0" err="1"/>
              <a:t>Imparati</a:t>
            </a:r>
            <a:r>
              <a:rPr lang="en-US" dirty="0"/>
              <a:t> 9:20-22: “</a:t>
            </a:r>
            <a:r>
              <a:rPr lang="en-US" dirty="0" err="1"/>
              <a:t>Iar</a:t>
            </a:r>
            <a:r>
              <a:rPr lang="en-US" dirty="0"/>
              <a:t> e tot </a:t>
            </a:r>
            <a:r>
              <a:rPr lang="en-US" dirty="0" err="1"/>
              <a:t>poporul</a:t>
            </a:r>
            <a:r>
              <a:rPr lang="en-US" dirty="0"/>
              <a:t> care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ramasese</a:t>
            </a:r>
            <a:r>
              <a:rPr lang="en-US" dirty="0"/>
              <a:t> din </a:t>
            </a:r>
            <a:r>
              <a:rPr lang="en-US" dirty="0" err="1"/>
              <a:t>Amoriti</a:t>
            </a:r>
            <a:r>
              <a:rPr lang="en-US" dirty="0"/>
              <a:t>, </a:t>
            </a:r>
            <a:r>
              <a:rPr lang="en-US" dirty="0" err="1"/>
              <a:t>Hetiti</a:t>
            </a:r>
            <a:r>
              <a:rPr lang="en-US" dirty="0"/>
              <a:t>, </a:t>
            </a:r>
            <a:r>
              <a:rPr lang="en-US" dirty="0" err="1"/>
              <a:t>Fereziti</a:t>
            </a:r>
            <a:r>
              <a:rPr lang="en-US" dirty="0"/>
              <a:t>, </a:t>
            </a:r>
            <a:r>
              <a:rPr lang="en-US" dirty="0" err="1"/>
              <a:t>Heviti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Iebusiti</a:t>
            </a:r>
            <a:r>
              <a:rPr lang="en-US" dirty="0"/>
              <a:t>, </a:t>
            </a:r>
            <a:r>
              <a:rPr lang="en-US" dirty="0" err="1"/>
              <a:t>nefacand</a:t>
            </a:r>
            <a:r>
              <a:rPr lang="en-US" dirty="0"/>
              <a:t> </a:t>
            </a:r>
            <a:r>
              <a:rPr lang="en-US" dirty="0" err="1"/>
              <a:t>arte</a:t>
            </a:r>
            <a:r>
              <a:rPr lang="en-US" dirty="0"/>
              <a:t> din </a:t>
            </a:r>
            <a:r>
              <a:rPr lang="en-US" dirty="0" err="1"/>
              <a:t>copiii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 Israel, pe </a:t>
            </a:r>
            <a:r>
              <a:rPr lang="en-US" dirty="0" err="1"/>
              <a:t>urmasii</a:t>
            </a:r>
            <a:r>
              <a:rPr lang="en-US" dirty="0"/>
              <a:t> </a:t>
            </a:r>
            <a:r>
              <a:rPr lang="en-US" dirty="0" err="1"/>
              <a:t>lor</a:t>
            </a:r>
            <a:r>
              <a:rPr lang="en-US" dirty="0"/>
              <a:t>, care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ramasesera</a:t>
            </a:r>
            <a:r>
              <a:rPr lang="en-US" dirty="0"/>
              <a:t> </a:t>
            </a:r>
            <a:r>
              <a:rPr lang="en-US" dirty="0" err="1"/>
              <a:t>dupa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in </a:t>
            </a:r>
            <a:r>
              <a:rPr lang="en-US" dirty="0" err="1"/>
              <a:t>tara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pe care </a:t>
            </a:r>
            <a:r>
              <a:rPr lang="en-US" dirty="0" err="1"/>
              <a:t>copiii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 Israel nu-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putusera</a:t>
            </a:r>
            <a:r>
              <a:rPr lang="en-US" dirty="0"/>
              <a:t> </a:t>
            </a:r>
            <a:r>
              <a:rPr lang="en-US" dirty="0" err="1"/>
              <a:t>nimici</a:t>
            </a:r>
            <a:r>
              <a:rPr lang="en-US" dirty="0"/>
              <a:t> cu </a:t>
            </a:r>
            <a:r>
              <a:rPr lang="en-US" dirty="0" err="1"/>
              <a:t>desavarsire</a:t>
            </a:r>
            <a:r>
              <a:rPr lang="en-US" dirty="0"/>
              <a:t>, Solomon </a:t>
            </a:r>
            <a:r>
              <a:rPr lang="en-US" dirty="0" err="1"/>
              <a:t>i</a:t>
            </a:r>
            <a:r>
              <a:rPr lang="en-US" dirty="0"/>
              <a:t>-a </a:t>
            </a:r>
            <a:r>
              <a:rPr lang="en-US" dirty="0" err="1"/>
              <a:t>luat</a:t>
            </a:r>
            <a:r>
              <a:rPr lang="en-US" dirty="0"/>
              <a:t> ca </a:t>
            </a:r>
            <a:r>
              <a:rPr lang="en-US" dirty="0" err="1"/>
              <a:t>robi</a:t>
            </a:r>
            <a:r>
              <a:rPr lang="en-US" dirty="0"/>
              <a:t> de </a:t>
            </a:r>
            <a:r>
              <a:rPr lang="en-US" dirty="0" err="1"/>
              <a:t>corvoada</a:t>
            </a:r>
            <a:r>
              <a:rPr lang="en-US" dirty="0"/>
              <a:t>,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asa</a:t>
            </a:r>
            <a:r>
              <a:rPr lang="en-US" dirty="0"/>
              <a:t> au </a:t>
            </a:r>
            <a:r>
              <a:rPr lang="en-US" dirty="0" err="1"/>
              <a:t>fost</a:t>
            </a:r>
            <a:r>
              <a:rPr lang="en-US" dirty="0"/>
              <a:t> </a:t>
            </a:r>
            <a:r>
              <a:rPr lang="en-US" dirty="0" err="1"/>
              <a:t>pana</a:t>
            </a:r>
            <a:r>
              <a:rPr lang="en-US" dirty="0"/>
              <a:t> in </a:t>
            </a:r>
            <a:r>
              <a:rPr lang="en-US" dirty="0" err="1"/>
              <a:t>ziua</a:t>
            </a:r>
            <a:r>
              <a:rPr lang="en-US" dirty="0"/>
              <a:t> de </a:t>
            </a:r>
            <a:r>
              <a:rPr lang="en-US" dirty="0" err="1"/>
              <a:t>astazi</a:t>
            </a:r>
            <a:r>
              <a:rPr lang="en-US" dirty="0"/>
              <a:t>. Dar Solomon n-a </a:t>
            </a:r>
            <a:r>
              <a:rPr lang="en-US" dirty="0" err="1"/>
              <a:t>intrebuintat</a:t>
            </a:r>
            <a:r>
              <a:rPr lang="en-US" dirty="0"/>
              <a:t> ca </a:t>
            </a:r>
            <a:r>
              <a:rPr lang="en-US" dirty="0" err="1"/>
              <a:t>robi</a:t>
            </a:r>
            <a:r>
              <a:rPr lang="en-US" dirty="0"/>
              <a:t> de </a:t>
            </a:r>
            <a:r>
              <a:rPr lang="en-US" dirty="0" err="1"/>
              <a:t>corvoada</a:t>
            </a:r>
            <a:r>
              <a:rPr lang="en-US" dirty="0"/>
              <a:t> pe </a:t>
            </a:r>
            <a:r>
              <a:rPr lang="en-US" dirty="0" err="1"/>
              <a:t>copiii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 Israel; </a:t>
            </a:r>
            <a:r>
              <a:rPr lang="en-US" dirty="0" err="1"/>
              <a:t>caci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erau</a:t>
            </a:r>
            <a:r>
              <a:rPr lang="en-US" dirty="0"/>
              <a:t> </a:t>
            </a:r>
            <a:r>
              <a:rPr lang="en-US" dirty="0" err="1"/>
              <a:t>oameni</a:t>
            </a:r>
            <a:r>
              <a:rPr lang="en-US" dirty="0"/>
              <a:t> de </a:t>
            </a:r>
            <a:r>
              <a:rPr lang="en-US" dirty="0" err="1"/>
              <a:t>razboi</a:t>
            </a:r>
            <a:r>
              <a:rPr lang="en-US" dirty="0"/>
              <a:t>, </a:t>
            </a:r>
            <a:r>
              <a:rPr lang="en-US" dirty="0" err="1"/>
              <a:t>slujitorii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, </a:t>
            </a:r>
            <a:r>
              <a:rPr lang="en-US" dirty="0" err="1"/>
              <a:t>capeteniile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, </a:t>
            </a:r>
            <a:r>
              <a:rPr lang="en-US" dirty="0" err="1"/>
              <a:t>capitanii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, </a:t>
            </a:r>
            <a:r>
              <a:rPr lang="en-US" dirty="0" err="1"/>
              <a:t>carmuitorii</a:t>
            </a:r>
            <a:r>
              <a:rPr lang="en-US" dirty="0"/>
              <a:t> </a:t>
            </a:r>
            <a:r>
              <a:rPr lang="en-US" dirty="0" err="1"/>
              <a:t>carelor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calarimii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4BC47F-E825-4C34-8ADA-BC7C26E709D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8154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dirty="0"/>
              <a:t>Ce face David?</a:t>
            </a:r>
          </a:p>
          <a:p>
            <a:pPr marL="171450" indent="-171450">
              <a:buFontTx/>
              <a:buChar char="-"/>
            </a:pPr>
            <a:r>
              <a:rPr lang="en-US" dirty="0" err="1"/>
              <a:t>Primeste</a:t>
            </a:r>
            <a:r>
              <a:rPr lang="en-US" dirty="0"/>
              <a:t> </a:t>
            </a:r>
            <a:r>
              <a:rPr lang="en-US" dirty="0" err="1"/>
              <a:t>reprezentarea</a:t>
            </a:r>
            <a:r>
              <a:rPr lang="en-US" dirty="0"/>
              <a:t> </a:t>
            </a:r>
            <a:r>
              <a:rPr lang="en-US" dirty="0" err="1"/>
              <a:t>Templului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a </a:t>
            </a:r>
            <a:r>
              <a:rPr lang="en-US" dirty="0" err="1"/>
              <a:t>tuturor</a:t>
            </a:r>
            <a:r>
              <a:rPr lang="en-US" dirty="0"/>
              <a:t> </a:t>
            </a:r>
            <a:r>
              <a:rPr lang="en-US" dirty="0" err="1"/>
              <a:t>lucrurilor</a:t>
            </a:r>
            <a:r>
              <a:rPr lang="en-US" dirty="0"/>
              <a:t> din el (1 </a:t>
            </a:r>
            <a:r>
              <a:rPr lang="en-US" dirty="0" err="1"/>
              <a:t>Cronici</a:t>
            </a:r>
            <a:r>
              <a:rPr lang="en-US" dirty="0"/>
              <a:t> 28:11-19)</a:t>
            </a:r>
          </a:p>
          <a:p>
            <a:pPr marL="171450" indent="-171450">
              <a:buFontTx/>
              <a:buChar char="-"/>
            </a:pPr>
            <a:r>
              <a:rPr lang="en-US" dirty="0"/>
              <a:t>Strange tot </a:t>
            </a:r>
            <a:r>
              <a:rPr lang="en-US" dirty="0" err="1"/>
              <a:t>ce</a:t>
            </a:r>
            <a:r>
              <a:rPr lang="en-US" dirty="0"/>
              <a:t> era </a:t>
            </a:r>
            <a:r>
              <a:rPr lang="en-US" dirty="0" err="1"/>
              <a:t>necesar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constructie</a:t>
            </a:r>
            <a:endParaRPr lang="en-US" dirty="0"/>
          </a:p>
          <a:p>
            <a:pPr marL="171450" indent="-171450">
              <a:buFontTx/>
              <a:buChar char="-"/>
            </a:pPr>
            <a:r>
              <a:rPr lang="en-US" dirty="0" err="1"/>
              <a:t>Alege</a:t>
            </a:r>
            <a:r>
              <a:rPr lang="en-US" dirty="0"/>
              <a:t> </a:t>
            </a:r>
            <a:r>
              <a:rPr lang="en-US" dirty="0" err="1"/>
              <a:t>mesteri</a:t>
            </a:r>
            <a:r>
              <a:rPr lang="en-US" dirty="0"/>
              <a:t> </a:t>
            </a:r>
            <a:r>
              <a:rPr lang="en-US" dirty="0" err="1"/>
              <a:t>iscusiti</a:t>
            </a:r>
            <a:r>
              <a:rPr lang="en-US" dirty="0"/>
              <a:t> care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lucreze</a:t>
            </a:r>
            <a:r>
              <a:rPr lang="en-US" dirty="0"/>
              <a:t> la </a:t>
            </a:r>
            <a:r>
              <a:rPr lang="en-US" dirty="0" err="1"/>
              <a:t>construirea</a:t>
            </a:r>
            <a:r>
              <a:rPr lang="en-US" dirty="0"/>
              <a:t> </a:t>
            </a:r>
            <a:r>
              <a:rPr lang="en-US" dirty="0" err="1"/>
              <a:t>casei</a:t>
            </a:r>
            <a:r>
              <a:rPr lang="en-US" dirty="0"/>
              <a:t> </a:t>
            </a:r>
            <a:r>
              <a:rPr lang="en-US" dirty="0" err="1"/>
              <a:t>Numelui</a:t>
            </a:r>
            <a:r>
              <a:rPr lang="en-US" dirty="0"/>
              <a:t> </a:t>
            </a:r>
            <a:r>
              <a:rPr lang="en-US" dirty="0" err="1"/>
              <a:t>Domnului</a:t>
            </a:r>
            <a:r>
              <a:rPr lang="en-US" dirty="0"/>
              <a:t> (1 </a:t>
            </a:r>
            <a:r>
              <a:rPr lang="en-US" dirty="0" err="1"/>
              <a:t>Cronici</a:t>
            </a:r>
            <a:r>
              <a:rPr lang="en-US" dirty="0"/>
              <a:t> 22:2-5, 1 </a:t>
            </a:r>
            <a:r>
              <a:rPr lang="en-US" dirty="0" err="1"/>
              <a:t>Cronici</a:t>
            </a:r>
            <a:r>
              <a:rPr lang="en-US" dirty="0"/>
              <a:t> 22:14-16, 1 </a:t>
            </a:r>
            <a:r>
              <a:rPr lang="en-US" dirty="0" err="1"/>
              <a:t>Cronici</a:t>
            </a:r>
            <a:r>
              <a:rPr lang="en-US" dirty="0"/>
              <a:t> 29:2-5a)</a:t>
            </a:r>
          </a:p>
          <a:p>
            <a:pPr marL="171450" indent="-171450">
              <a:buFontTx/>
              <a:buChar char="-"/>
            </a:pPr>
            <a:endParaRPr lang="en-US" dirty="0"/>
          </a:p>
          <a:p>
            <a:pPr marL="0" indent="0">
              <a:buFontTx/>
              <a:buNone/>
            </a:pPr>
            <a:r>
              <a:rPr lang="en-US" dirty="0"/>
              <a:t>Ce face Solomon?</a:t>
            </a:r>
          </a:p>
          <a:p>
            <a:pPr marL="171450" indent="-171450">
              <a:buFontTx/>
              <a:buChar char="-"/>
            </a:pPr>
            <a:r>
              <a:rPr lang="en-US" dirty="0" err="1"/>
              <a:t>Inoveaza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chemarea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 Hiram </a:t>
            </a:r>
            <a:r>
              <a:rPr lang="en-US" dirty="0" err="1"/>
              <a:t>si</a:t>
            </a:r>
            <a:r>
              <a:rPr lang="en-US" dirty="0"/>
              <a:t> a </a:t>
            </a:r>
            <a:r>
              <a:rPr lang="en-US" dirty="0" err="1"/>
              <a:t>lui</a:t>
            </a:r>
            <a:r>
              <a:rPr lang="en-US" dirty="0"/>
              <a:t> </a:t>
            </a:r>
            <a:r>
              <a:rPr lang="en-US" dirty="0" err="1"/>
              <a:t>Huram</a:t>
            </a:r>
            <a:r>
              <a:rPr lang="en-US" dirty="0"/>
              <a:t>-Abi</a:t>
            </a:r>
          </a:p>
          <a:p>
            <a:pPr marL="171450" indent="-171450">
              <a:buFontTx/>
              <a:buChar char="-"/>
            </a:pPr>
            <a:r>
              <a:rPr lang="en-US" dirty="0" err="1"/>
              <a:t>Dumnezeu</a:t>
            </a:r>
            <a:r>
              <a:rPr lang="en-US" dirty="0"/>
              <a:t> nu pare </a:t>
            </a:r>
            <a:r>
              <a:rPr lang="en-US" dirty="0" err="1"/>
              <a:t>suparat</a:t>
            </a:r>
            <a:r>
              <a:rPr lang="en-US" dirty="0"/>
              <a:t> de </a:t>
            </a:r>
            <a:r>
              <a:rPr lang="en-US" dirty="0" err="1"/>
              <a:t>aceasta</a:t>
            </a:r>
            <a:r>
              <a:rPr lang="en-US" dirty="0"/>
              <a:t> </a:t>
            </a:r>
            <a:r>
              <a:rPr lang="en-US" dirty="0" err="1"/>
              <a:t>inovatie</a:t>
            </a:r>
            <a:r>
              <a:rPr lang="en-US" dirty="0"/>
              <a:t>?</a:t>
            </a:r>
          </a:p>
          <a:p>
            <a:pPr marL="171450" indent="-171450">
              <a:buFontTx/>
              <a:buChar char="-"/>
            </a:pPr>
            <a:r>
              <a:rPr lang="en-US" dirty="0"/>
              <a:t>De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aceasta</a:t>
            </a:r>
            <a:r>
              <a:rPr lang="en-US" dirty="0"/>
              <a:t> </a:t>
            </a:r>
            <a:r>
              <a:rPr lang="en-US" dirty="0" err="1"/>
              <a:t>nouatate</a:t>
            </a:r>
            <a:r>
              <a:rPr lang="en-US" dirty="0"/>
              <a:t> in </a:t>
            </a:r>
            <a:r>
              <a:rPr lang="en-US" dirty="0" err="1"/>
              <a:t>trecerea</a:t>
            </a:r>
            <a:r>
              <a:rPr lang="en-US" dirty="0"/>
              <a:t> de la </a:t>
            </a:r>
            <a:r>
              <a:rPr lang="en-US" dirty="0" err="1"/>
              <a:t>Cort</a:t>
            </a:r>
            <a:r>
              <a:rPr lang="en-US" dirty="0"/>
              <a:t> la </a:t>
            </a:r>
            <a:r>
              <a:rPr lang="en-US" dirty="0" err="1"/>
              <a:t>Templu</a:t>
            </a:r>
            <a:r>
              <a:rPr lang="en-US" dirty="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4BC47F-E825-4C34-8ADA-BC7C26E709D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119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0C3A9-ACD6-46F1-AABF-27F55B4401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2" y="2514600"/>
            <a:ext cx="8915399" cy="1348381"/>
          </a:xfrm>
        </p:spPr>
        <p:txBody>
          <a:bodyPr/>
          <a:lstStyle/>
          <a:p>
            <a:pPr algn="ctr"/>
            <a:r>
              <a:rPr lang="en-US" dirty="0">
                <a:latin typeface="Book Antiqua" panose="02040602050305030304" pitchFamily="18" charset="0"/>
              </a:rPr>
              <a:t>2 </a:t>
            </a:r>
            <a:r>
              <a:rPr lang="en-US" dirty="0" err="1">
                <a:latin typeface="Book Antiqua" panose="02040602050305030304" pitchFamily="18" charset="0"/>
              </a:rPr>
              <a:t>Cronici</a:t>
            </a:r>
            <a:r>
              <a:rPr lang="en-US" dirty="0">
                <a:latin typeface="Book Antiqua" panose="02040602050305030304" pitchFamily="18" charset="0"/>
              </a:rPr>
              <a:t> – </a:t>
            </a:r>
            <a:r>
              <a:rPr lang="en-US" dirty="0" err="1">
                <a:latin typeface="Book Antiqua" panose="02040602050305030304" pitchFamily="18" charset="0"/>
              </a:rPr>
              <a:t>capitolul</a:t>
            </a:r>
            <a:r>
              <a:rPr lang="en-US" dirty="0">
                <a:latin typeface="Book Antiqua" panose="02040602050305030304" pitchFamily="18" charset="0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421234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04"/>
    </mc:Choice>
    <mc:Fallback xmlns="">
      <p:transition spd="slow" advTm="2304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0C3A9-ACD6-46F1-AABF-27F55B4401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2" y="954338"/>
            <a:ext cx="8915399" cy="2908644"/>
          </a:xfrm>
        </p:spPr>
        <p:txBody>
          <a:bodyPr anchor="t">
            <a:noAutofit/>
          </a:bodyPr>
          <a:lstStyle/>
          <a:p>
            <a:br>
              <a:rPr lang="en-US" sz="2800" dirty="0">
                <a:latin typeface="Book Antiqua" panose="02040602050305030304" pitchFamily="18" charset="0"/>
              </a:rPr>
            </a:br>
            <a:r>
              <a:rPr lang="en-US" sz="2800" dirty="0">
                <a:latin typeface="Book Antiqua" panose="02040602050305030304" pitchFamily="18" charset="0"/>
              </a:rPr>
              <a:t>- </a:t>
            </a:r>
            <a:r>
              <a:rPr lang="en-US" sz="2800" dirty="0" err="1">
                <a:latin typeface="Book Antiqua" panose="02040602050305030304" pitchFamily="18" charset="0"/>
              </a:rPr>
              <a:t>Sectiunea</a:t>
            </a:r>
            <a:r>
              <a:rPr lang="en-US" sz="2800" dirty="0">
                <a:latin typeface="Book Antiqua" panose="02040602050305030304" pitchFamily="18" charset="0"/>
              </a:rPr>
              <a:t> 1-9: </a:t>
            </a:r>
            <a:r>
              <a:rPr lang="en-US" sz="2800" dirty="0" err="1">
                <a:latin typeface="Book Antiqua" panose="02040602050305030304" pitchFamily="18" charset="0"/>
              </a:rPr>
              <a:t>domnia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lui</a:t>
            </a:r>
            <a:r>
              <a:rPr lang="en-US" sz="2800" dirty="0">
                <a:latin typeface="Book Antiqua" panose="02040602050305030304" pitchFamily="18" charset="0"/>
              </a:rPr>
              <a:t> Solomon</a:t>
            </a:r>
            <a:br>
              <a:rPr lang="en-US" sz="2800" dirty="0">
                <a:latin typeface="Book Antiqua" panose="02040602050305030304" pitchFamily="18" charset="0"/>
              </a:rPr>
            </a:br>
            <a:r>
              <a:rPr lang="en-US" sz="2800" dirty="0">
                <a:latin typeface="Book Antiqua" panose="02040602050305030304" pitchFamily="18" charset="0"/>
              </a:rPr>
              <a:t>- Cap. 1:</a:t>
            </a:r>
            <a:br>
              <a:rPr lang="en-US" sz="2800" dirty="0">
                <a:latin typeface="Book Antiqua" panose="02040602050305030304" pitchFamily="18" charset="0"/>
              </a:rPr>
            </a:br>
            <a:r>
              <a:rPr lang="en-US" sz="2800" dirty="0">
                <a:latin typeface="Book Antiqua" panose="02040602050305030304" pitchFamily="18" charset="0"/>
              </a:rPr>
              <a:t>	- </a:t>
            </a:r>
            <a:r>
              <a:rPr lang="en-US" sz="2800" dirty="0" err="1">
                <a:latin typeface="Book Antiqua" panose="02040602050305030304" pitchFamily="18" charset="0"/>
              </a:rPr>
              <a:t>rezumat</a:t>
            </a:r>
            <a:r>
              <a:rPr lang="en-US" sz="2800" dirty="0">
                <a:latin typeface="Book Antiqua" panose="02040602050305030304" pitchFamily="18" charset="0"/>
              </a:rPr>
              <a:t> al </a:t>
            </a:r>
            <a:r>
              <a:rPr lang="en-US" sz="2800" dirty="0" err="1">
                <a:latin typeface="Book Antiqua" panose="02040602050305030304" pitchFamily="18" charset="0"/>
              </a:rPr>
              <a:t>domniei</a:t>
            </a:r>
            <a:br>
              <a:rPr lang="en-US" sz="2800" dirty="0">
                <a:latin typeface="Book Antiqua" panose="02040602050305030304" pitchFamily="18" charset="0"/>
              </a:rPr>
            </a:br>
            <a:r>
              <a:rPr lang="en-US" sz="2800" dirty="0">
                <a:latin typeface="Book Antiqua" panose="02040602050305030304" pitchFamily="18" charset="0"/>
              </a:rPr>
              <a:t>	- </a:t>
            </a:r>
            <a:r>
              <a:rPr lang="en-US" sz="2800" dirty="0" err="1">
                <a:latin typeface="Book Antiqua" panose="02040602050305030304" pitchFamily="18" charset="0"/>
              </a:rPr>
              <a:t>visul</a:t>
            </a:r>
            <a:br>
              <a:rPr lang="en-US" sz="2800" dirty="0">
                <a:latin typeface="Book Antiqua" panose="02040602050305030304" pitchFamily="18" charset="0"/>
              </a:rPr>
            </a:br>
            <a:r>
              <a:rPr lang="en-US" sz="2800" dirty="0">
                <a:latin typeface="Book Antiqua" panose="02040602050305030304" pitchFamily="18" charset="0"/>
              </a:rPr>
              <a:t>	- </a:t>
            </a:r>
            <a:r>
              <a:rPr lang="en-US" sz="2800" dirty="0" err="1">
                <a:latin typeface="Book Antiqua" panose="02040602050305030304" pitchFamily="18" charset="0"/>
              </a:rPr>
              <a:t>intelepciunea</a:t>
            </a:r>
            <a:r>
              <a:rPr lang="en-US" sz="2800" dirty="0">
                <a:latin typeface="Book Antiqua" panose="02040602050305030304" pitchFamily="18" charset="0"/>
              </a:rPr>
              <a:t> in </a:t>
            </a:r>
            <a:r>
              <a:rPr lang="en-US" sz="2800" dirty="0" err="1">
                <a:latin typeface="Book Antiqua" panose="02040602050305030304" pitchFamily="18" charset="0"/>
              </a:rPr>
              <a:t>raport</a:t>
            </a:r>
            <a:r>
              <a:rPr lang="en-US" sz="2800" dirty="0">
                <a:latin typeface="Book Antiqua" panose="02040602050305030304" pitchFamily="18" charset="0"/>
              </a:rPr>
              <a:t> cu </a:t>
            </a:r>
            <a:r>
              <a:rPr lang="en-US" sz="2800" dirty="0" err="1">
                <a:latin typeface="Book Antiqua" panose="02040602050305030304" pitchFamily="18" charset="0"/>
              </a:rPr>
              <a:t>poporul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Domnului</a:t>
            </a:r>
            <a:br>
              <a:rPr lang="en-US" sz="2800" dirty="0">
                <a:latin typeface="Book Antiqua" panose="02040602050305030304" pitchFamily="18" charset="0"/>
              </a:rPr>
            </a:br>
            <a:br>
              <a:rPr lang="en-US" sz="2800" dirty="0">
                <a:latin typeface="Book Antiqua" panose="02040602050305030304" pitchFamily="18" charset="0"/>
              </a:rPr>
            </a:br>
            <a:endParaRPr lang="en-US" sz="2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621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28"/>
    </mc:Choice>
    <mc:Fallback xmlns="">
      <p:transition spd="slow" advTm="1728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0C3A9-ACD6-46F1-AABF-27F55B4401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2" y="646772"/>
            <a:ext cx="8915399" cy="1126283"/>
          </a:xfrm>
        </p:spPr>
        <p:txBody>
          <a:bodyPr anchor="t">
            <a:normAutofit/>
          </a:bodyPr>
          <a:lstStyle/>
          <a:p>
            <a:pPr algn="ctr"/>
            <a:r>
              <a:rPr lang="en-US" sz="2800" dirty="0" err="1">
                <a:latin typeface="Book Antiqua" panose="02040602050305030304" pitchFamily="18" charset="0"/>
              </a:rPr>
              <a:t>Capitolul</a:t>
            </a:r>
            <a:r>
              <a:rPr lang="en-US" sz="2800" dirty="0">
                <a:latin typeface="Book Antiqua" panose="02040602050305030304" pitchFamily="18" charset="0"/>
              </a:rPr>
              <a:t> 2 – </a:t>
            </a:r>
            <a:r>
              <a:rPr lang="en-US" sz="2800" i="1" dirty="0">
                <a:latin typeface="Book Antiqua" panose="02040602050305030304" pitchFamily="18" charset="0"/>
              </a:rPr>
              <a:t>In </a:t>
            </a:r>
            <a:r>
              <a:rPr lang="en-US" sz="2800" i="1" dirty="0" err="1">
                <a:latin typeface="Book Antiqua" panose="02040602050305030304" pitchFamily="18" charset="0"/>
              </a:rPr>
              <a:t>cautarea</a:t>
            </a:r>
            <a:r>
              <a:rPr lang="en-US" sz="2800" i="1" dirty="0">
                <a:latin typeface="Book Antiqua" panose="02040602050305030304" pitchFamily="18" charset="0"/>
              </a:rPr>
              <a:t> </a:t>
            </a:r>
            <a:r>
              <a:rPr lang="en-US" sz="2800" i="1" dirty="0" err="1">
                <a:latin typeface="Book Antiqua" panose="02040602050305030304" pitchFamily="18" charset="0"/>
              </a:rPr>
              <a:t>distrubuitorului</a:t>
            </a:r>
            <a:r>
              <a:rPr lang="en-US" sz="2800" i="1" dirty="0">
                <a:latin typeface="Book Antiqua" panose="02040602050305030304" pitchFamily="18" charset="0"/>
              </a:rPr>
              <a:t> de </a:t>
            </a:r>
            <a:r>
              <a:rPr lang="en-US" sz="2800" i="1" dirty="0" err="1">
                <a:latin typeface="Book Antiqua" panose="02040602050305030304" pitchFamily="18" charset="0"/>
              </a:rPr>
              <a:t>materiale</a:t>
            </a:r>
            <a:r>
              <a:rPr lang="en-US" sz="2800" i="1" dirty="0">
                <a:latin typeface="Book Antiqua" panose="02040602050305030304" pitchFamily="18" charset="0"/>
              </a:rPr>
              <a:t> </a:t>
            </a:r>
            <a:r>
              <a:rPr lang="en-US" sz="2800" i="1" dirty="0" err="1">
                <a:latin typeface="Book Antiqua" panose="02040602050305030304" pitchFamily="18" charset="0"/>
              </a:rPr>
              <a:t>si</a:t>
            </a:r>
            <a:r>
              <a:rPr lang="en-US" sz="2800" i="1" dirty="0">
                <a:latin typeface="Book Antiqua" panose="02040602050305030304" pitchFamily="18" charset="0"/>
              </a:rPr>
              <a:t> a </a:t>
            </a:r>
            <a:r>
              <a:rPr lang="en-US" sz="2800" i="1" dirty="0" err="1">
                <a:latin typeface="Book Antiqua" panose="02040602050305030304" pitchFamily="18" charset="0"/>
              </a:rPr>
              <a:t>dirigintelui</a:t>
            </a:r>
            <a:r>
              <a:rPr lang="en-US" sz="2800" i="1" dirty="0">
                <a:latin typeface="Book Antiqua" panose="02040602050305030304" pitchFamily="18" charset="0"/>
              </a:rPr>
              <a:t> de </a:t>
            </a:r>
            <a:r>
              <a:rPr lang="en-US" sz="2800" i="1" dirty="0" err="1">
                <a:latin typeface="Book Antiqua" panose="02040602050305030304" pitchFamily="18" charset="0"/>
              </a:rPr>
              <a:t>santier</a:t>
            </a:r>
            <a:endParaRPr lang="en-US" sz="2800" dirty="0">
              <a:latin typeface="Book Antiqua" panose="0204060205030503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E66995-D788-4250-B1F0-DA2B54DC09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1773055"/>
            <a:ext cx="8915399" cy="4130607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endParaRPr lang="en-US" sz="2500" dirty="0">
              <a:latin typeface="Book Antiqua" panose="0204060205030503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500" dirty="0">
                <a:latin typeface="Book Antiqua" panose="02040602050305030304" pitchFamily="18" charset="0"/>
              </a:rPr>
              <a:t>vs.1-2: </a:t>
            </a:r>
            <a:r>
              <a:rPr lang="en-US" sz="2500" dirty="0" err="1">
                <a:latin typeface="Book Antiqua" panose="02040602050305030304" pitchFamily="18" charset="0"/>
              </a:rPr>
              <a:t>porunca</a:t>
            </a:r>
            <a:r>
              <a:rPr lang="en-US" sz="2500" dirty="0">
                <a:latin typeface="Book Antiqua" panose="02040602050305030304" pitchFamily="18" charset="0"/>
              </a:rPr>
              <a:t> </a:t>
            </a:r>
            <a:r>
              <a:rPr lang="en-US" sz="2500" dirty="0" err="1">
                <a:latin typeface="Book Antiqua" panose="02040602050305030304" pitchFamily="18" charset="0"/>
              </a:rPr>
              <a:t>pentru</a:t>
            </a:r>
            <a:r>
              <a:rPr lang="en-US" sz="2500" dirty="0">
                <a:latin typeface="Book Antiqua" panose="02040602050305030304" pitchFamily="18" charset="0"/>
              </a:rPr>
              <a:t> </a:t>
            </a:r>
            <a:r>
              <a:rPr lang="en-US" sz="2500" dirty="0" err="1">
                <a:latin typeface="Book Antiqua" panose="02040602050305030304" pitchFamily="18" charset="0"/>
              </a:rPr>
              <a:t>zidirea</a:t>
            </a:r>
            <a:r>
              <a:rPr lang="en-US" sz="2500" dirty="0">
                <a:latin typeface="Book Antiqua" panose="02040602050305030304" pitchFamily="18" charset="0"/>
              </a:rPr>
              <a:t> </a:t>
            </a:r>
            <a:r>
              <a:rPr lang="en-US" sz="2500" dirty="0" err="1">
                <a:latin typeface="Book Antiqua" panose="02040602050305030304" pitchFamily="18" charset="0"/>
              </a:rPr>
              <a:t>Templului</a:t>
            </a:r>
            <a:r>
              <a:rPr lang="en-US" sz="2500" dirty="0">
                <a:latin typeface="Book Antiqua" panose="02040602050305030304" pitchFamily="18" charset="0"/>
              </a:rPr>
              <a:t> </a:t>
            </a:r>
            <a:r>
              <a:rPr lang="en-US" sz="2500" dirty="0" err="1">
                <a:latin typeface="Book Antiqua" panose="02040602050305030304" pitchFamily="18" charset="0"/>
              </a:rPr>
              <a:t>si</a:t>
            </a:r>
            <a:r>
              <a:rPr lang="en-US" sz="2500" dirty="0">
                <a:latin typeface="Book Antiqua" panose="02040602050305030304" pitchFamily="18" charset="0"/>
              </a:rPr>
              <a:t> </a:t>
            </a:r>
            <a:r>
              <a:rPr lang="en-US" sz="2500" dirty="0" err="1">
                <a:latin typeface="Book Antiqua" panose="02040602050305030304" pitchFamily="18" charset="0"/>
              </a:rPr>
              <a:t>organizarea</a:t>
            </a:r>
            <a:r>
              <a:rPr lang="en-US" sz="2500" dirty="0">
                <a:latin typeface="Book Antiqua" panose="02040602050305030304" pitchFamily="18" charset="0"/>
              </a:rPr>
              <a:t> </a:t>
            </a:r>
            <a:r>
              <a:rPr lang="en-US" sz="2500" dirty="0" err="1">
                <a:latin typeface="Book Antiqua" panose="02040602050305030304" pitchFamily="18" charset="0"/>
              </a:rPr>
              <a:t>oamenilor</a:t>
            </a:r>
            <a:r>
              <a:rPr lang="en-US" sz="2500" dirty="0">
                <a:latin typeface="Book Antiqua" panose="02040602050305030304" pitchFamily="18" charset="0"/>
              </a:rPr>
              <a:t> </a:t>
            </a:r>
          </a:p>
          <a:p>
            <a:pPr marL="457200" indent="-457200">
              <a:buAutoNum type="arabicPeriod"/>
            </a:pPr>
            <a:r>
              <a:rPr lang="en-US" sz="2500" dirty="0">
                <a:latin typeface="Book Antiqua" panose="02040602050305030304" pitchFamily="18" charset="0"/>
              </a:rPr>
              <a:t>vs.3-10: </a:t>
            </a:r>
            <a:r>
              <a:rPr lang="en-US" sz="2500" dirty="0" err="1">
                <a:latin typeface="Book Antiqua" panose="02040602050305030304" pitchFamily="18" charset="0"/>
              </a:rPr>
              <a:t>scrisoarea</a:t>
            </a:r>
            <a:r>
              <a:rPr lang="en-US" sz="2500" dirty="0">
                <a:latin typeface="Book Antiqua" panose="02040602050305030304" pitchFamily="18" charset="0"/>
              </a:rPr>
              <a:t> </a:t>
            </a:r>
            <a:r>
              <a:rPr lang="en-US" sz="2500" dirty="0" err="1">
                <a:latin typeface="Book Antiqua" panose="02040602050305030304" pitchFamily="18" charset="0"/>
              </a:rPr>
              <a:t>lui</a:t>
            </a:r>
            <a:r>
              <a:rPr lang="en-US" sz="2500" dirty="0">
                <a:latin typeface="Book Antiqua" panose="02040602050305030304" pitchFamily="18" charset="0"/>
              </a:rPr>
              <a:t> Solomon </a:t>
            </a:r>
            <a:r>
              <a:rPr lang="en-US" sz="2500" dirty="0" err="1">
                <a:latin typeface="Book Antiqua" panose="02040602050305030304" pitchFamily="18" charset="0"/>
              </a:rPr>
              <a:t>catre</a:t>
            </a:r>
            <a:r>
              <a:rPr lang="en-US" sz="2500" dirty="0">
                <a:latin typeface="Book Antiqua" panose="02040602050305030304" pitchFamily="18" charset="0"/>
              </a:rPr>
              <a:t> Hiram, </a:t>
            </a:r>
            <a:r>
              <a:rPr lang="en-US" sz="2500" dirty="0" err="1">
                <a:latin typeface="Book Antiqua" panose="02040602050305030304" pitchFamily="18" charset="0"/>
              </a:rPr>
              <a:t>imparatul</a:t>
            </a:r>
            <a:r>
              <a:rPr lang="en-US" sz="2500" dirty="0">
                <a:latin typeface="Book Antiqua" panose="02040602050305030304" pitchFamily="18" charset="0"/>
              </a:rPr>
              <a:t> </a:t>
            </a:r>
            <a:r>
              <a:rPr lang="en-US" sz="2500" dirty="0" err="1">
                <a:latin typeface="Book Antiqua" panose="02040602050305030304" pitchFamily="18" charset="0"/>
              </a:rPr>
              <a:t>Tirului</a:t>
            </a:r>
            <a:endParaRPr lang="en-US" sz="2500" dirty="0">
              <a:latin typeface="Book Antiqua" panose="02040602050305030304" pitchFamily="18" charset="0"/>
            </a:endParaRPr>
          </a:p>
          <a:p>
            <a:pPr marL="457200" indent="-457200">
              <a:buAutoNum type="arabicPeriod"/>
            </a:pPr>
            <a:r>
              <a:rPr lang="en-US" sz="2500" dirty="0">
                <a:latin typeface="Book Antiqua" panose="02040602050305030304" pitchFamily="18" charset="0"/>
              </a:rPr>
              <a:t>vs.11-16: </a:t>
            </a:r>
            <a:r>
              <a:rPr lang="en-US" sz="2500" dirty="0" err="1">
                <a:latin typeface="Book Antiqua" panose="02040602050305030304" pitchFamily="18" charset="0"/>
              </a:rPr>
              <a:t>raspunsul</a:t>
            </a:r>
            <a:r>
              <a:rPr lang="en-US" sz="2500" dirty="0">
                <a:latin typeface="Book Antiqua" panose="02040602050305030304" pitchFamily="18" charset="0"/>
              </a:rPr>
              <a:t> </a:t>
            </a:r>
            <a:r>
              <a:rPr lang="en-US" sz="2500" dirty="0" err="1">
                <a:latin typeface="Book Antiqua" panose="02040602050305030304" pitchFamily="18" charset="0"/>
              </a:rPr>
              <a:t>lui</a:t>
            </a:r>
            <a:r>
              <a:rPr lang="en-US" sz="2500" dirty="0">
                <a:latin typeface="Book Antiqua" panose="02040602050305030304" pitchFamily="18" charset="0"/>
              </a:rPr>
              <a:t> Hiram</a:t>
            </a:r>
          </a:p>
          <a:p>
            <a:pPr marL="457200" indent="-457200">
              <a:buAutoNum type="arabicPeriod"/>
            </a:pPr>
            <a:r>
              <a:rPr lang="en-US" sz="2500" dirty="0">
                <a:latin typeface="Book Antiqua" panose="02040602050305030304" pitchFamily="18" charset="0"/>
              </a:rPr>
              <a:t>vs.17-18: </a:t>
            </a:r>
            <a:r>
              <a:rPr lang="en-US" sz="2500" dirty="0" err="1">
                <a:latin typeface="Book Antiqua" panose="02040602050305030304" pitchFamily="18" charset="0"/>
              </a:rPr>
              <a:t>organizarea</a:t>
            </a:r>
            <a:r>
              <a:rPr lang="en-US" sz="2500" dirty="0">
                <a:latin typeface="Book Antiqua" panose="02040602050305030304" pitchFamily="18" charset="0"/>
              </a:rPr>
              <a:t> </a:t>
            </a:r>
            <a:r>
              <a:rPr lang="en-US" sz="2500" dirty="0" err="1">
                <a:latin typeface="Book Antiqua" panose="02040602050305030304" pitchFamily="18" charset="0"/>
              </a:rPr>
              <a:t>strainilor</a:t>
            </a:r>
            <a:r>
              <a:rPr lang="en-US" sz="2500" dirty="0">
                <a:latin typeface="Book Antiqua" panose="02040602050305030304" pitchFamily="18" charset="0"/>
              </a:rPr>
              <a:t> </a:t>
            </a:r>
            <a:r>
              <a:rPr lang="en-US" sz="2500" dirty="0" err="1">
                <a:latin typeface="Book Antiqua" panose="02040602050305030304" pitchFamily="18" charset="0"/>
              </a:rPr>
              <a:t>pentru</a:t>
            </a:r>
            <a:r>
              <a:rPr lang="en-US" sz="2500" dirty="0">
                <a:latin typeface="Book Antiqua" panose="02040602050305030304" pitchFamily="18" charset="0"/>
              </a:rPr>
              <a:t> </a:t>
            </a:r>
            <a:r>
              <a:rPr lang="en-US" sz="2500" dirty="0" err="1">
                <a:latin typeface="Book Antiqua" panose="02040602050305030304" pitchFamily="18" charset="0"/>
              </a:rPr>
              <a:t>muncile</a:t>
            </a:r>
            <a:r>
              <a:rPr lang="en-US" sz="2500" dirty="0">
                <a:latin typeface="Book Antiqua" panose="02040602050305030304" pitchFamily="18" charset="0"/>
              </a:rPr>
              <a:t> de </a:t>
            </a:r>
            <a:r>
              <a:rPr lang="en-US" sz="2500" dirty="0" err="1">
                <a:latin typeface="Book Antiqua" panose="02040602050305030304" pitchFamily="18" charset="0"/>
              </a:rPr>
              <a:t>corvoada</a:t>
            </a:r>
            <a:endParaRPr lang="en-US" sz="25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104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0C3A9-ACD6-46F1-AABF-27F55B4401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2" y="954338"/>
            <a:ext cx="8915399" cy="2908643"/>
          </a:xfrm>
        </p:spPr>
        <p:txBody>
          <a:bodyPr anchor="t">
            <a:noAutofit/>
          </a:bodyPr>
          <a:lstStyle/>
          <a:p>
            <a:r>
              <a:rPr lang="en-US" sz="2800" dirty="0">
                <a:latin typeface="Book Antiqua" panose="02040602050305030304" pitchFamily="18" charset="0"/>
              </a:rPr>
              <a:t>1. Vs.1-2:</a:t>
            </a:r>
            <a:br>
              <a:rPr lang="en-US" sz="2800" dirty="0">
                <a:latin typeface="Book Antiqua" panose="02040602050305030304" pitchFamily="18" charset="0"/>
              </a:rPr>
            </a:br>
            <a:br>
              <a:rPr lang="en-US" sz="2800" dirty="0">
                <a:latin typeface="Book Antiqua" panose="02040602050305030304" pitchFamily="18" charset="0"/>
              </a:rPr>
            </a:br>
            <a:r>
              <a:rPr lang="en-US" sz="2800" dirty="0">
                <a:latin typeface="Book Antiqua" panose="02040602050305030304" pitchFamily="18" charset="0"/>
              </a:rPr>
              <a:t>- Solomon </a:t>
            </a:r>
            <a:r>
              <a:rPr lang="en-US" sz="2800" dirty="0" err="1">
                <a:latin typeface="Book Antiqua" panose="02040602050305030304" pitchFamily="18" charset="0"/>
              </a:rPr>
              <a:t>porunceste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sa</a:t>
            </a:r>
            <a:r>
              <a:rPr lang="en-US" sz="2800" dirty="0">
                <a:latin typeface="Book Antiqua" panose="02040602050305030304" pitchFamily="18" charset="0"/>
              </a:rPr>
              <a:t> se </a:t>
            </a:r>
            <a:r>
              <a:rPr lang="en-US" sz="2800" dirty="0" err="1">
                <a:latin typeface="Book Antiqua" panose="02040602050305030304" pitchFamily="18" charset="0"/>
              </a:rPr>
              <a:t>inceapa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zidirea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Templului</a:t>
            </a:r>
            <a:br>
              <a:rPr lang="en-US" sz="2800" dirty="0">
                <a:latin typeface="Book Antiqua" panose="02040602050305030304" pitchFamily="18" charset="0"/>
              </a:rPr>
            </a:br>
            <a:r>
              <a:rPr lang="en-US" sz="2800" dirty="0">
                <a:latin typeface="Book Antiqua" panose="02040602050305030304" pitchFamily="18" charset="0"/>
              </a:rPr>
              <a:t>- intra in </a:t>
            </a:r>
            <a:r>
              <a:rPr lang="en-US" sz="2800" dirty="0" err="1">
                <a:latin typeface="Book Antiqua" panose="02040602050305030304" pitchFamily="18" charset="0"/>
              </a:rPr>
              <a:t>planul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pavat</a:t>
            </a:r>
            <a:r>
              <a:rPr lang="en-US" sz="2800" dirty="0">
                <a:latin typeface="Book Antiqua" panose="02040602050305030304" pitchFamily="18" charset="0"/>
              </a:rPr>
              <a:t> de </a:t>
            </a:r>
            <a:r>
              <a:rPr lang="en-US" sz="2800" dirty="0" err="1">
                <a:latin typeface="Book Antiqua" panose="02040602050305030304" pitchFamily="18" charset="0"/>
              </a:rPr>
              <a:t>Dumnezeu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si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descoperit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lui</a:t>
            </a:r>
            <a:r>
              <a:rPr lang="en-US" sz="2800" dirty="0">
                <a:latin typeface="Book Antiqua" panose="02040602050305030304" pitchFamily="18" charset="0"/>
              </a:rPr>
              <a:t> David (1 </a:t>
            </a:r>
            <a:r>
              <a:rPr lang="en-US" sz="2800" dirty="0" err="1">
                <a:latin typeface="Book Antiqua" panose="02040602050305030304" pitchFamily="18" charset="0"/>
              </a:rPr>
              <a:t>Cronici</a:t>
            </a:r>
            <a:r>
              <a:rPr lang="en-US" sz="2800" dirty="0">
                <a:latin typeface="Book Antiqua" panose="02040602050305030304" pitchFamily="18" charset="0"/>
              </a:rPr>
              <a:t> 28:5-6)</a:t>
            </a:r>
            <a:br>
              <a:rPr lang="en-US" sz="2800" dirty="0">
                <a:latin typeface="Book Antiqua" panose="02040602050305030304" pitchFamily="18" charset="0"/>
              </a:rPr>
            </a:br>
            <a:r>
              <a:rPr lang="en-US" sz="2800" dirty="0">
                <a:latin typeface="Book Antiqua" panose="02040602050305030304" pitchFamily="18" charset="0"/>
              </a:rPr>
              <a:t>- </a:t>
            </a:r>
            <a:r>
              <a:rPr lang="en-US" sz="2800" dirty="0" err="1">
                <a:latin typeface="Book Antiqua" panose="02040602050305030304" pitchFamily="18" charset="0"/>
              </a:rPr>
              <a:t>organizarea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lucratorilor</a:t>
            </a:r>
            <a:br>
              <a:rPr lang="en-US" sz="2800" dirty="0">
                <a:latin typeface="Book Antiqua" panose="02040602050305030304" pitchFamily="18" charset="0"/>
              </a:rPr>
            </a:br>
            <a:r>
              <a:rPr lang="en-US" sz="2800" dirty="0">
                <a:latin typeface="Book Antiqua" panose="02040602050305030304" pitchFamily="18" charset="0"/>
              </a:rPr>
              <a:t> </a:t>
            </a:r>
            <a:br>
              <a:rPr lang="en-US" sz="2800" dirty="0">
                <a:latin typeface="Book Antiqua" panose="02040602050305030304" pitchFamily="18" charset="0"/>
              </a:rPr>
            </a:br>
            <a:endParaRPr lang="en-US" sz="2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941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0C3A9-ACD6-46F1-AABF-27F55B4401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2" y="954338"/>
            <a:ext cx="9409500" cy="5557974"/>
          </a:xfrm>
        </p:spPr>
        <p:txBody>
          <a:bodyPr anchor="t">
            <a:normAutofit/>
          </a:bodyPr>
          <a:lstStyle/>
          <a:p>
            <a:r>
              <a:rPr lang="en-US" sz="2800" dirty="0">
                <a:latin typeface="Book Antiqua" panose="02040602050305030304" pitchFamily="18" charset="0"/>
              </a:rPr>
              <a:t>2.  Vs.3-10</a:t>
            </a:r>
            <a:br>
              <a:rPr lang="en-US" sz="2800" dirty="0">
                <a:latin typeface="Book Antiqua" panose="02040602050305030304" pitchFamily="18" charset="0"/>
              </a:rPr>
            </a:br>
            <a:br>
              <a:rPr lang="en-US" sz="2800" dirty="0">
                <a:latin typeface="Book Antiqua" panose="02040602050305030304" pitchFamily="18" charset="0"/>
              </a:rPr>
            </a:br>
            <a:r>
              <a:rPr lang="en-US" sz="2800" dirty="0">
                <a:latin typeface="Book Antiqua" panose="02040602050305030304" pitchFamily="18" charset="0"/>
              </a:rPr>
              <a:t>- cine </a:t>
            </a:r>
            <a:r>
              <a:rPr lang="en-US" sz="2800" dirty="0" err="1">
                <a:latin typeface="Book Antiqua" panose="02040602050305030304" pitchFamily="18" charset="0"/>
              </a:rPr>
              <a:t>este</a:t>
            </a:r>
            <a:r>
              <a:rPr lang="en-US" sz="2800" dirty="0">
                <a:latin typeface="Book Antiqua" panose="02040602050305030304" pitchFamily="18" charset="0"/>
              </a:rPr>
              <a:t> Hiram?</a:t>
            </a:r>
            <a:br>
              <a:rPr lang="en-US" sz="2800" dirty="0">
                <a:latin typeface="Book Antiqua" panose="02040602050305030304" pitchFamily="18" charset="0"/>
              </a:rPr>
            </a:br>
            <a:r>
              <a:rPr lang="en-US" sz="2800" dirty="0">
                <a:latin typeface="Book Antiqua" panose="02040602050305030304" pitchFamily="18" charset="0"/>
              </a:rPr>
              <a:t>- </a:t>
            </a:r>
            <a:r>
              <a:rPr lang="en-US" sz="2800" dirty="0" err="1">
                <a:latin typeface="Book Antiqua" panose="02040602050305030304" pitchFamily="18" charset="0"/>
              </a:rPr>
              <a:t>lemn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pentru</a:t>
            </a:r>
            <a:r>
              <a:rPr lang="en-US" sz="2800" dirty="0">
                <a:latin typeface="Book Antiqua" panose="02040602050305030304" pitchFamily="18" charset="0"/>
              </a:rPr>
              <a:t> “casa </a:t>
            </a:r>
            <a:r>
              <a:rPr lang="en-US" sz="2800" dirty="0" err="1">
                <a:latin typeface="Book Antiqua" panose="02040602050305030304" pitchFamily="18" charset="0"/>
              </a:rPr>
              <a:t>Numelui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Domnului</a:t>
            </a:r>
            <a:r>
              <a:rPr lang="en-US" sz="2800" dirty="0">
                <a:latin typeface="Book Antiqua" panose="02040602050305030304" pitchFamily="18" charset="0"/>
              </a:rPr>
              <a:t>, </a:t>
            </a:r>
            <a:r>
              <a:rPr lang="en-US" sz="2800" dirty="0" err="1">
                <a:latin typeface="Book Antiqua" panose="02040602050305030304" pitchFamily="18" charset="0"/>
              </a:rPr>
              <a:t>Dumnezeului</a:t>
            </a:r>
            <a:r>
              <a:rPr lang="en-US" sz="2800" dirty="0">
                <a:latin typeface="Book Antiqua" panose="02040602050305030304" pitchFamily="18" charset="0"/>
              </a:rPr>
              <a:t> meu”</a:t>
            </a:r>
            <a:br>
              <a:rPr lang="en-US" sz="2800" dirty="0">
                <a:latin typeface="Book Antiqua" panose="02040602050305030304" pitchFamily="18" charset="0"/>
              </a:rPr>
            </a:br>
            <a:r>
              <a:rPr lang="en-US" sz="2800" dirty="0">
                <a:latin typeface="Book Antiqua" panose="02040602050305030304" pitchFamily="18" charset="0"/>
              </a:rPr>
              <a:t>- casa </a:t>
            </a:r>
            <a:r>
              <a:rPr lang="en-US" sz="2800" dirty="0" err="1">
                <a:latin typeface="Book Antiqua" panose="02040602050305030304" pitchFamily="18" charset="0"/>
              </a:rPr>
              <a:t>trebuie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sa</a:t>
            </a:r>
            <a:r>
              <a:rPr lang="en-US" sz="2800" dirty="0">
                <a:latin typeface="Book Antiqua" panose="02040602050305030304" pitchFamily="18" charset="0"/>
              </a:rPr>
              <a:t> fie </a:t>
            </a:r>
            <a:r>
              <a:rPr lang="en-US" sz="2800" b="1" dirty="0">
                <a:latin typeface="Book Antiqua" panose="02040602050305030304" pitchFamily="18" charset="0"/>
              </a:rPr>
              <a:t>mare</a:t>
            </a:r>
            <a:br>
              <a:rPr lang="en-US" sz="2800" b="1" dirty="0">
                <a:latin typeface="Book Antiqua" panose="02040602050305030304" pitchFamily="18" charset="0"/>
              </a:rPr>
            </a:br>
            <a:r>
              <a:rPr lang="en-US" sz="2800" b="1" dirty="0">
                <a:latin typeface="Book Antiqua" panose="02040602050305030304" pitchFamily="18" charset="0"/>
              </a:rPr>
              <a:t>- </a:t>
            </a:r>
            <a:r>
              <a:rPr lang="en-US" sz="2800" dirty="0">
                <a:latin typeface="Book Antiqua" panose="02040602050305030304" pitchFamily="18" charset="0"/>
              </a:rPr>
              <a:t>in </a:t>
            </a:r>
            <a:r>
              <a:rPr lang="en-US" sz="2800" dirty="0" err="1">
                <a:latin typeface="Book Antiqua" panose="02040602050305030304" pitchFamily="18" charset="0"/>
              </a:rPr>
              <a:t>cautarea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dirigintelui</a:t>
            </a:r>
            <a:r>
              <a:rPr lang="en-US" sz="2800" dirty="0">
                <a:latin typeface="Book Antiqua" panose="02040602050305030304" pitchFamily="18" charset="0"/>
              </a:rPr>
              <a:t> de </a:t>
            </a:r>
            <a:r>
              <a:rPr lang="en-US" sz="2800" dirty="0" err="1">
                <a:latin typeface="Book Antiqua" panose="02040602050305030304" pitchFamily="18" charset="0"/>
              </a:rPr>
              <a:t>santier</a:t>
            </a:r>
            <a:br>
              <a:rPr lang="en-US" sz="2800" b="1" dirty="0">
                <a:latin typeface="Book Antiqua" panose="02040602050305030304" pitchFamily="18" charset="0"/>
              </a:rPr>
            </a:br>
            <a:endParaRPr lang="en-US" sz="2800" b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538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0C3A9-ACD6-46F1-AABF-27F55B4401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2" y="954338"/>
            <a:ext cx="9320290" cy="1900374"/>
          </a:xfrm>
        </p:spPr>
        <p:txBody>
          <a:bodyPr anchor="t">
            <a:normAutofit/>
          </a:bodyPr>
          <a:lstStyle/>
          <a:p>
            <a:r>
              <a:rPr lang="en-US" sz="2800" i="1" dirty="0">
                <a:latin typeface="Book Antiqua" panose="02040602050305030304" pitchFamily="18" charset="0"/>
              </a:rPr>
              <a:t>v.6 “Dar cine </a:t>
            </a:r>
            <a:r>
              <a:rPr lang="en-US" sz="2800" i="1" dirty="0" err="1">
                <a:latin typeface="Book Antiqua" panose="02040602050305030304" pitchFamily="18" charset="0"/>
              </a:rPr>
              <a:t>poate</a:t>
            </a:r>
            <a:r>
              <a:rPr lang="en-US" sz="2800" i="1" dirty="0">
                <a:latin typeface="Book Antiqua" panose="02040602050305030304" pitchFamily="18" charset="0"/>
              </a:rPr>
              <a:t> </a:t>
            </a:r>
            <a:r>
              <a:rPr lang="en-US" sz="2800" i="1" dirty="0" err="1">
                <a:latin typeface="Book Antiqua" panose="02040602050305030304" pitchFamily="18" charset="0"/>
              </a:rPr>
              <a:t>sa</a:t>
            </a:r>
            <a:r>
              <a:rPr lang="en-US" sz="2800" i="1" dirty="0">
                <a:latin typeface="Book Antiqua" panose="02040602050305030304" pitchFamily="18" charset="0"/>
              </a:rPr>
              <a:t>-I </a:t>
            </a:r>
            <a:r>
              <a:rPr lang="en-US" sz="2800" i="1" dirty="0" err="1">
                <a:latin typeface="Book Antiqua" panose="02040602050305030304" pitchFamily="18" charset="0"/>
              </a:rPr>
              <a:t>zideasca</a:t>
            </a:r>
            <a:r>
              <a:rPr lang="en-US" sz="2800" i="1" dirty="0">
                <a:latin typeface="Book Antiqua" panose="02040602050305030304" pitchFamily="18" charset="0"/>
              </a:rPr>
              <a:t> o casa, </a:t>
            </a:r>
            <a:r>
              <a:rPr lang="en-US" sz="2800" i="1" dirty="0" err="1">
                <a:latin typeface="Book Antiqua" panose="02040602050305030304" pitchFamily="18" charset="0"/>
              </a:rPr>
              <a:t>cand</a:t>
            </a:r>
            <a:r>
              <a:rPr lang="en-US" sz="2800" i="1" dirty="0">
                <a:latin typeface="Book Antiqua" panose="02040602050305030304" pitchFamily="18" charset="0"/>
              </a:rPr>
              <a:t> </a:t>
            </a:r>
            <a:r>
              <a:rPr lang="en-US" sz="2800" i="1" dirty="0" err="1">
                <a:latin typeface="Book Antiqua" panose="02040602050305030304" pitchFamily="18" charset="0"/>
              </a:rPr>
              <a:t>cerurile</a:t>
            </a:r>
            <a:r>
              <a:rPr lang="en-US" sz="2800" i="1" dirty="0">
                <a:latin typeface="Book Antiqua" panose="02040602050305030304" pitchFamily="18" charset="0"/>
              </a:rPr>
              <a:t> </a:t>
            </a:r>
            <a:r>
              <a:rPr lang="en-US" sz="2800" i="1" dirty="0" err="1">
                <a:latin typeface="Book Antiqua" panose="02040602050305030304" pitchFamily="18" charset="0"/>
              </a:rPr>
              <a:t>si</a:t>
            </a:r>
            <a:r>
              <a:rPr lang="en-US" sz="2800" i="1" dirty="0">
                <a:latin typeface="Book Antiqua" panose="02040602050305030304" pitchFamily="18" charset="0"/>
              </a:rPr>
              <a:t> </a:t>
            </a:r>
            <a:r>
              <a:rPr lang="en-US" sz="2800" i="1" dirty="0" err="1">
                <a:latin typeface="Book Antiqua" panose="02040602050305030304" pitchFamily="18" charset="0"/>
              </a:rPr>
              <a:t>cerurile</a:t>
            </a:r>
            <a:r>
              <a:rPr lang="en-US" sz="2800" i="1" dirty="0">
                <a:latin typeface="Book Antiqua" panose="02040602050305030304" pitchFamily="18" charset="0"/>
              </a:rPr>
              <a:t> </a:t>
            </a:r>
            <a:r>
              <a:rPr lang="en-US" sz="2800" i="1" dirty="0" err="1">
                <a:latin typeface="Book Antiqua" panose="02040602050305030304" pitchFamily="18" charset="0"/>
              </a:rPr>
              <a:t>cerurilor</a:t>
            </a:r>
            <a:r>
              <a:rPr lang="en-US" sz="2800" i="1" dirty="0">
                <a:latin typeface="Book Antiqua" panose="02040602050305030304" pitchFamily="18" charset="0"/>
              </a:rPr>
              <a:t> nu-L pot </a:t>
            </a:r>
            <a:r>
              <a:rPr lang="en-US" sz="2800" i="1" dirty="0" err="1">
                <a:latin typeface="Book Antiqua" panose="02040602050305030304" pitchFamily="18" charset="0"/>
              </a:rPr>
              <a:t>cuprinde</a:t>
            </a:r>
            <a:r>
              <a:rPr lang="en-US" sz="2800" i="1" dirty="0">
                <a:latin typeface="Book Antiqua" panose="02040602050305030304" pitchFamily="18" charset="0"/>
              </a:rPr>
              <a:t>? </a:t>
            </a:r>
            <a:r>
              <a:rPr lang="en-US" sz="2800" b="1" i="1" dirty="0">
                <a:latin typeface="Book Antiqua" panose="02040602050305030304" pitchFamily="18" charset="0"/>
              </a:rPr>
              <a:t>Si cine sunt </a:t>
            </a:r>
            <a:r>
              <a:rPr lang="en-US" sz="2800" b="1" i="1" dirty="0" err="1">
                <a:latin typeface="Book Antiqua" panose="02040602050305030304" pitchFamily="18" charset="0"/>
              </a:rPr>
              <a:t>eu</a:t>
            </a:r>
            <a:r>
              <a:rPr lang="en-US" sz="2800" i="1" dirty="0">
                <a:latin typeface="Book Antiqua" panose="02040602050305030304" pitchFamily="18" charset="0"/>
              </a:rPr>
              <a:t>, ca </a:t>
            </a:r>
            <a:r>
              <a:rPr lang="en-US" sz="2800" i="1" dirty="0" err="1">
                <a:latin typeface="Book Antiqua" panose="02040602050305030304" pitchFamily="18" charset="0"/>
              </a:rPr>
              <a:t>sa</a:t>
            </a:r>
            <a:r>
              <a:rPr lang="en-US" sz="2800" i="1" dirty="0">
                <a:latin typeface="Book Antiqua" panose="02040602050305030304" pitchFamily="18" charset="0"/>
              </a:rPr>
              <a:t>-I </a:t>
            </a:r>
            <a:r>
              <a:rPr lang="en-US" sz="2800" i="1" dirty="0" err="1">
                <a:latin typeface="Book Antiqua" panose="02040602050305030304" pitchFamily="18" charset="0"/>
              </a:rPr>
              <a:t>zidesc</a:t>
            </a:r>
            <a:r>
              <a:rPr lang="en-US" sz="2800" i="1" dirty="0">
                <a:latin typeface="Book Antiqua" panose="02040602050305030304" pitchFamily="18" charset="0"/>
              </a:rPr>
              <a:t> o casa, </a:t>
            </a:r>
            <a:r>
              <a:rPr lang="en-US" sz="2800" i="1" dirty="0" err="1">
                <a:latin typeface="Book Antiqua" panose="02040602050305030304" pitchFamily="18" charset="0"/>
              </a:rPr>
              <a:t>decat</a:t>
            </a:r>
            <a:r>
              <a:rPr lang="en-US" sz="2800" i="1" dirty="0">
                <a:latin typeface="Book Antiqua" panose="02040602050305030304" pitchFamily="18" charset="0"/>
              </a:rPr>
              <a:t> </a:t>
            </a:r>
            <a:r>
              <a:rPr lang="en-US" sz="2800" i="1" dirty="0" err="1">
                <a:latin typeface="Book Antiqua" panose="02040602050305030304" pitchFamily="18" charset="0"/>
              </a:rPr>
              <a:t>doar</a:t>
            </a:r>
            <a:r>
              <a:rPr lang="en-US" sz="2800" i="1" dirty="0">
                <a:latin typeface="Book Antiqua" panose="02040602050305030304" pitchFamily="18" charset="0"/>
              </a:rPr>
              <a:t> ca </a:t>
            </a:r>
            <a:r>
              <a:rPr lang="en-US" sz="2800" i="1" dirty="0" err="1">
                <a:latin typeface="Book Antiqua" panose="02040602050305030304" pitchFamily="18" charset="0"/>
              </a:rPr>
              <a:t>sa</a:t>
            </a:r>
            <a:r>
              <a:rPr lang="en-US" sz="2800" i="1" dirty="0">
                <a:latin typeface="Book Antiqua" panose="02040602050305030304" pitchFamily="18" charset="0"/>
              </a:rPr>
              <a:t> </a:t>
            </a:r>
            <a:r>
              <a:rPr lang="en-US" sz="2800" i="1" dirty="0" err="1">
                <a:latin typeface="Book Antiqua" panose="02040602050305030304" pitchFamily="18" charset="0"/>
              </a:rPr>
              <a:t>ard</a:t>
            </a:r>
            <a:r>
              <a:rPr lang="en-US" sz="2800" i="1" dirty="0">
                <a:latin typeface="Book Antiqua" panose="02040602050305030304" pitchFamily="18" charset="0"/>
              </a:rPr>
              <a:t> </a:t>
            </a:r>
            <a:r>
              <a:rPr lang="en-US" sz="2800" i="1" dirty="0" err="1">
                <a:latin typeface="Book Antiqua" panose="02040602050305030304" pitchFamily="18" charset="0"/>
              </a:rPr>
              <a:t>tamaie</a:t>
            </a:r>
            <a:r>
              <a:rPr lang="en-US" sz="2800" i="1" dirty="0">
                <a:latin typeface="Book Antiqua" panose="02040602050305030304" pitchFamily="18" charset="0"/>
              </a:rPr>
              <a:t> </a:t>
            </a:r>
            <a:r>
              <a:rPr lang="en-US" sz="2800" i="1" dirty="0" err="1">
                <a:latin typeface="Book Antiqua" panose="02040602050305030304" pitchFamily="18" charset="0"/>
              </a:rPr>
              <a:t>inainte</a:t>
            </a:r>
            <a:r>
              <a:rPr lang="en-US" sz="2800" i="1" dirty="0">
                <a:latin typeface="Book Antiqua" panose="02040602050305030304" pitchFamily="18" charset="0"/>
              </a:rPr>
              <a:t> Lui?”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291BF9-8907-4A3E-9893-945D25D8BC4D}"/>
              </a:ext>
            </a:extLst>
          </p:cNvPr>
          <p:cNvSpPr txBox="1"/>
          <p:nvPr/>
        </p:nvSpPr>
        <p:spPr>
          <a:xfrm>
            <a:off x="2589213" y="2832409"/>
            <a:ext cx="932029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ook Antiqua" panose="02040602050305030304" pitchFamily="18" charset="0"/>
              </a:rPr>
              <a:t>- </a:t>
            </a:r>
            <a:r>
              <a:rPr lang="en-US" sz="2800" dirty="0" err="1">
                <a:latin typeface="Book Antiqua" panose="02040602050305030304" pitchFamily="18" charset="0"/>
              </a:rPr>
              <a:t>smerenia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lui</a:t>
            </a:r>
            <a:r>
              <a:rPr lang="en-US" sz="2800" dirty="0">
                <a:latin typeface="Book Antiqua" panose="02040602050305030304" pitchFamily="18" charset="0"/>
              </a:rPr>
              <a:t> Solomon in </a:t>
            </a:r>
            <a:r>
              <a:rPr lang="en-US" sz="2800" dirty="0" err="1">
                <a:latin typeface="Book Antiqua" panose="02040602050305030304" pitchFamily="18" charset="0"/>
              </a:rPr>
              <a:t>raport</a:t>
            </a:r>
            <a:r>
              <a:rPr lang="en-US" sz="2800" dirty="0">
                <a:latin typeface="Book Antiqua" panose="02040602050305030304" pitchFamily="18" charset="0"/>
              </a:rPr>
              <a:t> cu </a:t>
            </a:r>
            <a:r>
              <a:rPr lang="en-US" sz="2800" dirty="0" err="1">
                <a:latin typeface="Book Antiqua" panose="02040602050305030304" pitchFamily="18" charset="0"/>
              </a:rPr>
              <a:t>lucrarea</a:t>
            </a:r>
            <a:br>
              <a:rPr lang="en-US" sz="2800" dirty="0">
                <a:latin typeface="Book Antiqua" panose="02040602050305030304" pitchFamily="18" charset="0"/>
              </a:rPr>
            </a:br>
            <a:r>
              <a:rPr lang="en-US" sz="2800" dirty="0">
                <a:latin typeface="Book Antiqua" panose="02040602050305030304" pitchFamily="18" charset="0"/>
              </a:rPr>
              <a:t>- </a:t>
            </a:r>
            <a:r>
              <a:rPr lang="en-US" sz="2800" dirty="0" err="1">
                <a:latin typeface="Book Antiqua" panose="02040602050305030304" pitchFamily="18" charset="0"/>
              </a:rPr>
              <a:t>preia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raportarea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lui</a:t>
            </a:r>
            <a:r>
              <a:rPr lang="en-US" sz="2800" dirty="0">
                <a:latin typeface="Book Antiqua" panose="02040602050305030304" pitchFamily="18" charset="0"/>
              </a:rPr>
              <a:t> David fata de casa </a:t>
            </a:r>
            <a:r>
              <a:rPr lang="en-US" sz="2800" dirty="0" err="1">
                <a:latin typeface="Book Antiqua" panose="02040602050305030304" pitchFamily="18" charset="0"/>
              </a:rPr>
              <a:t>Domnului</a:t>
            </a:r>
            <a:r>
              <a:rPr lang="en-US" sz="2800" dirty="0">
                <a:latin typeface="Book Antiqua" panose="02040602050305030304" pitchFamily="18" charset="0"/>
              </a:rPr>
              <a:t> (1 </a:t>
            </a:r>
            <a:r>
              <a:rPr lang="en-US" sz="2800" dirty="0" err="1">
                <a:latin typeface="Book Antiqua" panose="02040602050305030304" pitchFamily="18" charset="0"/>
              </a:rPr>
              <a:t>Cronici</a:t>
            </a:r>
            <a:r>
              <a:rPr lang="en-US" sz="2800" dirty="0">
                <a:latin typeface="Book Antiqua" panose="02040602050305030304" pitchFamily="18" charset="0"/>
              </a:rPr>
              <a:t> 29:1b)</a:t>
            </a:r>
            <a:br>
              <a:rPr lang="en-US" sz="2800" dirty="0">
                <a:latin typeface="Book Antiqua" panose="02040602050305030304" pitchFamily="18" charset="0"/>
              </a:rPr>
            </a:br>
            <a:r>
              <a:rPr lang="en-US" sz="2800" dirty="0">
                <a:latin typeface="Book Antiqua" panose="02040602050305030304" pitchFamily="18" charset="0"/>
              </a:rPr>
              <a:t>- </a:t>
            </a:r>
            <a:r>
              <a:rPr lang="en-US" sz="2800" dirty="0" err="1">
                <a:latin typeface="Book Antiqua" panose="02040602050305030304" pitchFamily="18" charset="0"/>
              </a:rPr>
              <a:t>raportarea</a:t>
            </a:r>
            <a:r>
              <a:rPr lang="en-US" sz="2800" dirty="0">
                <a:latin typeface="Book Antiqua" panose="02040602050305030304" pitchFamily="18" charset="0"/>
              </a:rPr>
              <a:t> la un </a:t>
            </a:r>
            <a:r>
              <a:rPr lang="en-US" sz="2800" dirty="0" err="1">
                <a:latin typeface="Book Antiqua" panose="02040602050305030304" pitchFamily="18" charset="0"/>
              </a:rPr>
              <a:t>Dumnezeu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infinit</a:t>
            </a:r>
            <a:r>
              <a:rPr lang="en-US" sz="2800" dirty="0">
                <a:latin typeface="Book Antiqua" panose="02040602050305030304" pitchFamily="18" charset="0"/>
              </a:rPr>
              <a:t> vs “</a:t>
            </a:r>
            <a:r>
              <a:rPr lang="en-US" sz="2800" dirty="0" err="1">
                <a:latin typeface="Book Antiqua" panose="02040602050305030304" pitchFamily="18" charset="0"/>
              </a:rPr>
              <a:t>incadrarea</a:t>
            </a:r>
            <a:r>
              <a:rPr lang="en-US" sz="2800" dirty="0">
                <a:latin typeface="Book Antiqua" panose="02040602050305030304" pitchFamily="18" charset="0"/>
              </a:rPr>
              <a:t>” </a:t>
            </a:r>
            <a:r>
              <a:rPr lang="en-US" sz="2800" dirty="0" err="1">
                <a:latin typeface="Book Antiqua" panose="02040602050305030304" pitchFamily="18" charset="0"/>
              </a:rPr>
              <a:t>intr</a:t>
            </a:r>
            <a:r>
              <a:rPr lang="en-US" sz="2800" dirty="0">
                <a:latin typeface="Book Antiqua" panose="02040602050305030304" pitchFamily="18" charset="0"/>
              </a:rPr>
              <a:t>-un </a:t>
            </a:r>
            <a:r>
              <a:rPr lang="en-US" sz="2800" dirty="0" err="1">
                <a:latin typeface="Book Antiqua" panose="02040602050305030304" pitchFamily="18" charset="0"/>
              </a:rPr>
              <a:t>spatiu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finit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34105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0C3A9-ACD6-46F1-AABF-27F55B4401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2" y="954338"/>
            <a:ext cx="9253383" cy="5201135"/>
          </a:xfrm>
        </p:spPr>
        <p:txBody>
          <a:bodyPr anchor="t">
            <a:normAutofit/>
          </a:bodyPr>
          <a:lstStyle/>
          <a:p>
            <a:r>
              <a:rPr lang="en-US" sz="2800" dirty="0">
                <a:latin typeface="Book Antiqua" panose="02040602050305030304" pitchFamily="18" charset="0"/>
              </a:rPr>
              <a:t>3. Vs.11-16</a:t>
            </a:r>
            <a:br>
              <a:rPr lang="en-US" sz="2800" dirty="0">
                <a:latin typeface="Book Antiqua" panose="02040602050305030304" pitchFamily="18" charset="0"/>
              </a:rPr>
            </a:br>
            <a:br>
              <a:rPr lang="en-US" sz="2800" dirty="0">
                <a:latin typeface="Book Antiqua" panose="02040602050305030304" pitchFamily="18" charset="0"/>
              </a:rPr>
            </a:br>
            <a:r>
              <a:rPr lang="en-US" sz="2800" dirty="0">
                <a:latin typeface="Book Antiqua" panose="02040602050305030304" pitchFamily="18" charset="0"/>
              </a:rPr>
              <a:t>- </a:t>
            </a:r>
            <a:r>
              <a:rPr lang="en-US" sz="2800" dirty="0" err="1">
                <a:latin typeface="Book Antiqua" panose="02040602050305030304" pitchFamily="18" charset="0"/>
              </a:rPr>
              <a:t>admiratia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lui</a:t>
            </a:r>
            <a:r>
              <a:rPr lang="en-US" sz="2800" dirty="0">
                <a:latin typeface="Book Antiqua" panose="02040602050305030304" pitchFamily="18" charset="0"/>
              </a:rPr>
              <a:t> Hiram fata de </a:t>
            </a:r>
            <a:r>
              <a:rPr lang="en-US" sz="2800" dirty="0" err="1">
                <a:latin typeface="Book Antiqua" panose="02040602050305030304" pitchFamily="18" charset="0"/>
              </a:rPr>
              <a:t>Domnul</a:t>
            </a:r>
            <a:r>
              <a:rPr lang="en-US" sz="2800" dirty="0">
                <a:latin typeface="Book Antiqua" panose="02040602050305030304" pitchFamily="18" charset="0"/>
              </a:rPr>
              <a:t> in </a:t>
            </a:r>
            <a:r>
              <a:rPr lang="en-US" sz="2800" dirty="0" err="1">
                <a:latin typeface="Book Antiqua" panose="02040602050305030304" pitchFamily="18" charset="0"/>
              </a:rPr>
              <a:t>raport</a:t>
            </a:r>
            <a:r>
              <a:rPr lang="en-US" sz="2800" dirty="0">
                <a:latin typeface="Book Antiqua" panose="02040602050305030304" pitchFamily="18" charset="0"/>
              </a:rPr>
              <a:t> cu </a:t>
            </a:r>
            <a:r>
              <a:rPr lang="en-US" sz="2800" dirty="0" err="1">
                <a:latin typeface="Book Antiqua" panose="02040602050305030304" pitchFamily="18" charset="0"/>
              </a:rPr>
              <a:t>poporul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si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imparat</a:t>
            </a:r>
            <a:br>
              <a:rPr lang="en-US" sz="2800" dirty="0">
                <a:latin typeface="Book Antiqua" panose="02040602050305030304" pitchFamily="18" charset="0"/>
              </a:rPr>
            </a:br>
            <a:r>
              <a:rPr lang="en-US" sz="2800" dirty="0">
                <a:latin typeface="Book Antiqua" panose="02040602050305030304" pitchFamily="18" charset="0"/>
              </a:rPr>
              <a:t>- </a:t>
            </a:r>
            <a:r>
              <a:rPr lang="en-US" sz="2800" dirty="0" err="1">
                <a:latin typeface="Book Antiqua" panose="02040602050305030304" pitchFamily="18" charset="0"/>
              </a:rPr>
              <a:t>recunoaste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autoritatea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si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suveranitatea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Domnului</a:t>
            </a:r>
            <a:br>
              <a:rPr lang="en-US" sz="2800" dirty="0">
                <a:latin typeface="Book Antiqua" panose="02040602050305030304" pitchFamily="18" charset="0"/>
              </a:rPr>
            </a:br>
            <a:r>
              <a:rPr lang="en-US" sz="2800" dirty="0">
                <a:latin typeface="Book Antiqua" panose="02040602050305030304" pitchFamily="18" charset="0"/>
              </a:rPr>
              <a:t>- </a:t>
            </a:r>
            <a:r>
              <a:rPr lang="en-US" sz="2800" dirty="0" err="1">
                <a:latin typeface="Book Antiqua" panose="02040602050305030304" pitchFamily="18" charset="0"/>
              </a:rPr>
              <a:t>Huram</a:t>
            </a:r>
            <a:r>
              <a:rPr lang="en-US" sz="2800" dirty="0">
                <a:latin typeface="Book Antiqua" panose="02040602050305030304" pitchFamily="18" charset="0"/>
              </a:rPr>
              <a:t>-Abi, </a:t>
            </a:r>
            <a:r>
              <a:rPr lang="en-US" sz="2800" dirty="0" err="1">
                <a:latin typeface="Book Antiqua" panose="02040602050305030304" pitchFamily="18" charset="0"/>
              </a:rPr>
              <a:t>mester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si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priceput</a:t>
            </a:r>
            <a:br>
              <a:rPr lang="en-US" sz="2800" dirty="0">
                <a:latin typeface="Book Antiqua" panose="02040602050305030304" pitchFamily="18" charset="0"/>
              </a:rPr>
            </a:br>
            <a:endParaRPr lang="en-US" sz="2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202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0C3A9-ACD6-46F1-AABF-27F55B4401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2" y="954338"/>
            <a:ext cx="9231081" cy="5245740"/>
          </a:xfrm>
        </p:spPr>
        <p:txBody>
          <a:bodyPr anchor="t">
            <a:normAutofit/>
          </a:bodyPr>
          <a:lstStyle/>
          <a:p>
            <a:r>
              <a:rPr lang="en-US" sz="2800" dirty="0">
                <a:latin typeface="Book Antiqua" panose="02040602050305030304" pitchFamily="18" charset="0"/>
              </a:rPr>
              <a:t>4. Vs. 17-18</a:t>
            </a:r>
            <a:br>
              <a:rPr lang="en-US" sz="2800" dirty="0">
                <a:latin typeface="Book Antiqua" panose="02040602050305030304" pitchFamily="18" charset="0"/>
              </a:rPr>
            </a:br>
            <a:br>
              <a:rPr lang="en-US" sz="2800" dirty="0">
                <a:latin typeface="Book Antiqua" panose="02040602050305030304" pitchFamily="18" charset="0"/>
              </a:rPr>
            </a:br>
            <a:r>
              <a:rPr lang="en-US" sz="2800" dirty="0">
                <a:latin typeface="Book Antiqua" panose="02040602050305030304" pitchFamily="18" charset="0"/>
              </a:rPr>
              <a:t>- </a:t>
            </a:r>
            <a:r>
              <a:rPr lang="en-US" sz="2800" dirty="0" err="1">
                <a:latin typeface="Book Antiqua" panose="02040602050305030304" pitchFamily="18" charset="0"/>
              </a:rPr>
              <a:t>acceasi</a:t>
            </a:r>
            <a:r>
              <a:rPr lang="en-US" sz="2800" dirty="0">
                <a:latin typeface="Book Antiqua" panose="02040602050305030304" pitchFamily="18" charset="0"/>
              </a:rPr>
              <a:t> ca in vs.2</a:t>
            </a:r>
            <a:br>
              <a:rPr lang="en-US" sz="2800" dirty="0">
                <a:latin typeface="Book Antiqua" panose="02040602050305030304" pitchFamily="18" charset="0"/>
              </a:rPr>
            </a:br>
            <a:r>
              <a:rPr lang="en-US" sz="2800" dirty="0">
                <a:latin typeface="Book Antiqua" panose="02040602050305030304" pitchFamily="18" charset="0"/>
              </a:rPr>
              <a:t>- Solomon </a:t>
            </a:r>
            <a:r>
              <a:rPr lang="en-US" sz="2800" dirty="0" err="1">
                <a:latin typeface="Book Antiqua" panose="02040602050305030304" pitchFamily="18" charset="0"/>
              </a:rPr>
              <a:t>alege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strainii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pentru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muncile</a:t>
            </a:r>
            <a:r>
              <a:rPr lang="en-US" sz="2800" dirty="0">
                <a:latin typeface="Book Antiqua" panose="02040602050305030304" pitchFamily="18" charset="0"/>
              </a:rPr>
              <a:t> de </a:t>
            </a:r>
            <a:r>
              <a:rPr lang="en-US" sz="2800" dirty="0" err="1">
                <a:latin typeface="Book Antiqua" panose="02040602050305030304" pitchFamily="18" charset="0"/>
              </a:rPr>
              <a:t>corvoada</a:t>
            </a:r>
            <a:br>
              <a:rPr lang="en-US" sz="2800" dirty="0">
                <a:latin typeface="Book Antiqua" panose="02040602050305030304" pitchFamily="18" charset="0"/>
              </a:rPr>
            </a:br>
            <a:r>
              <a:rPr lang="en-US" sz="2800" dirty="0">
                <a:latin typeface="Book Antiqua" panose="02040602050305030304" pitchFamily="18" charset="0"/>
              </a:rPr>
              <a:t>- 153.600 – </a:t>
            </a:r>
            <a:r>
              <a:rPr lang="en-US" sz="2800" dirty="0" err="1">
                <a:latin typeface="Book Antiqua" panose="02040602050305030304" pitchFamily="18" charset="0"/>
              </a:rPr>
              <a:t>sa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poarte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sarcinile</a:t>
            </a:r>
            <a:r>
              <a:rPr lang="en-US" sz="2800" dirty="0">
                <a:latin typeface="Book Antiqua" panose="02040602050305030304" pitchFamily="18" charset="0"/>
              </a:rPr>
              <a:t>, </a:t>
            </a:r>
            <a:r>
              <a:rPr lang="en-US" sz="2800" dirty="0" err="1">
                <a:latin typeface="Book Antiqua" panose="02040602050305030304" pitchFamily="18" charset="0"/>
              </a:rPr>
              <a:t>sa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taie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pietre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si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sa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privegheze</a:t>
            </a:r>
            <a:br>
              <a:rPr lang="en-US" sz="2800" dirty="0">
                <a:latin typeface="Book Antiqua" panose="02040602050305030304" pitchFamily="18" charset="0"/>
              </a:rPr>
            </a:br>
            <a:r>
              <a:rPr lang="en-US" sz="2800" dirty="0">
                <a:latin typeface="Book Antiqua" panose="02040602050305030304" pitchFamily="18" charset="0"/>
              </a:rPr>
              <a:t>- de </a:t>
            </a:r>
            <a:r>
              <a:rPr lang="en-US" sz="2800" dirty="0" err="1">
                <a:latin typeface="Book Antiqua" panose="02040602050305030304" pitchFamily="18" charset="0"/>
              </a:rPr>
              <a:t>ce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strainii</a:t>
            </a:r>
            <a:r>
              <a:rPr lang="en-US" sz="2800" dirty="0">
                <a:latin typeface="Book Antiqua" panose="02040602050305030304" pitchFamily="18" charset="0"/>
              </a:rPr>
              <a:t>? </a:t>
            </a:r>
            <a:br>
              <a:rPr lang="en-US" sz="2800" dirty="0">
                <a:latin typeface="Book Antiqua" panose="02040602050305030304" pitchFamily="18" charset="0"/>
              </a:rPr>
            </a:br>
            <a:r>
              <a:rPr lang="en-US" sz="2800" dirty="0">
                <a:latin typeface="Book Antiqua" panose="02040602050305030304" pitchFamily="18" charset="0"/>
              </a:rPr>
              <a:t>	- era o </a:t>
            </a:r>
            <a:r>
              <a:rPr lang="en-US" sz="2800" dirty="0" err="1">
                <a:latin typeface="Book Antiqua" panose="02040602050305030304" pitchFamily="18" charset="0"/>
              </a:rPr>
              <a:t>practica</a:t>
            </a:r>
            <a:r>
              <a:rPr lang="en-US" sz="2800" dirty="0">
                <a:latin typeface="Book Antiqua" panose="02040602050305030304" pitchFamily="18" charset="0"/>
              </a:rPr>
              <a:t> a </a:t>
            </a:r>
            <a:r>
              <a:rPr lang="en-US" sz="2800" dirty="0" err="1">
                <a:latin typeface="Book Antiqua" panose="02040602050305030304" pitchFamily="18" charset="0"/>
              </a:rPr>
              <a:t>vremii</a:t>
            </a:r>
            <a:br>
              <a:rPr lang="en-US" sz="2800" dirty="0">
                <a:latin typeface="Book Antiqua" panose="02040602050305030304" pitchFamily="18" charset="0"/>
              </a:rPr>
            </a:br>
            <a:r>
              <a:rPr lang="en-US" sz="2800" dirty="0">
                <a:latin typeface="Book Antiqua" panose="02040602050305030304" pitchFamily="18" charset="0"/>
              </a:rPr>
              <a:t>	- 1 </a:t>
            </a:r>
            <a:r>
              <a:rPr lang="en-US" sz="2800" dirty="0" err="1">
                <a:latin typeface="Book Antiqua" panose="02040602050305030304" pitchFamily="18" charset="0"/>
              </a:rPr>
              <a:t>Imparati</a:t>
            </a:r>
            <a:r>
              <a:rPr lang="en-US" sz="2800" dirty="0">
                <a:latin typeface="Book Antiqua" panose="02040602050305030304" pitchFamily="18" charset="0"/>
              </a:rPr>
              <a:t> 9:20-22</a:t>
            </a:r>
            <a:br>
              <a:rPr lang="en-US" sz="2800" dirty="0">
                <a:latin typeface="Book Antiqua" panose="02040602050305030304" pitchFamily="18" charset="0"/>
              </a:rPr>
            </a:br>
            <a:endParaRPr lang="en-US" sz="2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2326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0C3A9-ACD6-46F1-AABF-27F55B4401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2" y="490654"/>
            <a:ext cx="9231081" cy="3100039"/>
          </a:xfrm>
        </p:spPr>
        <p:txBody>
          <a:bodyPr anchor="t">
            <a:noAutofit/>
          </a:bodyPr>
          <a:lstStyle/>
          <a:p>
            <a:r>
              <a:rPr lang="en-US" sz="2600" i="1" dirty="0" err="1">
                <a:latin typeface="Book Antiqua" panose="02040602050305030304" pitchFamily="18" charset="0"/>
              </a:rPr>
              <a:t>Scurta</a:t>
            </a:r>
            <a:r>
              <a:rPr lang="en-US" sz="2600" i="1" dirty="0">
                <a:latin typeface="Book Antiqua" panose="02040602050305030304" pitchFamily="18" charset="0"/>
              </a:rPr>
              <a:t> </a:t>
            </a:r>
            <a:r>
              <a:rPr lang="en-US" sz="2600" i="1" dirty="0" err="1">
                <a:latin typeface="Book Antiqua" panose="02040602050305030304" pitchFamily="18" charset="0"/>
              </a:rPr>
              <a:t>incursiune</a:t>
            </a:r>
            <a:r>
              <a:rPr lang="en-US" sz="2600" i="1" dirty="0">
                <a:latin typeface="Book Antiqua" panose="02040602050305030304" pitchFamily="18" charset="0"/>
              </a:rPr>
              <a:t> in </a:t>
            </a:r>
            <a:r>
              <a:rPr lang="en-US" sz="2600" i="1" dirty="0" err="1">
                <a:latin typeface="Book Antiqua" panose="02040602050305030304" pitchFamily="18" charset="0"/>
              </a:rPr>
              <a:t>constructia</a:t>
            </a:r>
            <a:r>
              <a:rPr lang="en-US" sz="2600" i="1" dirty="0">
                <a:latin typeface="Book Antiqua" panose="02040602050305030304" pitchFamily="18" charset="0"/>
              </a:rPr>
              <a:t> </a:t>
            </a:r>
            <a:r>
              <a:rPr lang="en-US" sz="2600" i="1" dirty="0" err="1">
                <a:latin typeface="Book Antiqua" panose="02040602050305030304" pitchFamily="18" charset="0"/>
              </a:rPr>
              <a:t>cortului</a:t>
            </a:r>
            <a:br>
              <a:rPr lang="en-US" sz="2600" dirty="0">
                <a:latin typeface="Book Antiqua" panose="02040602050305030304" pitchFamily="18" charset="0"/>
              </a:rPr>
            </a:br>
            <a:br>
              <a:rPr lang="en-US" sz="2600" dirty="0">
                <a:latin typeface="Book Antiqua" panose="02040602050305030304" pitchFamily="18" charset="0"/>
              </a:rPr>
            </a:br>
            <a:r>
              <a:rPr lang="en-US" sz="2600" dirty="0">
                <a:latin typeface="Book Antiqua" panose="02040602050305030304" pitchFamily="18" charset="0"/>
              </a:rPr>
              <a:t>- Moise </a:t>
            </a:r>
            <a:r>
              <a:rPr lang="en-US" sz="2600" dirty="0" err="1">
                <a:latin typeface="Book Antiqua" panose="02040602050305030304" pitchFamily="18" charset="0"/>
              </a:rPr>
              <a:t>primeste</a:t>
            </a:r>
            <a:r>
              <a:rPr lang="en-US" sz="2600" dirty="0">
                <a:latin typeface="Book Antiqua" panose="02040602050305030304" pitchFamily="18" charset="0"/>
              </a:rPr>
              <a:t> </a:t>
            </a:r>
            <a:r>
              <a:rPr lang="en-US" sz="2600" dirty="0" err="1">
                <a:latin typeface="Book Antiqua" panose="02040602050305030304" pitchFamily="18" charset="0"/>
              </a:rPr>
              <a:t>reprezentarea</a:t>
            </a:r>
            <a:r>
              <a:rPr lang="en-US" sz="2600" dirty="0">
                <a:latin typeface="Book Antiqua" panose="02040602050305030304" pitchFamily="18" charset="0"/>
              </a:rPr>
              <a:t> </a:t>
            </a:r>
            <a:r>
              <a:rPr lang="en-US" sz="2600" dirty="0" err="1">
                <a:latin typeface="Book Antiqua" panose="02040602050305030304" pitchFamily="18" charset="0"/>
              </a:rPr>
              <a:t>cortului</a:t>
            </a:r>
            <a:r>
              <a:rPr lang="en-US" sz="2600" dirty="0">
                <a:latin typeface="Book Antiqua" panose="02040602050305030304" pitchFamily="18" charset="0"/>
              </a:rPr>
              <a:t> </a:t>
            </a:r>
            <a:r>
              <a:rPr lang="en-US" sz="2600" dirty="0" err="1">
                <a:latin typeface="Book Antiqua" panose="02040602050305030304" pitchFamily="18" charset="0"/>
              </a:rPr>
              <a:t>si</a:t>
            </a:r>
            <a:r>
              <a:rPr lang="en-US" sz="2600" dirty="0">
                <a:latin typeface="Book Antiqua" panose="02040602050305030304" pitchFamily="18" charset="0"/>
              </a:rPr>
              <a:t> a </a:t>
            </a:r>
            <a:r>
              <a:rPr lang="en-US" sz="2600" dirty="0" err="1">
                <a:latin typeface="Book Antiqua" panose="02040602050305030304" pitchFamily="18" charset="0"/>
              </a:rPr>
              <a:t>tuturor</a:t>
            </a:r>
            <a:r>
              <a:rPr lang="en-US" sz="2600" dirty="0">
                <a:latin typeface="Book Antiqua" panose="02040602050305030304" pitchFamily="18" charset="0"/>
              </a:rPr>
              <a:t> </a:t>
            </a:r>
            <a:r>
              <a:rPr lang="en-US" sz="2600" dirty="0" err="1">
                <a:latin typeface="Book Antiqua" panose="02040602050305030304" pitchFamily="18" charset="0"/>
              </a:rPr>
              <a:t>lucrurilor</a:t>
            </a:r>
            <a:r>
              <a:rPr lang="en-US" sz="2600" dirty="0">
                <a:latin typeface="Book Antiqua" panose="02040602050305030304" pitchFamily="18" charset="0"/>
              </a:rPr>
              <a:t> din el</a:t>
            </a:r>
            <a:br>
              <a:rPr lang="en-US" sz="2600" dirty="0">
                <a:latin typeface="Book Antiqua" panose="02040602050305030304" pitchFamily="18" charset="0"/>
              </a:rPr>
            </a:br>
            <a:r>
              <a:rPr lang="en-US" sz="2600" dirty="0">
                <a:latin typeface="Book Antiqua" panose="02040602050305030304" pitchFamily="18" charset="0"/>
              </a:rPr>
              <a:t>- Moise strange tot </a:t>
            </a:r>
            <a:r>
              <a:rPr lang="en-US" sz="2600" dirty="0" err="1">
                <a:latin typeface="Book Antiqua" panose="02040602050305030304" pitchFamily="18" charset="0"/>
              </a:rPr>
              <a:t>pentru</a:t>
            </a:r>
            <a:r>
              <a:rPr lang="en-US" sz="2600" dirty="0">
                <a:latin typeface="Book Antiqua" panose="02040602050305030304" pitchFamily="18" charset="0"/>
              </a:rPr>
              <a:t> </a:t>
            </a:r>
            <a:r>
              <a:rPr lang="en-US" sz="2600" dirty="0" err="1">
                <a:latin typeface="Book Antiqua" panose="02040602050305030304" pitchFamily="18" charset="0"/>
              </a:rPr>
              <a:t>facerea</a:t>
            </a:r>
            <a:r>
              <a:rPr lang="en-US" sz="2600" dirty="0">
                <a:latin typeface="Book Antiqua" panose="02040602050305030304" pitchFamily="18" charset="0"/>
              </a:rPr>
              <a:t> </a:t>
            </a:r>
            <a:r>
              <a:rPr lang="en-US" sz="2600" dirty="0" err="1">
                <a:latin typeface="Book Antiqua" panose="02040602050305030304" pitchFamily="18" charset="0"/>
              </a:rPr>
              <a:t>cortului</a:t>
            </a:r>
            <a:br>
              <a:rPr lang="en-US" sz="2600" dirty="0">
                <a:latin typeface="Book Antiqua" panose="02040602050305030304" pitchFamily="18" charset="0"/>
              </a:rPr>
            </a:br>
            <a:r>
              <a:rPr lang="en-US" sz="2600" dirty="0">
                <a:latin typeface="Book Antiqua" panose="02040602050305030304" pitchFamily="18" charset="0"/>
              </a:rPr>
              <a:t>- </a:t>
            </a:r>
            <a:r>
              <a:rPr lang="en-US" sz="2600" dirty="0" err="1">
                <a:latin typeface="Book Antiqua" panose="02040602050305030304" pitchFamily="18" charset="0"/>
              </a:rPr>
              <a:t>Dumnezeu</a:t>
            </a:r>
            <a:r>
              <a:rPr lang="en-US" sz="2600" dirty="0">
                <a:latin typeface="Book Antiqua" panose="02040602050305030304" pitchFamily="18" charset="0"/>
              </a:rPr>
              <a:t> </a:t>
            </a:r>
            <a:r>
              <a:rPr lang="en-US" sz="2600" dirty="0" err="1">
                <a:latin typeface="Book Antiqua" panose="02040602050305030304" pitchFamily="18" charset="0"/>
              </a:rPr>
              <a:t>alege</a:t>
            </a:r>
            <a:r>
              <a:rPr lang="en-US" sz="2600" dirty="0">
                <a:latin typeface="Book Antiqua" panose="02040602050305030304" pitchFamily="18" charset="0"/>
              </a:rPr>
              <a:t> </a:t>
            </a:r>
            <a:r>
              <a:rPr lang="en-US" sz="2600" dirty="0" err="1">
                <a:latin typeface="Book Antiqua" panose="02040602050305030304" pitchFamily="18" charset="0"/>
              </a:rPr>
              <a:t>mesterii</a:t>
            </a:r>
            <a:r>
              <a:rPr lang="en-US" sz="2600" dirty="0">
                <a:latin typeface="Book Antiqua" panose="02040602050305030304" pitchFamily="18" charset="0"/>
              </a:rPr>
              <a:t> care </a:t>
            </a:r>
            <a:r>
              <a:rPr lang="en-US" sz="2600" dirty="0" err="1">
                <a:latin typeface="Book Antiqua" panose="02040602050305030304" pitchFamily="18" charset="0"/>
              </a:rPr>
              <a:t>sa</a:t>
            </a:r>
            <a:r>
              <a:rPr lang="en-US" sz="2600" dirty="0">
                <a:latin typeface="Book Antiqua" panose="02040602050305030304" pitchFamily="18" charset="0"/>
              </a:rPr>
              <a:t> </a:t>
            </a:r>
            <a:r>
              <a:rPr lang="en-US" sz="2600" dirty="0" err="1">
                <a:latin typeface="Book Antiqua" panose="02040602050305030304" pitchFamily="18" charset="0"/>
              </a:rPr>
              <a:t>lucreze</a:t>
            </a:r>
            <a:r>
              <a:rPr lang="en-US" sz="2600" dirty="0">
                <a:latin typeface="Book Antiqua" panose="02040602050305030304" pitchFamily="18" charset="0"/>
              </a:rPr>
              <a:t>: </a:t>
            </a:r>
            <a:r>
              <a:rPr lang="en-US" sz="2600" dirty="0" err="1">
                <a:latin typeface="Book Antiqua" panose="02040602050305030304" pitchFamily="18" charset="0"/>
              </a:rPr>
              <a:t>Betaleel</a:t>
            </a:r>
            <a:r>
              <a:rPr lang="en-US" sz="2600" dirty="0">
                <a:latin typeface="Book Antiqua" panose="02040602050305030304" pitchFamily="18" charset="0"/>
              </a:rPr>
              <a:t>, </a:t>
            </a:r>
            <a:r>
              <a:rPr lang="en-US" sz="2600" dirty="0" err="1">
                <a:latin typeface="Book Antiqua" panose="02040602050305030304" pitchFamily="18" charset="0"/>
              </a:rPr>
              <a:t>fiul</a:t>
            </a:r>
            <a:r>
              <a:rPr lang="en-US" sz="2600" dirty="0">
                <a:latin typeface="Book Antiqua" panose="02040602050305030304" pitchFamily="18" charset="0"/>
              </a:rPr>
              <a:t> </a:t>
            </a:r>
            <a:r>
              <a:rPr lang="en-US" sz="2600" dirty="0" err="1">
                <a:latin typeface="Book Antiqua" panose="02040602050305030304" pitchFamily="18" charset="0"/>
              </a:rPr>
              <a:t>lui</a:t>
            </a:r>
            <a:r>
              <a:rPr lang="en-US" sz="2600" dirty="0">
                <a:latin typeface="Book Antiqua" panose="02040602050305030304" pitchFamily="18" charset="0"/>
              </a:rPr>
              <a:t> Uri, </a:t>
            </a:r>
            <a:r>
              <a:rPr lang="en-US" sz="2600" dirty="0" err="1">
                <a:latin typeface="Book Antiqua" panose="02040602050305030304" pitchFamily="18" charset="0"/>
              </a:rPr>
              <a:t>fiul</a:t>
            </a:r>
            <a:r>
              <a:rPr lang="en-US" sz="2600" dirty="0">
                <a:latin typeface="Book Antiqua" panose="02040602050305030304" pitchFamily="18" charset="0"/>
              </a:rPr>
              <a:t> </a:t>
            </a:r>
            <a:r>
              <a:rPr lang="en-US" sz="2600" dirty="0" err="1">
                <a:latin typeface="Book Antiqua" panose="02040602050305030304" pitchFamily="18" charset="0"/>
              </a:rPr>
              <a:t>lui</a:t>
            </a:r>
            <a:r>
              <a:rPr lang="en-US" sz="2600" dirty="0">
                <a:latin typeface="Book Antiqua" panose="02040602050305030304" pitchFamily="18" charset="0"/>
              </a:rPr>
              <a:t> </a:t>
            </a:r>
            <a:r>
              <a:rPr lang="en-US" sz="2600" dirty="0" err="1">
                <a:latin typeface="Book Antiqua" panose="02040602050305030304" pitchFamily="18" charset="0"/>
              </a:rPr>
              <a:t>Hur</a:t>
            </a:r>
            <a:r>
              <a:rPr lang="en-US" sz="2600" dirty="0">
                <a:latin typeface="Book Antiqua" panose="02040602050305030304" pitchFamily="18" charset="0"/>
              </a:rPr>
              <a:t> din </a:t>
            </a:r>
            <a:r>
              <a:rPr lang="en-US" sz="2600" dirty="0" err="1">
                <a:latin typeface="Book Antiqua" panose="02040602050305030304" pitchFamily="18" charset="0"/>
              </a:rPr>
              <a:t>semintia</a:t>
            </a:r>
            <a:r>
              <a:rPr lang="en-US" sz="2600" dirty="0">
                <a:latin typeface="Book Antiqua" panose="02040602050305030304" pitchFamily="18" charset="0"/>
              </a:rPr>
              <a:t> </a:t>
            </a:r>
            <a:r>
              <a:rPr lang="en-US" sz="2600" dirty="0" err="1">
                <a:latin typeface="Book Antiqua" panose="02040602050305030304" pitchFamily="18" charset="0"/>
              </a:rPr>
              <a:t>lui</a:t>
            </a:r>
            <a:r>
              <a:rPr lang="en-US" sz="2600" dirty="0">
                <a:latin typeface="Book Antiqua" panose="02040602050305030304" pitchFamily="18" charset="0"/>
              </a:rPr>
              <a:t> </a:t>
            </a:r>
            <a:r>
              <a:rPr lang="en-US" sz="2600" dirty="0" err="1">
                <a:latin typeface="Book Antiqua" panose="02040602050305030304" pitchFamily="18" charset="0"/>
              </a:rPr>
              <a:t>Iuda</a:t>
            </a:r>
            <a:r>
              <a:rPr lang="en-US" sz="2600" dirty="0">
                <a:latin typeface="Book Antiqua" panose="02040602050305030304" pitchFamily="18" charset="0"/>
              </a:rPr>
              <a:t> (Exod31:1-6)</a:t>
            </a:r>
            <a:br>
              <a:rPr lang="en-US" sz="2600" dirty="0">
                <a:latin typeface="Book Antiqua" panose="02040602050305030304" pitchFamily="18" charset="0"/>
              </a:rPr>
            </a:br>
            <a:endParaRPr lang="en-US" sz="2600" dirty="0">
              <a:latin typeface="Book Antiqua" panose="0204060205030503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47311-ACBD-4F56-8458-0793A4EE0F24}"/>
              </a:ext>
            </a:extLst>
          </p:cNvPr>
          <p:cNvSpPr txBox="1"/>
          <p:nvPr/>
        </p:nvSpPr>
        <p:spPr>
          <a:xfrm>
            <a:off x="2589212" y="3613001"/>
            <a:ext cx="9231081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latin typeface="Book Antiqua" panose="02040602050305030304" pitchFamily="18" charset="0"/>
              </a:rPr>
              <a:t>Ce face David?</a:t>
            </a:r>
            <a:br>
              <a:rPr lang="en-US" sz="2600" dirty="0">
                <a:latin typeface="Book Antiqua" panose="02040602050305030304" pitchFamily="18" charset="0"/>
              </a:rPr>
            </a:br>
            <a:br>
              <a:rPr lang="en-US" sz="2600" dirty="0">
                <a:latin typeface="Book Antiqua" panose="02040602050305030304" pitchFamily="18" charset="0"/>
              </a:rPr>
            </a:br>
            <a:r>
              <a:rPr lang="en-US" sz="2600" dirty="0">
                <a:latin typeface="Book Antiqua" panose="02040602050305030304" pitchFamily="18" charset="0"/>
              </a:rPr>
              <a:t>- </a:t>
            </a:r>
            <a:r>
              <a:rPr lang="en-US" sz="2600" dirty="0" err="1">
                <a:latin typeface="Book Antiqua" panose="02040602050305030304" pitchFamily="18" charset="0"/>
              </a:rPr>
              <a:t>urmeaza</a:t>
            </a:r>
            <a:r>
              <a:rPr lang="en-US" sz="2600" dirty="0">
                <a:latin typeface="Book Antiqua" panose="02040602050305030304" pitchFamily="18" charset="0"/>
              </a:rPr>
              <a:t> </a:t>
            </a:r>
            <a:r>
              <a:rPr lang="en-US" sz="2600" dirty="0" err="1">
                <a:latin typeface="Book Antiqua" panose="02040602050305030304" pitchFamily="18" charset="0"/>
              </a:rPr>
              <a:t>acelasi</a:t>
            </a:r>
            <a:r>
              <a:rPr lang="en-US" sz="2600" dirty="0">
                <a:latin typeface="Book Antiqua" panose="02040602050305030304" pitchFamily="18" charset="0"/>
              </a:rPr>
              <a:t> “</a:t>
            </a:r>
            <a:r>
              <a:rPr lang="en-US" sz="2600" dirty="0" err="1">
                <a:latin typeface="Book Antiqua" panose="02040602050305030304" pitchFamily="18" charset="0"/>
              </a:rPr>
              <a:t>tipar</a:t>
            </a:r>
            <a:r>
              <a:rPr lang="en-US" sz="2600" dirty="0">
                <a:latin typeface="Book Antiqua" panose="02040602050305030304" pitchFamily="18" charset="0"/>
              </a:rPr>
              <a:t>” </a:t>
            </a:r>
            <a:r>
              <a:rPr lang="en-US" sz="2600" dirty="0" err="1">
                <a:latin typeface="Book Antiqua" panose="02040602050305030304" pitchFamily="18" charset="0"/>
              </a:rPr>
              <a:t>strangand</a:t>
            </a:r>
            <a:r>
              <a:rPr lang="en-US" sz="2600" dirty="0">
                <a:latin typeface="Book Antiqua" panose="02040602050305030304" pitchFamily="18" charset="0"/>
              </a:rPr>
              <a:t> </a:t>
            </a:r>
            <a:r>
              <a:rPr lang="en-US" sz="2600" dirty="0" err="1">
                <a:latin typeface="Book Antiqua" panose="02040602050305030304" pitchFamily="18" charset="0"/>
              </a:rPr>
              <a:t>si</a:t>
            </a:r>
            <a:r>
              <a:rPr lang="en-US" sz="2600" dirty="0">
                <a:latin typeface="Book Antiqua" panose="02040602050305030304" pitchFamily="18" charset="0"/>
              </a:rPr>
              <a:t> </a:t>
            </a:r>
            <a:r>
              <a:rPr lang="en-US" sz="2600" dirty="0" err="1">
                <a:latin typeface="Book Antiqua" panose="02040602050305030304" pitchFamily="18" charset="0"/>
              </a:rPr>
              <a:t>alegand</a:t>
            </a:r>
            <a:r>
              <a:rPr lang="en-US" sz="2600" dirty="0">
                <a:latin typeface="Book Antiqua" panose="02040602050305030304" pitchFamily="18" charset="0"/>
              </a:rPr>
              <a:t> </a:t>
            </a:r>
            <a:r>
              <a:rPr lang="en-US" sz="2600" dirty="0" err="1">
                <a:latin typeface="Book Antiqua" panose="02040602050305030304" pitchFamily="18" charset="0"/>
              </a:rPr>
              <a:t>mesterii</a:t>
            </a:r>
            <a:r>
              <a:rPr lang="en-US" sz="2600" dirty="0">
                <a:latin typeface="Book Antiqua" panose="02040602050305030304" pitchFamily="18" charset="0"/>
              </a:rPr>
              <a:t> care </a:t>
            </a:r>
            <a:r>
              <a:rPr lang="en-US" sz="2600" dirty="0" err="1">
                <a:latin typeface="Book Antiqua" panose="02040602050305030304" pitchFamily="18" charset="0"/>
              </a:rPr>
              <a:t>sa</a:t>
            </a:r>
            <a:r>
              <a:rPr lang="en-US" sz="2600" dirty="0">
                <a:latin typeface="Book Antiqua" panose="02040602050305030304" pitchFamily="18" charset="0"/>
              </a:rPr>
              <a:t> </a:t>
            </a:r>
            <a:r>
              <a:rPr lang="en-US" sz="2600" dirty="0" err="1">
                <a:latin typeface="Book Antiqua" panose="02040602050305030304" pitchFamily="18" charset="0"/>
              </a:rPr>
              <a:t>lucreze</a:t>
            </a:r>
            <a:r>
              <a:rPr lang="en-US" sz="2600" dirty="0">
                <a:latin typeface="Book Antiqua" panose="02040602050305030304" pitchFamily="18" charset="0"/>
              </a:rPr>
              <a:t> la </a:t>
            </a:r>
            <a:r>
              <a:rPr lang="en-US" sz="2600" dirty="0" err="1">
                <a:latin typeface="Book Antiqua" panose="02040602050305030304" pitchFamily="18" charset="0"/>
              </a:rPr>
              <a:t>construirea</a:t>
            </a:r>
            <a:r>
              <a:rPr lang="en-US" sz="2600" dirty="0">
                <a:latin typeface="Book Antiqua" panose="02040602050305030304" pitchFamily="18" charset="0"/>
              </a:rPr>
              <a:t> </a:t>
            </a:r>
            <a:r>
              <a:rPr lang="en-US" sz="2600" dirty="0" err="1">
                <a:latin typeface="Book Antiqua" panose="02040602050305030304" pitchFamily="18" charset="0"/>
              </a:rPr>
              <a:t>Templului</a:t>
            </a:r>
            <a:endParaRPr lang="en-US" sz="2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234E35-7CAF-48D6-8418-2CE58DFAA43A}"/>
              </a:ext>
            </a:extLst>
          </p:cNvPr>
          <p:cNvSpPr txBox="1"/>
          <p:nvPr/>
        </p:nvSpPr>
        <p:spPr>
          <a:xfrm>
            <a:off x="2589211" y="5196476"/>
            <a:ext cx="923108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en-US" sz="2600" dirty="0">
                <a:latin typeface="Book Antiqua" panose="02040602050305030304" pitchFamily="18" charset="0"/>
              </a:rPr>
            </a:br>
            <a:r>
              <a:rPr lang="en-US" sz="2600" dirty="0">
                <a:latin typeface="Book Antiqua" panose="02040602050305030304" pitchFamily="18" charset="0"/>
              </a:rPr>
              <a:t>Ce face Solomon?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04222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798</TotalTime>
  <Words>1133</Words>
  <Application>Microsoft Office PowerPoint</Application>
  <PresentationFormat>Widescreen</PresentationFormat>
  <Paragraphs>74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Book Antiqua</vt:lpstr>
      <vt:lpstr>Calibri</vt:lpstr>
      <vt:lpstr>Century Gothic</vt:lpstr>
      <vt:lpstr>Wingdings 3</vt:lpstr>
      <vt:lpstr>Wisp</vt:lpstr>
      <vt:lpstr>2 Cronici – capitolul 2</vt:lpstr>
      <vt:lpstr> - Sectiunea 1-9: domnia lui Solomon - Cap. 1:  - rezumat al domniei  - visul  - intelepciunea in raport cu poporul Domnului  </vt:lpstr>
      <vt:lpstr>Capitolul 2 – In cautarea distrubuitorului de materiale si a dirigintelui de santier</vt:lpstr>
      <vt:lpstr>1. Vs.1-2:  - Solomon porunceste sa se inceapa zidirea Templului - intra in planul pavat de Dumnezeu si descoperit lui David (1 Cronici 28:5-6) - organizarea lucratorilor   </vt:lpstr>
      <vt:lpstr>2.  Vs.3-10  - cine este Hiram? - lemn pentru “casa Numelui Domnului, Dumnezeului meu” - casa trebuie sa fie mare - in cautarea dirigintelui de santier </vt:lpstr>
      <vt:lpstr>v.6 “Dar cine poate sa-I zideasca o casa, cand cerurile si cerurile cerurilor nu-L pot cuprinde? Si cine sunt eu, ca sa-I zidesc o casa, decat doar ca sa ard tamaie inainte Lui?”</vt:lpstr>
      <vt:lpstr>3. Vs.11-16  - admiratia lui Hiram fata de Domnul in raport cu poporul si imparat - recunoaste autoritatea si suveranitatea Domnului - Huram-Abi, mester si priceput </vt:lpstr>
      <vt:lpstr>4. Vs. 17-18  - acceasi ca in vs.2 - Solomon alege strainii pentru muncile de corvoada - 153.600 – sa poarte sarcinile, sa taie pietre si sa privegheze - de ce strainii?   - era o practica a vremii  - 1 Imparati 9:20-22 </vt:lpstr>
      <vt:lpstr>Scurta incursiune in constructia cortului  - Moise primeste reprezentarea cortului si a tuturor lucrurilor din el - Moise strange tot pentru facerea cortului - Dumnezeu alege mesterii care sa lucreze: Betaleel, fiul lui Uri, fiul lui Hur din semintia lui Iuda (Exod31:1-6)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Cronici – capitolul 2</dc:title>
  <dc:creator>Silviu Bulgariu</dc:creator>
  <cp:lastModifiedBy>Costel G</cp:lastModifiedBy>
  <cp:revision>56</cp:revision>
  <dcterms:created xsi:type="dcterms:W3CDTF">2019-10-05T18:48:30Z</dcterms:created>
  <dcterms:modified xsi:type="dcterms:W3CDTF">2019-10-06T09:08:17Z</dcterms:modified>
</cp:coreProperties>
</file>