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61" r:id="rId2"/>
    <p:sldId id="257" r:id="rId3"/>
    <p:sldId id="268" r:id="rId4"/>
    <p:sldId id="269" r:id="rId5"/>
    <p:sldId id="270" r:id="rId6"/>
    <p:sldId id="262" r:id="rId7"/>
    <p:sldId id="263" r:id="rId8"/>
    <p:sldId id="265" r:id="rId9"/>
    <p:sldId id="271" r:id="rId10"/>
    <p:sldId id="260" r:id="rId11"/>
    <p:sldId id="264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509" autoAdjust="0"/>
  </p:normalViewPr>
  <p:slideViewPr>
    <p:cSldViewPr snapToGrid="0">
      <p:cViewPr varScale="1">
        <p:scale>
          <a:sx n="45" d="100"/>
          <a:sy n="45" d="100"/>
        </p:scale>
        <p:origin x="1397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BA211-3E3B-4F35-B7C4-1EFF995B51C0}" type="datetimeFigureOut">
              <a:rPr lang="ro-RO" smtClean="0"/>
              <a:t>26.01.2020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46545-FC3A-4FDB-A040-64E5EF38E4F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18759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_XREF_236586240:236454400|tw:/bible.*?id=14.24.2|verse:14.26.5|modid:romcor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Ozia</a:t>
            </a:r>
            <a:r>
              <a:rPr lang="ro-R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/ </a:t>
            </a:r>
            <a:r>
              <a:rPr lang="ro-RO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Azaria</a:t>
            </a:r>
            <a:r>
              <a:rPr lang="ro-R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casatorit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Ieruşa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fata lui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Ţadoc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căutat pe Dumnezeu în timpul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vieţii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lui Zaharia, care pricepea vedeniile lui Dumnezeu.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în timpul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cînd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căutat pe Domnul, Dumnezeu l-a făcut să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propăşească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 </a:t>
            </a:r>
            <a:endParaRPr lang="ro-R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o-RO" dirty="0"/>
              <a:t>baliste, catapulte </a:t>
            </a:r>
          </a:p>
          <a:p>
            <a:pPr rtl="0"/>
            <a:r>
              <a:rPr lang="ro-R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2Chr 8:17 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Solomon a plecat atunci la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Eţion-Gheber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Elot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pe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ţărmul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mării, în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ţara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Edomului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o-RO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ro-RO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46545-FC3A-4FDB-A040-64E5EF38E4F6}" type="slidenum">
              <a:rPr lang="ro-RO" smtClean="0"/>
              <a:t>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32535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DE ce aceasta nebunie – doar un alt om care nu poate face fata succesului? (</a:t>
            </a:r>
            <a:r>
              <a:rPr lang="ro-RO" dirty="0" err="1"/>
              <a:t>Nebucadnetar</a:t>
            </a:r>
            <a:r>
              <a:rPr lang="ro-RO" dirty="0"/>
              <a:t>...</a:t>
            </a:r>
            <a:r>
              <a:rPr lang="ro-RO" sz="1200" b="1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„Oare nu este acesta Babilonul cel mare, pe care mi l-am zidit eu, ca loc de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şedere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împărătească, prin puterea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bogăţiei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mele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spre slava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măreţiei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mele?”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Betia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mandriei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multe forme...</a:t>
            </a:r>
          </a:p>
          <a:p>
            <a:r>
              <a:rPr lang="ro-RO" dirty="0"/>
              <a:t>De ce aceasta formă religioasa de </a:t>
            </a:r>
            <a:r>
              <a:rPr lang="ro-RO" dirty="0" err="1"/>
              <a:t>mandrie</a:t>
            </a:r>
            <a:r>
              <a:rPr lang="ro-RO" dirty="0"/>
              <a:t>? Ce justificare teologica ar fi avut? ”Fiul lui David”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46545-FC3A-4FDB-A040-64E5EF38E4F6}" type="slidenum">
              <a:rPr lang="ro-RO" smtClean="0"/>
              <a:t>7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43655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Isaia-  Tot capul este bolnav,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toată inima sufere de moarte!.. nu pot să văd nelegiuirea unită cu sărbătoarea, căci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mînile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vă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sînt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pline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sînge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!”</a:t>
            </a:r>
            <a:endParaRPr lang="ro-R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200" b="1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21 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Vai, cetatea aceea credincioasă, cum a ajuns o curvă! Era plină de judecată, dreptatea locuia în ea,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acum e plină de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ucigaşi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  <a:r>
              <a:rPr lang="ro-RO" sz="1200" b="1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23 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 marii tăi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sînt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răzvrătiţi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părtaşi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hoţii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toţi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iubesc mita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aleargă după plată; orfanului nu-i fac dreptate,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pricina văduvei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n'ajunge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pînă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ei. </a:t>
            </a:r>
            <a:r>
              <a:rPr lang="ro-RO" sz="1200" b="1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18 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Vai de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ceice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trag după ei nelegiuirea cu funiile minciunii,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păcatul, cu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şleaurile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unei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căruţe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Vai de cei ce numesc răul bine,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binele rău, ... </a:t>
            </a:r>
            <a:br>
              <a:rPr lang="ro-RO" dirty="0"/>
            </a:br>
            <a:r>
              <a:rPr lang="ro-RO" sz="1200" b="1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22 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Vai de cei tari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cînd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este vorba de băut vin,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viteji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cînd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este vorba de amestecat băuturi tari; </a:t>
            </a:r>
            <a:r>
              <a:rPr lang="ro-RO" sz="1200" b="1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23 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cari scot cu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faţa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curată pe cel vinovat, pentru mită,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iau drepturile celor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nevinovaţi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Vai de mine!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Sînt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pierdut, căci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sînt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om cu buze necurate, locuiesc în mijlocul unui popor tot cu buze necurate,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Osea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Domnul are o judecată cu locuitorii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ţării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pentru că nu este adevăr, nu este îndurare, nu este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cunoştinţă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Dumnezeu în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ţară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o-RO" sz="1200" b="1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Fiecare jură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strîmb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minte, ucide, fură,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prea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curveşte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năpăstuieşte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face omoruri după omoruri.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jertfesc împreună cu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desfrînatele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din temple. Poporul fără minte aleargă spre pieire. Căci Israel a uitat pe Cel ce l-a făcut,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-a zidit palate,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Iuda a </a:t>
            </a:r>
            <a:r>
              <a:rPr lang="ro-RO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înmulţit</a:t>
            </a:r>
            <a:r>
              <a:rPr lang="ro-R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cetăţile</a:t>
            </a:r>
            <a:r>
              <a:rPr lang="ro-R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întărite;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deaceea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voi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trimete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foc în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cetăţile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lor,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va mistui palatele.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MICA - Dar care este nelegiuirea lui Iacov? Nu este oare Samaria?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care este păcatul lui Iuda? Nu este oare Ierusalimul?... rana ei este fără leac; se întinde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pînă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Iuda, pătrunde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pînă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poarta poporului meu,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pînă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Ierusalim.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200" b="1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7 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Toate chipurile ei cioplite vor fi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sfărîmate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toate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plăţile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ei de curvă vor fi arse în foc,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200" b="1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Vai de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ceice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cugetă nelegiuirea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făuresc rele în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aşternutul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lor;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cînd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crapă de ziuă o înfăptuiesc, dacă le stă în putere.</a:t>
            </a:r>
            <a:r>
              <a:rPr lang="ro-RO" sz="1200" b="1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Dacă poftesc ogoare, pun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mîna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 ele, dacă doresc case, le răpesc; asupresc pe om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casa lui, pe om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moştenirea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lui.</a:t>
            </a:r>
            <a:r>
              <a:rPr lang="ro-RO" sz="1200" b="1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o-R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proorocii cari rătăcesc pe poporul meu, cari, dacă au de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muşcat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ceva cu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dinţii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vestesc pacea, iar dacă nu li se pune nimic în gură, vestesc războiul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sfînt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 Căpeteniile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cetăţii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judecă pentru daruri,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preoţii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lui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învaţă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 popor pentru plată,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proorocii lui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proorocesc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 bani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200" b="1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S'a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dus omul de bine din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ţară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 mai este niciun om cinstit printre oameni;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toţi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stau la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pîndă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 să verse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sînge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fiecare întinde o cursă fratelui său.</a:t>
            </a:r>
          </a:p>
          <a:p>
            <a:endParaRPr lang="ro-RO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46545-FC3A-4FDB-A040-64E5EF38E4F6}" type="slidenum">
              <a:rPr lang="ro-RO" smtClean="0"/>
              <a:t>8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49972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 19 Pul, împăratul Asiriei, a venit în </a:t>
            </a:r>
            <a:r>
              <a:rPr lang="ro-RO" dirty="0" err="1"/>
              <a:t>ţară</a:t>
            </a:r>
            <a:r>
              <a:rPr lang="ro-RO" dirty="0"/>
              <a:t>. </a:t>
            </a:r>
            <a:r>
              <a:rPr lang="ro-RO" dirty="0" err="1"/>
              <a:t>Şi</a:t>
            </a:r>
            <a:r>
              <a:rPr lang="ro-RO" dirty="0"/>
              <a:t> Menahem a dat lui Pul o mie de </a:t>
            </a:r>
            <a:r>
              <a:rPr lang="ro-RO" dirty="0" err="1"/>
              <a:t>talanţi</a:t>
            </a:r>
            <a:r>
              <a:rPr lang="ro-RO" dirty="0"/>
              <a:t> de argint, ca să -l ajute să-</a:t>
            </a:r>
            <a:r>
              <a:rPr lang="ro-RO" dirty="0" err="1"/>
              <a:t>şi</a:t>
            </a:r>
            <a:r>
              <a:rPr lang="ro-RO" dirty="0"/>
              <a:t> întărească domnia. 20 Menahem a ridicat argintul acesta </a:t>
            </a:r>
            <a:r>
              <a:rPr lang="ro-RO" dirty="0" err="1"/>
              <a:t>dela</a:t>
            </a:r>
            <a:r>
              <a:rPr lang="ro-RO" dirty="0"/>
              <a:t> </a:t>
            </a:r>
            <a:r>
              <a:rPr lang="ro-RO" dirty="0" err="1"/>
              <a:t>toţi</a:t>
            </a:r>
            <a:r>
              <a:rPr lang="ro-RO" dirty="0"/>
              <a:t> cei cu avere din Israel, ca să -l dea împăratului Asiriei; i-a pus să dea fiecare </a:t>
            </a:r>
            <a:r>
              <a:rPr lang="ro-RO" dirty="0" err="1"/>
              <a:t>cîte</a:t>
            </a:r>
            <a:r>
              <a:rPr lang="ro-RO" dirty="0"/>
              <a:t> cincizeci de </a:t>
            </a:r>
            <a:r>
              <a:rPr lang="ro-RO" dirty="0" err="1"/>
              <a:t>sicli</a:t>
            </a:r>
            <a:r>
              <a:rPr lang="ro-RO" dirty="0"/>
              <a:t> de argint. Împăratul Asiriei </a:t>
            </a:r>
            <a:r>
              <a:rPr lang="ro-RO" dirty="0" err="1"/>
              <a:t>s'a</a:t>
            </a:r>
            <a:r>
              <a:rPr lang="ro-RO" dirty="0"/>
              <a:t> întors înapoi, </a:t>
            </a:r>
            <a:r>
              <a:rPr lang="ro-RO" dirty="0" err="1"/>
              <a:t>şi</a:t>
            </a:r>
            <a:r>
              <a:rPr lang="ro-RO" dirty="0"/>
              <a:t> nu </a:t>
            </a:r>
            <a:r>
              <a:rPr lang="ro-RO" dirty="0" err="1"/>
              <a:t>s'a</a:t>
            </a:r>
            <a:r>
              <a:rPr lang="ro-RO" dirty="0"/>
              <a:t> oprit atunci în </a:t>
            </a:r>
            <a:r>
              <a:rPr lang="ro-RO" dirty="0" err="1"/>
              <a:t>ţară</a:t>
            </a:r>
            <a:r>
              <a:rPr lang="ro-RO" dirty="0"/>
              <a:t>.</a:t>
            </a:r>
          </a:p>
          <a:p>
            <a:endParaRPr lang="ro-RO" dirty="0"/>
          </a:p>
          <a:p>
            <a:r>
              <a:rPr lang="ro-RO" sz="1200" b="1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29 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 vremea lui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Pecah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împăratul lui Israel, a venit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Tiglat-Pileser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împăratul Asiriei,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luat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Iionul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Abel-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Maaca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Ianoah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Chedeş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Haţor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Galaad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Galileia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toată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ţara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lui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Neftali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 locuitori i-a dus în prinsoare în Asiria.</a:t>
            </a:r>
          </a:p>
          <a:p>
            <a:br>
              <a:rPr lang="ro-RO" dirty="0"/>
            </a:br>
            <a:r>
              <a:rPr lang="ro-RO" sz="1200" b="1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37 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 vremea aceea, Domnul a început să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trimeată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împotriva lui Iuda pe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Reţin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împăratul Siriei,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Pecah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fiul lui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Remalia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o-RO" sz="1200" b="1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38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Iotam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adormit cu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părinţii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săi,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fost îngropat cu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părinţii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săi în cetatea tatălui său David. </a:t>
            </a:r>
          </a:p>
          <a:p>
            <a:endParaRPr lang="ro-RO" i="1" dirty="0"/>
          </a:p>
          <a:p>
            <a:r>
              <a:rPr lang="it-IT" b="1" i="1" dirty="0"/>
              <a:t>vremuri</a:t>
            </a:r>
            <a:r>
              <a:rPr lang="it-IT" b="1" dirty="0"/>
              <a:t> disperate justifică </a:t>
            </a:r>
            <a:r>
              <a:rPr lang="it-IT" b="1" i="1" dirty="0"/>
              <a:t>măsuri</a:t>
            </a:r>
            <a:r>
              <a:rPr lang="it-IT" b="1" dirty="0"/>
              <a:t> disperate</a:t>
            </a:r>
            <a:r>
              <a:rPr lang="ro-RO" b="1" dirty="0"/>
              <a:t>... Nu era suficient pentru </a:t>
            </a:r>
            <a:r>
              <a:rPr lang="ro-RO" b="1" dirty="0" err="1"/>
              <a:t>Iotam</a:t>
            </a:r>
            <a:r>
              <a:rPr lang="ro-RO" b="1" dirty="0"/>
              <a:t> sa fie un rege cuminte...</a:t>
            </a:r>
          </a:p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46545-FC3A-4FDB-A040-64E5EF38E4F6}" type="slidenum">
              <a:rPr lang="ro-RO" smtClean="0"/>
              <a:t>10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71172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Primul pas al </a:t>
            </a:r>
            <a:r>
              <a:rPr lang="ro-RO" dirty="0" err="1"/>
              <a:t>raului</a:t>
            </a:r>
            <a:r>
              <a:rPr lang="ro-RO" dirty="0"/>
              <a:t> ireversibil... Contracarat de </a:t>
            </a:r>
            <a:r>
              <a:rPr lang="ro-RO" dirty="0" err="1"/>
              <a:t>preoti</a:t>
            </a:r>
            <a:r>
              <a:rPr lang="ro-RO" dirty="0"/>
              <a:t>, </a:t>
            </a:r>
            <a:r>
              <a:rPr lang="ro-RO" dirty="0" err="1"/>
              <a:t>interventia</a:t>
            </a:r>
            <a:r>
              <a:rPr lang="ro-RO" dirty="0"/>
              <a:t> directa a lui Dumnezeu. </a:t>
            </a:r>
          </a:p>
          <a:p>
            <a:br>
              <a:rPr lang="ro-RO" dirty="0"/>
            </a:br>
            <a:r>
              <a:rPr lang="ro-RO" sz="1200" b="1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 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Ţi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s'a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arătat,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omule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ce este bine,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ce alta cere Domnul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dela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tine,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decît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să faci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deptate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să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iubeşti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mila,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să umbli smerit cu </a:t>
            </a:r>
            <a:r>
              <a:rPr lang="ro-R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Dumezeul</a:t>
            </a:r>
            <a:r>
              <a:rPr lang="ro-R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tău?”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46545-FC3A-4FDB-A040-64E5EF38E4F6}" type="slidenum">
              <a:rPr lang="ro-RO" smtClean="0"/>
              <a:t>11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23180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b="1" dirty="0" err="1"/>
              <a:t>Prov</a:t>
            </a:r>
            <a:r>
              <a:rPr lang="ro-RO" b="1" dirty="0"/>
              <a:t> 11:2</a:t>
            </a:r>
          </a:p>
          <a:p>
            <a:r>
              <a:rPr lang="ro-RO" b="1" dirty="0" err="1"/>
              <a:t>Prov</a:t>
            </a:r>
            <a:r>
              <a:rPr lang="ro-RO" b="1" dirty="0"/>
              <a:t> 16:18 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46545-FC3A-4FDB-A040-64E5EF38E4F6}" type="slidenum">
              <a:rPr lang="ro-RO" smtClean="0"/>
              <a:t>12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4954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D71C-10A7-46A7-B86B-D61F4632E08E}" type="datetimeFigureOut">
              <a:rPr lang="ro-RO" smtClean="0"/>
              <a:t>26.01.2020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5961D-1736-4B54-87C2-1500D4A77AA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5804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D71C-10A7-46A7-B86B-D61F4632E08E}" type="datetimeFigureOut">
              <a:rPr lang="ro-RO" smtClean="0"/>
              <a:t>26.01.2020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5961D-1736-4B54-87C2-1500D4A77AA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71562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D71C-10A7-46A7-B86B-D61F4632E08E}" type="datetimeFigureOut">
              <a:rPr lang="ro-RO" smtClean="0"/>
              <a:t>26.01.2020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5961D-1736-4B54-87C2-1500D4A77AA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1435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D71C-10A7-46A7-B86B-D61F4632E08E}" type="datetimeFigureOut">
              <a:rPr lang="ro-RO" smtClean="0"/>
              <a:t>26.01.2020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5961D-1736-4B54-87C2-1500D4A77AA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30214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D71C-10A7-46A7-B86B-D61F4632E08E}" type="datetimeFigureOut">
              <a:rPr lang="ro-RO" smtClean="0"/>
              <a:t>26.01.2020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5961D-1736-4B54-87C2-1500D4A77AA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83874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D71C-10A7-46A7-B86B-D61F4632E08E}" type="datetimeFigureOut">
              <a:rPr lang="ro-RO" smtClean="0"/>
              <a:t>26.01.2020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5961D-1736-4B54-87C2-1500D4A77AA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17653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D71C-10A7-46A7-B86B-D61F4632E08E}" type="datetimeFigureOut">
              <a:rPr lang="ro-RO" smtClean="0"/>
              <a:t>26.01.2020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5961D-1736-4B54-87C2-1500D4A77AA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18487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D71C-10A7-46A7-B86B-D61F4632E08E}" type="datetimeFigureOut">
              <a:rPr lang="ro-RO" smtClean="0"/>
              <a:t>26.01.2020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5961D-1736-4B54-87C2-1500D4A77AA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08274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D71C-10A7-46A7-B86B-D61F4632E08E}" type="datetimeFigureOut">
              <a:rPr lang="ro-RO" smtClean="0"/>
              <a:t>26.01.2020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5961D-1736-4B54-87C2-1500D4A77AA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48718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D71C-10A7-46A7-B86B-D61F4632E08E}" type="datetimeFigureOut">
              <a:rPr lang="ro-RO" smtClean="0"/>
              <a:t>26.01.2020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5961D-1736-4B54-87C2-1500D4A77AA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26703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D71C-10A7-46A7-B86B-D61F4632E08E}" type="datetimeFigureOut">
              <a:rPr lang="ro-RO" smtClean="0"/>
              <a:t>26.01.2020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5961D-1736-4B54-87C2-1500D4A77AA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43211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6D71C-10A7-46A7-B86B-D61F4632E08E}" type="datetimeFigureOut">
              <a:rPr lang="ro-RO" smtClean="0"/>
              <a:t>26.01.2020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5961D-1736-4B54-87C2-1500D4A77AA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2165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937E0B2-3668-483E-83E5-673A1D718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5" y="1257300"/>
            <a:ext cx="8979694" cy="452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88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05C7DE-C29A-4CF2-8652-430A63B6C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4855"/>
            <a:ext cx="9144000" cy="577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15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15E5E-166E-4A6C-BE1F-520ADFD0F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01162"/>
            <a:ext cx="7886700" cy="653545"/>
          </a:xfrm>
        </p:spPr>
        <p:txBody>
          <a:bodyPr>
            <a:normAutofit fontScale="90000"/>
          </a:bodyPr>
          <a:lstStyle/>
          <a:p>
            <a:r>
              <a:rPr lang="ro-RO" b="1" dirty="0"/>
              <a:t>Atacuri asupra Casei Domnului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A0BCC-4274-4E23-A446-E1F1C66C1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9810"/>
            <a:ext cx="7886700" cy="3467968"/>
          </a:xfrm>
        </p:spPr>
        <p:txBody>
          <a:bodyPr>
            <a:normAutofit fontScale="92500" lnSpcReduction="20000"/>
          </a:bodyPr>
          <a:lstStyle/>
          <a:p>
            <a:r>
              <a:rPr lang="ro-RO" dirty="0"/>
              <a:t>Idolatria – </a:t>
            </a:r>
            <a:r>
              <a:rPr lang="ro-RO" dirty="0" err="1"/>
              <a:t>multi</a:t>
            </a:r>
            <a:r>
              <a:rPr lang="ro-RO" dirty="0"/>
              <a:t>-culturala (Solomon)</a:t>
            </a:r>
          </a:p>
          <a:p>
            <a:r>
              <a:rPr lang="ro-RO" dirty="0"/>
              <a:t>Vițelul de la Betel – alternativa (</a:t>
            </a:r>
            <a:r>
              <a:rPr lang="ro-RO" dirty="0" err="1"/>
              <a:t>Ieroboam</a:t>
            </a:r>
            <a:r>
              <a:rPr lang="ro-RO" dirty="0"/>
              <a:t>)</a:t>
            </a:r>
          </a:p>
          <a:p>
            <a:r>
              <a:rPr lang="ro-RO" dirty="0" err="1"/>
              <a:t>Baali</a:t>
            </a:r>
            <a:r>
              <a:rPr lang="ro-RO" dirty="0"/>
              <a:t> (</a:t>
            </a:r>
            <a:r>
              <a:rPr lang="ro-RO" dirty="0" err="1"/>
              <a:t>Ahab</a:t>
            </a:r>
            <a:r>
              <a:rPr lang="ro-RO" dirty="0"/>
              <a:t>- </a:t>
            </a:r>
            <a:r>
              <a:rPr lang="ro-RO" dirty="0" err="1"/>
              <a:t>Atalia</a:t>
            </a:r>
            <a:r>
              <a:rPr lang="ro-RO" dirty="0"/>
              <a:t>), </a:t>
            </a:r>
            <a:r>
              <a:rPr lang="ro-RO" dirty="0" err="1"/>
              <a:t>Astartee</a:t>
            </a:r>
            <a:r>
              <a:rPr lang="ro-RO" dirty="0"/>
              <a:t>, idoli (</a:t>
            </a:r>
            <a:r>
              <a:rPr lang="ro-RO" dirty="0" err="1"/>
              <a:t>Ioas</a:t>
            </a:r>
            <a:r>
              <a:rPr lang="ro-RO" dirty="0"/>
              <a:t>)</a:t>
            </a:r>
          </a:p>
          <a:p>
            <a:r>
              <a:rPr lang="ro-RO" dirty="0"/>
              <a:t>Idolii personali (</a:t>
            </a:r>
            <a:r>
              <a:rPr lang="ro-RO" dirty="0" err="1"/>
              <a:t>Amația</a:t>
            </a:r>
            <a:r>
              <a:rPr lang="ro-RO" dirty="0"/>
              <a:t>)</a:t>
            </a:r>
          </a:p>
          <a:p>
            <a:r>
              <a:rPr lang="ro-RO" b="1" dirty="0"/>
              <a:t>Fisura ereziei (</a:t>
            </a:r>
            <a:r>
              <a:rPr lang="ro-RO" b="1" dirty="0" err="1"/>
              <a:t>Ozia</a:t>
            </a:r>
            <a:r>
              <a:rPr lang="ro-RO" b="1" dirty="0"/>
              <a:t>) – schimbarea ritualului – preoției</a:t>
            </a:r>
          </a:p>
          <a:p>
            <a:r>
              <a:rPr lang="ro-RO" b="1" dirty="0"/>
              <a:t>Înălțimile...</a:t>
            </a:r>
          </a:p>
          <a:p>
            <a:r>
              <a:rPr lang="ro-RO" dirty="0"/>
              <a:t>Sincretismul religios - altar străin in templu – </a:t>
            </a:r>
            <a:r>
              <a:rPr lang="ro-RO" dirty="0" err="1"/>
              <a:t>Ahaz</a:t>
            </a:r>
            <a:endParaRPr lang="ro-RO" dirty="0"/>
          </a:p>
          <a:p>
            <a:r>
              <a:rPr lang="ro-RO" dirty="0"/>
              <a:t>Idolii in Casa Domnului (confuzia totala) (Manase)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9142D2-3C55-45C3-A0AC-D931E103A80B}"/>
              </a:ext>
            </a:extLst>
          </p:cNvPr>
          <p:cNvSpPr txBox="1"/>
          <p:nvPr/>
        </p:nvSpPr>
        <p:spPr>
          <a:xfrm>
            <a:off x="2460049" y="5237791"/>
            <a:ext cx="5187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 mândrie sau frică, </a:t>
            </a:r>
          </a:p>
          <a:p>
            <a:r>
              <a:rPr lang="ro-RO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dorința de a plăcea oamenilor </a:t>
            </a:r>
          </a:p>
        </p:txBody>
      </p:sp>
    </p:spTree>
    <p:extLst>
      <p:ext uri="{BB962C8B-B14F-4D97-AF65-F5344CB8AC3E}">
        <p14:creationId xmlns:p14="http://schemas.microsoft.com/office/powerpoint/2010/main" val="1939211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5B5A6-AE69-4DF7-8F72-268C91081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39091"/>
            <a:ext cx="7886700" cy="4987636"/>
          </a:xfrm>
        </p:spPr>
        <p:txBody>
          <a:bodyPr/>
          <a:lstStyle/>
          <a:p>
            <a:pPr marL="0" indent="0" algn="ctr">
              <a:buNone/>
            </a:pPr>
            <a:r>
              <a:rPr lang="ro-RO" sz="2700" b="1" i="1" dirty="0"/>
              <a:t>Când vine mândria, vine și rușinea...</a:t>
            </a:r>
          </a:p>
          <a:p>
            <a:pPr marL="0" indent="0" algn="ctr">
              <a:buNone/>
            </a:pPr>
            <a:r>
              <a:rPr lang="ro-RO" sz="2700" b="1" i="1" dirty="0"/>
              <a:t>Mândria merge înaintea pieirii, </a:t>
            </a:r>
          </a:p>
          <a:p>
            <a:pPr marL="0" indent="0" algn="ctr">
              <a:buNone/>
            </a:pPr>
            <a:r>
              <a:rPr lang="ro-RO" sz="2700" b="1" i="1" dirty="0"/>
              <a:t>și trufia merge înainte căderii.</a:t>
            </a:r>
          </a:p>
          <a:p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 algn="ctr">
              <a:buNone/>
            </a:pPr>
            <a:r>
              <a:rPr lang="ro-RO" dirty="0"/>
              <a:t>Mândria afectează nu doar destinul personal</a:t>
            </a:r>
          </a:p>
          <a:p>
            <a:pPr marL="0" indent="0" algn="ctr">
              <a:buNone/>
            </a:pPr>
            <a:r>
              <a:rPr lang="ro-RO" dirty="0"/>
              <a:t>ci chiar al Casei Domnului și soarta poporului.</a:t>
            </a:r>
          </a:p>
        </p:txBody>
      </p:sp>
    </p:spTree>
    <p:extLst>
      <p:ext uri="{BB962C8B-B14F-4D97-AF65-F5344CB8AC3E}">
        <p14:creationId xmlns:p14="http://schemas.microsoft.com/office/powerpoint/2010/main" val="2074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BF04D-8CB1-4B72-8E97-55F2FA7C2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843" y="4635960"/>
            <a:ext cx="2818682" cy="10788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o-RO" sz="1500" b="1" dirty="0" err="1"/>
              <a:t>Amația</a:t>
            </a:r>
            <a:endParaRPr lang="ro-RO" sz="1500" b="1" dirty="0"/>
          </a:p>
          <a:p>
            <a:pPr marL="0" indent="0">
              <a:buNone/>
            </a:pPr>
            <a:r>
              <a:rPr lang="ro-RO" sz="1500" i="1" dirty="0"/>
              <a:t>A făcut ce este bine, dar </a:t>
            </a:r>
            <a:r>
              <a:rPr lang="ro-RO" sz="1500" i="1" dirty="0">
                <a:solidFill>
                  <a:srgbClr val="FF0000"/>
                </a:solidFill>
              </a:rPr>
              <a:t>nu cu toata inima... idolii din </a:t>
            </a:r>
            <a:r>
              <a:rPr lang="ro-RO" sz="1500" i="1" dirty="0" err="1">
                <a:solidFill>
                  <a:srgbClr val="FF0000"/>
                </a:solidFill>
              </a:rPr>
              <a:t>Seir</a:t>
            </a:r>
            <a:endParaRPr lang="ro-RO" sz="1500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o-RO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Mandria</a:t>
            </a:r>
            <a:r>
              <a:rPr lang="ro-RO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care duce la idolatrie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E62331-D6A1-4530-BB96-275E7BC04A49}"/>
              </a:ext>
            </a:extLst>
          </p:cNvPr>
          <p:cNvSpPr txBox="1">
            <a:spLocks/>
          </p:cNvSpPr>
          <p:nvPr/>
        </p:nvSpPr>
        <p:spPr>
          <a:xfrm>
            <a:off x="839998" y="3449239"/>
            <a:ext cx="3407434" cy="112264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1500" b="1" dirty="0" err="1"/>
              <a:t>Ozia</a:t>
            </a:r>
            <a:endParaRPr lang="ro-RO" sz="1500" b="1" dirty="0"/>
          </a:p>
          <a:p>
            <a:pPr marL="0" indent="0">
              <a:buNone/>
            </a:pPr>
            <a:r>
              <a:rPr lang="ro-RO" sz="1500" i="1" dirty="0"/>
              <a:t>A făcut ce este bine, întocmai ca </a:t>
            </a:r>
            <a:r>
              <a:rPr lang="ro-RO" sz="1500" i="1" dirty="0" err="1"/>
              <a:t>tatal</a:t>
            </a:r>
            <a:r>
              <a:rPr lang="ro-RO" sz="1500" i="1" dirty="0"/>
              <a:t> sau, </a:t>
            </a:r>
            <a:r>
              <a:rPr lang="ro-RO" sz="1500" i="1" dirty="0">
                <a:solidFill>
                  <a:srgbClr val="FF0000"/>
                </a:solidFill>
              </a:rPr>
              <a:t>dar a păcătuit intrând sa ardă </a:t>
            </a:r>
            <a:r>
              <a:rPr lang="ro-RO" sz="1500" i="1" dirty="0" err="1">
                <a:solidFill>
                  <a:srgbClr val="FF0000"/>
                </a:solidFill>
              </a:rPr>
              <a:t>tamaie</a:t>
            </a:r>
            <a:r>
              <a:rPr lang="ro-RO" sz="1500" i="1" dirty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o-RO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Mandria</a:t>
            </a:r>
            <a:r>
              <a:rPr lang="ro-RO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care duce la erezie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AE43D0-B2DF-4EF4-8FC3-41D1DD9FF60E}"/>
              </a:ext>
            </a:extLst>
          </p:cNvPr>
          <p:cNvSpPr txBox="1">
            <a:spLocks/>
          </p:cNvSpPr>
          <p:nvPr/>
        </p:nvSpPr>
        <p:spPr>
          <a:xfrm>
            <a:off x="2432232" y="1923255"/>
            <a:ext cx="3170207" cy="14977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1500" b="1" dirty="0" err="1"/>
              <a:t>Iotam</a:t>
            </a:r>
            <a:endParaRPr lang="ro-RO" sz="1500" b="1" dirty="0"/>
          </a:p>
          <a:p>
            <a:pPr marL="0" indent="0">
              <a:spcBef>
                <a:spcPts val="0"/>
              </a:spcBef>
              <a:buNone/>
            </a:pPr>
            <a:r>
              <a:rPr lang="ro-RO" sz="1500" i="1" dirty="0"/>
              <a:t>A făcut ce este bine, întocmai ca tatăl sau, dar nu a intrat in Templu</a:t>
            </a:r>
          </a:p>
          <a:p>
            <a:pPr marL="0" indent="0">
              <a:spcBef>
                <a:spcPts val="0"/>
              </a:spcBef>
              <a:buNone/>
            </a:pPr>
            <a:r>
              <a:rPr lang="ro-RO" sz="1500" i="1" dirty="0"/>
              <a:t> Si-a urmat necurmat căile înaintea Domnului Dumnezeului său.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o-RO" sz="1500" i="1" dirty="0">
                <a:solidFill>
                  <a:srgbClr val="FF0000"/>
                </a:solidFill>
              </a:rPr>
              <a:t>T</a:t>
            </a:r>
            <a:r>
              <a:rPr lang="it-IT" sz="1500" i="1" dirty="0">
                <a:solidFill>
                  <a:srgbClr val="FF0000"/>
                </a:solidFill>
              </a:rPr>
              <a:t>otuşi poporul se strica mereu.</a:t>
            </a:r>
            <a:endParaRPr lang="ro-RO" sz="1500" i="1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o-RO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Binele fără impact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C318E55-CB8E-48C0-BA2F-A130DC0B338B}"/>
              </a:ext>
            </a:extLst>
          </p:cNvPr>
          <p:cNvCxnSpPr/>
          <p:nvPr/>
        </p:nvCxnSpPr>
        <p:spPr>
          <a:xfrm flipV="1">
            <a:off x="3086104" y="3429004"/>
            <a:ext cx="2587925" cy="22857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683B6901-DAC7-4404-99E0-24E3C2FE2184}"/>
              </a:ext>
            </a:extLst>
          </p:cNvPr>
          <p:cNvSpPr/>
          <p:nvPr/>
        </p:nvSpPr>
        <p:spPr>
          <a:xfrm rot="19105438" flipV="1">
            <a:off x="2650021" y="4521578"/>
            <a:ext cx="3432689" cy="144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350"/>
          </a:p>
        </p:txBody>
      </p:sp>
    </p:spTree>
    <p:extLst>
      <p:ext uri="{BB962C8B-B14F-4D97-AF65-F5344CB8AC3E}">
        <p14:creationId xmlns:p14="http://schemas.microsoft.com/office/powerpoint/2010/main" val="2439260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BF04D-8CB1-4B72-8E97-55F2FA7C2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843" y="4635960"/>
            <a:ext cx="2818682" cy="10788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o-RO" sz="1500" b="1" dirty="0" err="1"/>
              <a:t>Amația</a:t>
            </a:r>
            <a:endParaRPr lang="ro-RO" sz="1500" b="1" dirty="0"/>
          </a:p>
          <a:p>
            <a:pPr marL="0" indent="0">
              <a:buNone/>
            </a:pPr>
            <a:r>
              <a:rPr lang="ro-RO" sz="1500" i="1" dirty="0"/>
              <a:t>A făcut ce este bine, dar </a:t>
            </a:r>
            <a:r>
              <a:rPr lang="ro-RO" sz="1500" i="1" dirty="0">
                <a:solidFill>
                  <a:srgbClr val="FF0000"/>
                </a:solidFill>
              </a:rPr>
              <a:t>nu cu toata inima... idolii din </a:t>
            </a:r>
            <a:r>
              <a:rPr lang="ro-RO" sz="1500" i="1" dirty="0" err="1">
                <a:solidFill>
                  <a:srgbClr val="FF0000"/>
                </a:solidFill>
              </a:rPr>
              <a:t>Seir</a:t>
            </a:r>
            <a:endParaRPr lang="ro-RO" sz="1500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o-RO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Mandria</a:t>
            </a:r>
            <a:r>
              <a:rPr lang="ro-RO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care duce la idolatrie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E62331-D6A1-4530-BB96-275E7BC04A49}"/>
              </a:ext>
            </a:extLst>
          </p:cNvPr>
          <p:cNvSpPr txBox="1">
            <a:spLocks/>
          </p:cNvSpPr>
          <p:nvPr/>
        </p:nvSpPr>
        <p:spPr>
          <a:xfrm>
            <a:off x="839998" y="3449239"/>
            <a:ext cx="3407434" cy="112264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1500" b="1" dirty="0" err="1"/>
              <a:t>Ozia</a:t>
            </a:r>
            <a:endParaRPr lang="ro-RO" sz="1500" b="1" dirty="0"/>
          </a:p>
          <a:p>
            <a:pPr marL="0" indent="0">
              <a:buNone/>
            </a:pPr>
            <a:r>
              <a:rPr lang="ro-RO" sz="1500" i="1" dirty="0"/>
              <a:t>A făcut ce este bine, întocmai ca </a:t>
            </a:r>
            <a:r>
              <a:rPr lang="ro-RO" sz="1500" i="1" dirty="0" err="1"/>
              <a:t>tatal</a:t>
            </a:r>
            <a:r>
              <a:rPr lang="ro-RO" sz="1500" i="1" dirty="0"/>
              <a:t> sau, </a:t>
            </a:r>
            <a:r>
              <a:rPr lang="ro-RO" sz="1500" i="1" dirty="0">
                <a:solidFill>
                  <a:srgbClr val="FF0000"/>
                </a:solidFill>
              </a:rPr>
              <a:t>dar a păcătuit intrând sa ardă </a:t>
            </a:r>
            <a:r>
              <a:rPr lang="ro-RO" sz="1500" i="1" dirty="0" err="1">
                <a:solidFill>
                  <a:srgbClr val="FF0000"/>
                </a:solidFill>
              </a:rPr>
              <a:t>tamaie</a:t>
            </a:r>
            <a:r>
              <a:rPr lang="ro-RO" sz="1500" i="1" dirty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o-RO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Mandria</a:t>
            </a:r>
            <a:r>
              <a:rPr lang="ro-RO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care duce la erezie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AE43D0-B2DF-4EF4-8FC3-41D1DD9FF60E}"/>
              </a:ext>
            </a:extLst>
          </p:cNvPr>
          <p:cNvSpPr txBox="1">
            <a:spLocks/>
          </p:cNvSpPr>
          <p:nvPr/>
        </p:nvSpPr>
        <p:spPr>
          <a:xfrm>
            <a:off x="2432232" y="1923255"/>
            <a:ext cx="3170207" cy="14977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1500" b="1" dirty="0" err="1"/>
              <a:t>Iotam</a:t>
            </a:r>
            <a:endParaRPr lang="ro-RO" sz="1500" b="1" dirty="0"/>
          </a:p>
          <a:p>
            <a:pPr marL="0" indent="0">
              <a:spcBef>
                <a:spcPts val="0"/>
              </a:spcBef>
              <a:buNone/>
            </a:pPr>
            <a:r>
              <a:rPr lang="ro-RO" sz="1500" i="1" dirty="0"/>
              <a:t>A făcut ce este bine, întocmai ca tatăl sau, dar nu a intrat in Templu</a:t>
            </a:r>
          </a:p>
          <a:p>
            <a:pPr marL="0" indent="0">
              <a:spcBef>
                <a:spcPts val="0"/>
              </a:spcBef>
              <a:buNone/>
            </a:pPr>
            <a:r>
              <a:rPr lang="ro-RO" sz="1500" i="1" dirty="0"/>
              <a:t> Si-a urmat necurmat căile înaintea Domnului Dumnezeului său.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o-RO" sz="1500" i="1" dirty="0">
                <a:solidFill>
                  <a:srgbClr val="FF0000"/>
                </a:solidFill>
              </a:rPr>
              <a:t>T</a:t>
            </a:r>
            <a:r>
              <a:rPr lang="it-IT" sz="1500" i="1" dirty="0">
                <a:solidFill>
                  <a:srgbClr val="FF0000"/>
                </a:solidFill>
              </a:rPr>
              <a:t>otuşi poporul se strica mereu.</a:t>
            </a:r>
            <a:endParaRPr lang="ro-RO" sz="1500" i="1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o-RO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Binele fără impact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4153E6-B3DD-4D3E-B96E-5B08B0626D9E}"/>
              </a:ext>
            </a:extLst>
          </p:cNvPr>
          <p:cNvSpPr txBox="1">
            <a:spLocks/>
          </p:cNvSpPr>
          <p:nvPr/>
        </p:nvSpPr>
        <p:spPr>
          <a:xfrm>
            <a:off x="5408763" y="3975701"/>
            <a:ext cx="3558398" cy="1921534"/>
          </a:xfrm>
          <a:prstGeom prst="rect">
            <a:avLst/>
          </a:prstGeom>
          <a:solidFill>
            <a:srgbClr val="FF5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1500" dirty="0" err="1"/>
              <a:t>Ahaz</a:t>
            </a:r>
            <a:endParaRPr lang="ro-RO" sz="1500" dirty="0"/>
          </a:p>
          <a:p>
            <a:pPr marL="0" indent="0">
              <a:buNone/>
            </a:pPr>
            <a:r>
              <a:rPr lang="ro-RO" sz="1500" i="1" dirty="0"/>
              <a:t>Nu a făcut ce este bine înaintea Domnului, cum făcuse tatăl său David.</a:t>
            </a:r>
          </a:p>
          <a:p>
            <a:pPr marL="0" indent="0">
              <a:buNone/>
            </a:pPr>
            <a:r>
              <a:rPr lang="ro-RO" sz="1200" i="1" dirty="0"/>
              <a:t>A umblat în căile </a:t>
            </a:r>
            <a:r>
              <a:rPr lang="ro-RO" sz="1200" i="1" dirty="0" err="1"/>
              <a:t>împăraţilor</a:t>
            </a:r>
            <a:r>
              <a:rPr lang="ro-RO" sz="1200" i="1" dirty="0"/>
              <a:t> lui Israel </a:t>
            </a:r>
            <a:r>
              <a:rPr lang="ro-RO" sz="1200" i="1" dirty="0" err="1"/>
              <a:t>şi</a:t>
            </a:r>
            <a:r>
              <a:rPr lang="ro-RO" sz="1200" i="1" dirty="0"/>
              <a:t> a făcut chiar chipuri turnate pentru </a:t>
            </a:r>
            <a:r>
              <a:rPr lang="ro-RO" sz="1200" i="1" dirty="0" err="1"/>
              <a:t>baali</a:t>
            </a:r>
            <a:r>
              <a:rPr lang="ro-RO" sz="1200" i="1" dirty="0"/>
              <a:t>, a ars tămâie în valea fiilor lui </a:t>
            </a:r>
            <a:r>
              <a:rPr lang="ro-RO" sz="1200" i="1" dirty="0" err="1"/>
              <a:t>Hinom</a:t>
            </a:r>
            <a:r>
              <a:rPr lang="ro-RO" sz="1200" i="1" dirty="0"/>
              <a:t> </a:t>
            </a:r>
            <a:r>
              <a:rPr lang="ro-RO" sz="1200" i="1" dirty="0" err="1"/>
              <a:t>şi</a:t>
            </a:r>
            <a:r>
              <a:rPr lang="ro-RO" sz="1200" i="1" dirty="0"/>
              <a:t> a trecut pe fiii săi prin foc, după urâciunile neamurilor pe care le izgonise Domnul dinaintea copiilor lui Israel</a:t>
            </a:r>
            <a:r>
              <a:rPr lang="ro-RO" sz="1200" i="1" baseline="30000" dirty="0"/>
              <a:t>. </a:t>
            </a:r>
            <a:r>
              <a:rPr lang="ro-RO" sz="1200" i="1" dirty="0"/>
              <a:t> Aducea jertfe </a:t>
            </a:r>
            <a:r>
              <a:rPr lang="ro-RO" sz="1200" i="1" dirty="0" err="1"/>
              <a:t>şi</a:t>
            </a:r>
            <a:r>
              <a:rPr lang="ro-RO" sz="1200" i="1" dirty="0"/>
              <a:t> tămâie pe </a:t>
            </a:r>
            <a:r>
              <a:rPr lang="ro-RO" sz="1200" i="1" dirty="0" err="1"/>
              <a:t>înălţimi</a:t>
            </a:r>
            <a:r>
              <a:rPr lang="ro-RO" sz="1200" i="1" dirty="0"/>
              <a:t>, pe dealuri </a:t>
            </a:r>
            <a:r>
              <a:rPr lang="ro-RO" sz="1200" i="1" dirty="0" err="1"/>
              <a:t>şi</a:t>
            </a:r>
            <a:r>
              <a:rPr lang="ro-RO" sz="1200" i="1" dirty="0"/>
              <a:t> sub orice copac verde.</a:t>
            </a:r>
          </a:p>
          <a:p>
            <a:pPr marL="0" indent="0">
              <a:buNone/>
            </a:pPr>
            <a:endParaRPr lang="ro-RO" sz="1500" i="1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C318E55-CB8E-48C0-BA2F-A130DC0B338B}"/>
              </a:ext>
            </a:extLst>
          </p:cNvPr>
          <p:cNvCxnSpPr/>
          <p:nvPr/>
        </p:nvCxnSpPr>
        <p:spPr>
          <a:xfrm flipV="1">
            <a:off x="3086104" y="3429004"/>
            <a:ext cx="2587925" cy="22857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7239534A-4AB4-46D7-8F36-9DC4E6F53C97}"/>
              </a:ext>
            </a:extLst>
          </p:cNvPr>
          <p:cNvSpPr/>
          <p:nvPr/>
        </p:nvSpPr>
        <p:spPr>
          <a:xfrm rot="2681505">
            <a:off x="5668709" y="3585867"/>
            <a:ext cx="763438" cy="1883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35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683B6901-DAC7-4404-99E0-24E3C2FE2184}"/>
              </a:ext>
            </a:extLst>
          </p:cNvPr>
          <p:cNvSpPr/>
          <p:nvPr/>
        </p:nvSpPr>
        <p:spPr>
          <a:xfrm rot="19105438" flipV="1">
            <a:off x="2650021" y="4521578"/>
            <a:ext cx="3432689" cy="144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350"/>
          </a:p>
        </p:txBody>
      </p:sp>
    </p:spTree>
    <p:extLst>
      <p:ext uri="{BB962C8B-B14F-4D97-AF65-F5344CB8AC3E}">
        <p14:creationId xmlns:p14="http://schemas.microsoft.com/office/powerpoint/2010/main" val="1301311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BF04D-8CB1-4B72-8E97-55F2FA7C2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843" y="4635960"/>
            <a:ext cx="2818682" cy="10788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o-RO" sz="1500" b="1" dirty="0" err="1"/>
              <a:t>Amația</a:t>
            </a:r>
            <a:endParaRPr lang="ro-RO" sz="1500" b="1" dirty="0"/>
          </a:p>
          <a:p>
            <a:pPr marL="0" indent="0">
              <a:buNone/>
            </a:pPr>
            <a:r>
              <a:rPr lang="ro-RO" sz="1500" i="1" dirty="0"/>
              <a:t>A făcut ce este bine, dar </a:t>
            </a:r>
            <a:r>
              <a:rPr lang="ro-RO" sz="1500" i="1" dirty="0">
                <a:solidFill>
                  <a:srgbClr val="FF0000"/>
                </a:solidFill>
              </a:rPr>
              <a:t>nu cu toata inima... idolii din </a:t>
            </a:r>
            <a:r>
              <a:rPr lang="ro-RO" sz="1500" i="1" dirty="0" err="1">
                <a:solidFill>
                  <a:srgbClr val="FF0000"/>
                </a:solidFill>
              </a:rPr>
              <a:t>Seir</a:t>
            </a:r>
            <a:endParaRPr lang="ro-RO" sz="1500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o-RO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Mandria</a:t>
            </a:r>
            <a:r>
              <a:rPr lang="ro-RO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care duce la idolatrie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E62331-D6A1-4530-BB96-275E7BC04A49}"/>
              </a:ext>
            </a:extLst>
          </p:cNvPr>
          <p:cNvSpPr txBox="1">
            <a:spLocks/>
          </p:cNvSpPr>
          <p:nvPr/>
        </p:nvSpPr>
        <p:spPr>
          <a:xfrm>
            <a:off x="839998" y="3449239"/>
            <a:ext cx="3407434" cy="112264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1500" b="1" dirty="0" err="1"/>
              <a:t>Ozia</a:t>
            </a:r>
            <a:endParaRPr lang="ro-RO" sz="1500" b="1" dirty="0"/>
          </a:p>
          <a:p>
            <a:pPr marL="0" indent="0">
              <a:buNone/>
            </a:pPr>
            <a:r>
              <a:rPr lang="ro-RO" sz="1500" i="1" dirty="0"/>
              <a:t>A făcut ce este bine, întocmai ca </a:t>
            </a:r>
            <a:r>
              <a:rPr lang="ro-RO" sz="1500" i="1" dirty="0" err="1"/>
              <a:t>tatal</a:t>
            </a:r>
            <a:r>
              <a:rPr lang="ro-RO" sz="1500" i="1" dirty="0"/>
              <a:t> sau, </a:t>
            </a:r>
            <a:r>
              <a:rPr lang="ro-RO" sz="1500" i="1" dirty="0">
                <a:solidFill>
                  <a:srgbClr val="FF0000"/>
                </a:solidFill>
              </a:rPr>
              <a:t>dar a păcătuit intrând sa ardă </a:t>
            </a:r>
            <a:r>
              <a:rPr lang="ro-RO" sz="1500" i="1" dirty="0" err="1">
                <a:solidFill>
                  <a:srgbClr val="FF0000"/>
                </a:solidFill>
              </a:rPr>
              <a:t>tamaie</a:t>
            </a:r>
            <a:r>
              <a:rPr lang="ro-RO" sz="1500" i="1" dirty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o-RO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Mandria</a:t>
            </a:r>
            <a:r>
              <a:rPr lang="ro-RO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care duce la erezie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AE43D0-B2DF-4EF4-8FC3-41D1DD9FF60E}"/>
              </a:ext>
            </a:extLst>
          </p:cNvPr>
          <p:cNvSpPr txBox="1">
            <a:spLocks/>
          </p:cNvSpPr>
          <p:nvPr/>
        </p:nvSpPr>
        <p:spPr>
          <a:xfrm>
            <a:off x="2432232" y="1923255"/>
            <a:ext cx="3170207" cy="14977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1500" b="1" dirty="0" err="1"/>
              <a:t>Iotam</a:t>
            </a:r>
            <a:endParaRPr lang="ro-RO" sz="1500" b="1" dirty="0"/>
          </a:p>
          <a:p>
            <a:pPr marL="0" indent="0">
              <a:spcBef>
                <a:spcPts val="0"/>
              </a:spcBef>
              <a:buNone/>
            </a:pPr>
            <a:r>
              <a:rPr lang="ro-RO" sz="1500" i="1" dirty="0"/>
              <a:t>A făcut ce este bine, întocmai ca tatăl sau, dar nu a intrat in Templu</a:t>
            </a:r>
          </a:p>
          <a:p>
            <a:pPr marL="0" indent="0">
              <a:spcBef>
                <a:spcPts val="0"/>
              </a:spcBef>
              <a:buNone/>
            </a:pPr>
            <a:r>
              <a:rPr lang="ro-RO" sz="1500" i="1" dirty="0"/>
              <a:t> Si-a urmat necurmat căile înaintea Domnului Dumnezeului său.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o-RO" sz="1500" i="1" dirty="0">
                <a:solidFill>
                  <a:srgbClr val="FF0000"/>
                </a:solidFill>
              </a:rPr>
              <a:t>T</a:t>
            </a:r>
            <a:r>
              <a:rPr lang="it-IT" sz="1500" i="1" dirty="0">
                <a:solidFill>
                  <a:srgbClr val="FF0000"/>
                </a:solidFill>
              </a:rPr>
              <a:t>otuşi poporul se strica mereu.</a:t>
            </a:r>
            <a:endParaRPr lang="ro-RO" sz="1500" i="1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o-RO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Binele fără impact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73E666-BE1D-45B8-A2D7-68CF12421476}"/>
              </a:ext>
            </a:extLst>
          </p:cNvPr>
          <p:cNvSpPr txBox="1">
            <a:spLocks/>
          </p:cNvSpPr>
          <p:nvPr/>
        </p:nvSpPr>
        <p:spPr>
          <a:xfrm>
            <a:off x="5693436" y="1006916"/>
            <a:ext cx="2818682" cy="12740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1500" b="1" dirty="0" err="1">
                <a:solidFill>
                  <a:schemeClr val="accent5">
                    <a:lumMod val="75000"/>
                  </a:schemeClr>
                </a:solidFill>
              </a:rPr>
              <a:t>Ahaz</a:t>
            </a:r>
            <a:endParaRPr lang="ro-RO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o-RO" sz="1500" dirty="0">
                <a:solidFill>
                  <a:schemeClr val="accent5">
                    <a:lumMod val="75000"/>
                  </a:schemeClr>
                </a:solidFill>
              </a:rPr>
              <a:t>... a făcut ce este bine înaintea Domnului, </a:t>
            </a:r>
            <a:r>
              <a:rPr lang="ro-RO" sz="1500" u="sng" dirty="0">
                <a:solidFill>
                  <a:schemeClr val="accent5">
                    <a:lumMod val="75000"/>
                  </a:schemeClr>
                </a:solidFill>
              </a:rPr>
              <a:t>cum făcuse tatăl său David.</a:t>
            </a:r>
          </a:p>
          <a:p>
            <a:pPr marL="0" indent="0" algn="ctr">
              <a:buNone/>
            </a:pPr>
            <a:r>
              <a:rPr lang="ro-RO" sz="15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Binele cu impact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4153E6-B3DD-4D3E-B96E-5B08B0626D9E}"/>
              </a:ext>
            </a:extLst>
          </p:cNvPr>
          <p:cNvSpPr txBox="1">
            <a:spLocks/>
          </p:cNvSpPr>
          <p:nvPr/>
        </p:nvSpPr>
        <p:spPr>
          <a:xfrm>
            <a:off x="5408763" y="3975701"/>
            <a:ext cx="3558398" cy="1921534"/>
          </a:xfrm>
          <a:prstGeom prst="rect">
            <a:avLst/>
          </a:prstGeom>
          <a:solidFill>
            <a:srgbClr val="FF5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1500" dirty="0" err="1"/>
              <a:t>Ahaz</a:t>
            </a:r>
            <a:endParaRPr lang="ro-RO" sz="1500" dirty="0"/>
          </a:p>
          <a:p>
            <a:pPr marL="0" indent="0">
              <a:buNone/>
            </a:pPr>
            <a:r>
              <a:rPr lang="ro-RO" sz="1500" i="1" dirty="0"/>
              <a:t>Nu a făcut ce este bine înaintea Domnului, cum făcuse tatăl său David.</a:t>
            </a:r>
          </a:p>
          <a:p>
            <a:pPr marL="0" indent="0">
              <a:buNone/>
            </a:pPr>
            <a:r>
              <a:rPr lang="ro-RO" sz="1200" i="1" dirty="0"/>
              <a:t>A umblat în căile </a:t>
            </a:r>
            <a:r>
              <a:rPr lang="ro-RO" sz="1200" i="1" dirty="0" err="1"/>
              <a:t>împăraţilor</a:t>
            </a:r>
            <a:r>
              <a:rPr lang="ro-RO" sz="1200" i="1" dirty="0"/>
              <a:t> lui Israel </a:t>
            </a:r>
            <a:r>
              <a:rPr lang="ro-RO" sz="1200" i="1" dirty="0" err="1"/>
              <a:t>şi</a:t>
            </a:r>
            <a:r>
              <a:rPr lang="ro-RO" sz="1200" i="1" dirty="0"/>
              <a:t> a făcut chiar chipuri turnate pentru </a:t>
            </a:r>
            <a:r>
              <a:rPr lang="ro-RO" sz="1200" i="1" dirty="0" err="1"/>
              <a:t>baali</a:t>
            </a:r>
            <a:r>
              <a:rPr lang="ro-RO" sz="1200" i="1" dirty="0"/>
              <a:t>, a ars tămâie în valea fiilor lui </a:t>
            </a:r>
            <a:r>
              <a:rPr lang="ro-RO" sz="1200" i="1" dirty="0" err="1"/>
              <a:t>Hinom</a:t>
            </a:r>
            <a:r>
              <a:rPr lang="ro-RO" sz="1200" i="1" dirty="0"/>
              <a:t> </a:t>
            </a:r>
            <a:r>
              <a:rPr lang="ro-RO" sz="1200" i="1" dirty="0" err="1"/>
              <a:t>şi</a:t>
            </a:r>
            <a:r>
              <a:rPr lang="ro-RO" sz="1200" i="1" dirty="0"/>
              <a:t> a trecut pe fiii săi prin foc, după urâciunile neamurilor pe care le izgonise Domnul dinaintea copiilor lui Israel</a:t>
            </a:r>
            <a:r>
              <a:rPr lang="ro-RO" sz="1200" i="1" baseline="30000" dirty="0"/>
              <a:t>. </a:t>
            </a:r>
            <a:r>
              <a:rPr lang="ro-RO" sz="1200" i="1" dirty="0"/>
              <a:t> Aducea jertfe </a:t>
            </a:r>
            <a:r>
              <a:rPr lang="ro-RO" sz="1200" i="1" dirty="0" err="1"/>
              <a:t>şi</a:t>
            </a:r>
            <a:r>
              <a:rPr lang="ro-RO" sz="1200" i="1" dirty="0"/>
              <a:t> tămâie pe </a:t>
            </a:r>
            <a:r>
              <a:rPr lang="ro-RO" sz="1200" i="1" dirty="0" err="1"/>
              <a:t>înălţimi</a:t>
            </a:r>
            <a:r>
              <a:rPr lang="ro-RO" sz="1200" i="1" dirty="0"/>
              <a:t>, pe dealuri </a:t>
            </a:r>
            <a:r>
              <a:rPr lang="ro-RO" sz="1200" i="1" dirty="0" err="1"/>
              <a:t>şi</a:t>
            </a:r>
            <a:r>
              <a:rPr lang="ro-RO" sz="1200" i="1" dirty="0"/>
              <a:t> sub orice copac verde.</a:t>
            </a:r>
          </a:p>
          <a:p>
            <a:pPr marL="0" indent="0">
              <a:buNone/>
            </a:pPr>
            <a:endParaRPr lang="ro-RO" sz="1500" i="1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C318E55-CB8E-48C0-BA2F-A130DC0B338B}"/>
              </a:ext>
            </a:extLst>
          </p:cNvPr>
          <p:cNvCxnSpPr/>
          <p:nvPr/>
        </p:nvCxnSpPr>
        <p:spPr>
          <a:xfrm flipV="1">
            <a:off x="3086104" y="3429004"/>
            <a:ext cx="2587925" cy="22857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AF506C3-FE79-407C-B7AA-2140A59B1A56}"/>
              </a:ext>
            </a:extLst>
          </p:cNvPr>
          <p:cNvCxnSpPr>
            <a:cxnSpLocks/>
          </p:cNvCxnSpPr>
          <p:nvPr/>
        </p:nvCxnSpPr>
        <p:spPr>
          <a:xfrm flipV="1">
            <a:off x="5712846" y="2461965"/>
            <a:ext cx="951062" cy="922375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03442CA-1ABF-46F9-AE80-F80E6D9F5A0A}"/>
              </a:ext>
            </a:extLst>
          </p:cNvPr>
          <p:cNvCxnSpPr>
            <a:cxnSpLocks/>
          </p:cNvCxnSpPr>
          <p:nvPr/>
        </p:nvCxnSpPr>
        <p:spPr>
          <a:xfrm flipV="1">
            <a:off x="6663909" y="2351986"/>
            <a:ext cx="113219" cy="109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7239534A-4AB4-46D7-8F36-9DC4E6F53C97}"/>
              </a:ext>
            </a:extLst>
          </p:cNvPr>
          <p:cNvSpPr/>
          <p:nvPr/>
        </p:nvSpPr>
        <p:spPr>
          <a:xfrm rot="2681505">
            <a:off x="5668709" y="3585867"/>
            <a:ext cx="763438" cy="1883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35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683B6901-DAC7-4404-99E0-24E3C2FE2184}"/>
              </a:ext>
            </a:extLst>
          </p:cNvPr>
          <p:cNvSpPr/>
          <p:nvPr/>
        </p:nvSpPr>
        <p:spPr>
          <a:xfrm rot="19105438" flipV="1">
            <a:off x="2650021" y="4521578"/>
            <a:ext cx="3432689" cy="144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350"/>
          </a:p>
        </p:txBody>
      </p:sp>
    </p:spTree>
    <p:extLst>
      <p:ext uri="{BB962C8B-B14F-4D97-AF65-F5344CB8AC3E}">
        <p14:creationId xmlns:p14="http://schemas.microsoft.com/office/powerpoint/2010/main" val="2705192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E62331-D6A1-4530-BB96-275E7BC04A49}"/>
              </a:ext>
            </a:extLst>
          </p:cNvPr>
          <p:cNvSpPr txBox="1">
            <a:spLocks/>
          </p:cNvSpPr>
          <p:nvPr/>
        </p:nvSpPr>
        <p:spPr>
          <a:xfrm>
            <a:off x="839998" y="3449239"/>
            <a:ext cx="3407434" cy="112264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1500" b="1" dirty="0" err="1"/>
              <a:t>Ozia</a:t>
            </a:r>
            <a:endParaRPr lang="ro-RO" sz="1500" b="1" dirty="0"/>
          </a:p>
          <a:p>
            <a:pPr marL="0" indent="0">
              <a:buNone/>
            </a:pPr>
            <a:r>
              <a:rPr lang="ro-RO" sz="1500" i="1" dirty="0"/>
              <a:t>A făcut ce este bine, întocmai ca </a:t>
            </a:r>
            <a:r>
              <a:rPr lang="ro-RO" sz="1500" i="1" dirty="0" err="1"/>
              <a:t>tatal</a:t>
            </a:r>
            <a:r>
              <a:rPr lang="ro-RO" sz="1500" i="1" dirty="0"/>
              <a:t> sau, </a:t>
            </a:r>
            <a:r>
              <a:rPr lang="ro-RO" sz="1500" i="1" dirty="0">
                <a:solidFill>
                  <a:srgbClr val="FF0000"/>
                </a:solidFill>
              </a:rPr>
              <a:t>dar a păcătuit intrând sa ardă </a:t>
            </a:r>
            <a:r>
              <a:rPr lang="ro-RO" sz="1500" i="1" dirty="0" err="1">
                <a:solidFill>
                  <a:srgbClr val="FF0000"/>
                </a:solidFill>
              </a:rPr>
              <a:t>tamaie</a:t>
            </a:r>
            <a:r>
              <a:rPr lang="ro-RO" sz="1500" i="1" dirty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o-RO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Mandria</a:t>
            </a:r>
            <a:r>
              <a:rPr lang="ro-RO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care duce la erezie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AE43D0-B2DF-4EF4-8FC3-41D1DD9FF60E}"/>
              </a:ext>
            </a:extLst>
          </p:cNvPr>
          <p:cNvSpPr txBox="1">
            <a:spLocks/>
          </p:cNvSpPr>
          <p:nvPr/>
        </p:nvSpPr>
        <p:spPr>
          <a:xfrm>
            <a:off x="2432232" y="1923255"/>
            <a:ext cx="3170207" cy="14977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1500" b="1" dirty="0" err="1"/>
              <a:t>Iotam</a:t>
            </a:r>
            <a:endParaRPr lang="ro-RO" sz="1500" b="1" dirty="0"/>
          </a:p>
          <a:p>
            <a:pPr marL="0" indent="0">
              <a:spcBef>
                <a:spcPts val="0"/>
              </a:spcBef>
              <a:buNone/>
            </a:pPr>
            <a:r>
              <a:rPr lang="ro-RO" sz="1500" i="1" dirty="0"/>
              <a:t>A făcut ce este bine, întocmai ca tatăl sau, dar nu a intrat in Templu</a:t>
            </a:r>
          </a:p>
          <a:p>
            <a:pPr marL="0" indent="0">
              <a:spcBef>
                <a:spcPts val="0"/>
              </a:spcBef>
              <a:buNone/>
            </a:pPr>
            <a:r>
              <a:rPr lang="ro-RO" sz="1500" i="1" dirty="0"/>
              <a:t> Si-a urmat necurmat căile înaintea Domnului Dumnezeului său.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o-RO" sz="1500" i="1" dirty="0">
                <a:solidFill>
                  <a:srgbClr val="FF0000"/>
                </a:solidFill>
              </a:rPr>
              <a:t>T</a:t>
            </a:r>
            <a:r>
              <a:rPr lang="it-IT" sz="1500" i="1" dirty="0">
                <a:solidFill>
                  <a:srgbClr val="FF0000"/>
                </a:solidFill>
              </a:rPr>
              <a:t>otuşi poporul se strica mereu.</a:t>
            </a:r>
            <a:endParaRPr lang="ro-RO" sz="1500" i="1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o-RO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Binele fără impact</a:t>
            </a:r>
          </a:p>
        </p:txBody>
      </p:sp>
    </p:spTree>
    <p:extLst>
      <p:ext uri="{BB962C8B-B14F-4D97-AF65-F5344CB8AC3E}">
        <p14:creationId xmlns:p14="http://schemas.microsoft.com/office/powerpoint/2010/main" val="3342026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31F1B-258D-48ED-BE71-55332B274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7364"/>
            <a:ext cx="7886700" cy="637958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Ozia</a:t>
            </a:r>
            <a:r>
              <a:rPr lang="ro-RO" b="1" dirty="0"/>
              <a:t> </a:t>
            </a:r>
            <a:r>
              <a:rPr lang="en-US" b="1" dirty="0"/>
              <a:t>– un mare </a:t>
            </a:r>
            <a:r>
              <a:rPr lang="en-US" b="1" dirty="0" err="1"/>
              <a:t>rege</a:t>
            </a:r>
            <a:endParaRPr lang="ro-RO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D61A3-3035-4AC9-901E-0DF850F52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54781"/>
            <a:ext cx="8232198" cy="4275855"/>
          </a:xfrm>
        </p:spPr>
        <p:txBody>
          <a:bodyPr>
            <a:normAutofit fontScale="85000" lnSpcReduction="20000"/>
          </a:bodyPr>
          <a:lstStyle/>
          <a:p>
            <a:r>
              <a:rPr lang="ro-RO" dirty="0"/>
              <a:t>               ”Tăria lui </a:t>
            </a:r>
            <a:r>
              <a:rPr lang="ro-RO" dirty="0" err="1"/>
              <a:t>Yahve</a:t>
            </a:r>
            <a:r>
              <a:rPr lang="ro-RO" dirty="0"/>
              <a:t>”,                        ”</a:t>
            </a:r>
            <a:r>
              <a:rPr lang="ro-RO" dirty="0" err="1"/>
              <a:t>Yahve</a:t>
            </a:r>
            <a:r>
              <a:rPr lang="ro-RO" dirty="0"/>
              <a:t> a ajutat” </a:t>
            </a:r>
          </a:p>
          <a:p>
            <a:r>
              <a:rPr lang="ro-RO" dirty="0"/>
              <a:t>Fiul lui </a:t>
            </a:r>
            <a:r>
              <a:rPr lang="ro-RO" dirty="0" err="1"/>
              <a:t>Amația</a:t>
            </a:r>
            <a:r>
              <a:rPr lang="ro-RO" dirty="0"/>
              <a:t>, si al </a:t>
            </a:r>
            <a:r>
              <a:rPr lang="ro-RO" dirty="0" err="1"/>
              <a:t>Iecoliei</a:t>
            </a:r>
            <a:r>
              <a:rPr lang="ro-RO" dirty="0"/>
              <a:t>, ajunge rege la 16 ani, domnește 52 ani</a:t>
            </a:r>
          </a:p>
          <a:p>
            <a:r>
              <a:rPr lang="ro-RO" dirty="0"/>
              <a:t>în timpul când a căutat pe Domnul, Dumnezeu l-a făcut să </a:t>
            </a:r>
            <a:r>
              <a:rPr lang="ro-RO" dirty="0" err="1"/>
              <a:t>propăşească</a:t>
            </a:r>
            <a:endParaRPr lang="ro-RO" dirty="0"/>
          </a:p>
          <a:p>
            <a:pPr lvl="1"/>
            <a:r>
              <a:rPr lang="ro-RO" dirty="0"/>
              <a:t>Întărește </a:t>
            </a:r>
            <a:r>
              <a:rPr lang="ro-RO" dirty="0" err="1"/>
              <a:t>Elotul</a:t>
            </a:r>
            <a:r>
              <a:rPr lang="ro-RO" dirty="0"/>
              <a:t> </a:t>
            </a:r>
          </a:p>
          <a:p>
            <a:pPr lvl="1"/>
            <a:r>
              <a:rPr lang="ro-RO" dirty="0"/>
              <a:t>Biruiește pe filisteni (Gat, </a:t>
            </a:r>
            <a:r>
              <a:rPr lang="ro-RO" dirty="0" err="1"/>
              <a:t>Iabna</a:t>
            </a:r>
            <a:r>
              <a:rPr lang="ro-RO" dirty="0"/>
              <a:t>, </a:t>
            </a:r>
            <a:r>
              <a:rPr lang="ro-RO" dirty="0" err="1"/>
              <a:t>Asdod</a:t>
            </a:r>
            <a:r>
              <a:rPr lang="ro-RO" dirty="0"/>
              <a:t>), Arabi, </a:t>
            </a:r>
            <a:r>
              <a:rPr lang="ro-RO" dirty="0" err="1"/>
              <a:t>Maoniti</a:t>
            </a:r>
            <a:r>
              <a:rPr lang="ro-RO" dirty="0"/>
              <a:t>, Amoniți, </a:t>
            </a:r>
          </a:p>
          <a:p>
            <a:pPr lvl="1"/>
            <a:r>
              <a:rPr lang="ro-RO" dirty="0"/>
              <a:t>307.000 soldați echipați, 2600 căpetenii</a:t>
            </a:r>
          </a:p>
          <a:p>
            <a:pPr lvl="1"/>
            <a:r>
              <a:rPr lang="ro-RO" dirty="0"/>
              <a:t>Turnuri in Ierusalim, în pustie + </a:t>
            </a:r>
            <a:r>
              <a:rPr lang="ro-RO" i="1" dirty="0"/>
              <a:t>”mașini iscodite de un meșter”</a:t>
            </a:r>
          </a:p>
          <a:p>
            <a:pPr lvl="1"/>
            <a:r>
              <a:rPr lang="ro-RO" dirty="0"/>
              <a:t>Fântâni, turme, plugari, vieri, </a:t>
            </a:r>
            <a:r>
              <a:rPr lang="ro-RO" i="1" dirty="0"/>
              <a:t>”ii plăcea lucrarea pământului”</a:t>
            </a:r>
          </a:p>
          <a:p>
            <a:pPr lvl="1"/>
            <a:r>
              <a:rPr lang="ro-RO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ro-RO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Faima lui s-a întins până departe</a:t>
            </a:r>
            <a:r>
              <a:rPr lang="ro-RO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căci a fost ajutat în chip minunat până ce a ajuns </a:t>
            </a:r>
            <a:r>
              <a:rPr lang="ro-RO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foarte puternic</a:t>
            </a:r>
            <a:r>
              <a:rPr lang="ro-RO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  </a:t>
            </a:r>
          </a:p>
          <a:p>
            <a:r>
              <a:rPr lang="ro-RO" i="1" dirty="0"/>
              <a:t>profil </a:t>
            </a:r>
            <a:r>
              <a:rPr lang="ro-RO" i="1" dirty="0" err="1"/>
              <a:t>solomonic</a:t>
            </a:r>
            <a:endParaRPr lang="ro-RO" i="1" dirty="0"/>
          </a:p>
          <a:p>
            <a:pPr lvl="1"/>
            <a:endParaRPr lang="ro-RO" i="1" dirty="0"/>
          </a:p>
          <a:p>
            <a:pPr lvl="1"/>
            <a:endParaRPr lang="ro-R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915C6D-F2D8-48E8-82CE-EA1D5B385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109" y="1854781"/>
            <a:ext cx="853189" cy="3853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B3DDA8-6334-4DAC-8E96-E96BC6E4A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875" y="1835015"/>
            <a:ext cx="1136707" cy="40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97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B2ED6-71F9-4CF9-890B-D78FB2B32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90769"/>
            <a:ext cx="7886700" cy="700304"/>
          </a:xfrm>
        </p:spPr>
        <p:txBody>
          <a:bodyPr/>
          <a:lstStyle/>
          <a:p>
            <a:r>
              <a:rPr lang="ro-RO" b="1" dirty="0" err="1"/>
              <a:t>Ozia</a:t>
            </a:r>
            <a:r>
              <a:rPr lang="ro-RO" b="1" dirty="0"/>
              <a:t> – mândria care duce la erezie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51C14-4B58-4019-9FC4-82D6AD17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71679"/>
            <a:ext cx="8115300" cy="4055048"/>
          </a:xfrm>
        </p:spPr>
        <p:txBody>
          <a:bodyPr>
            <a:normAutofit fontScale="77500" lnSpcReduction="20000"/>
          </a:bodyPr>
          <a:lstStyle/>
          <a:p>
            <a:r>
              <a:rPr lang="ro-RO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 când a ajuns puternic, inima i s-a înălțat și l-a dus la pieire.</a:t>
            </a:r>
          </a:p>
          <a:p>
            <a:r>
              <a:rPr lang="ro-RO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păcătuit împotriva Domnului, Dumnezeului său, intrând în Templul Domnului ca să ardă tămâie pe altarul tămâierii.</a:t>
            </a:r>
          </a:p>
          <a:p>
            <a:r>
              <a:rPr lang="ro-RO" dirty="0"/>
              <a:t>Preotul </a:t>
            </a:r>
            <a:r>
              <a:rPr lang="ro-RO" dirty="0" err="1"/>
              <a:t>Azaria</a:t>
            </a:r>
            <a:r>
              <a:rPr lang="ro-RO" dirty="0"/>
              <a:t> cu 80 de preoți ”oameni de inimă” i s-au împotrivit</a:t>
            </a:r>
          </a:p>
          <a:p>
            <a:r>
              <a:rPr lang="ro-RO" dirty="0"/>
              <a:t>cum </a:t>
            </a:r>
            <a:r>
              <a:rPr lang="ro-RO" b="1" dirty="0"/>
              <a:t>s-a mâniat </a:t>
            </a:r>
            <a:r>
              <a:rPr lang="ro-RO" dirty="0"/>
              <a:t>pe preoți, i-a izbucnit </a:t>
            </a:r>
            <a:r>
              <a:rPr lang="ro-RO" b="1" dirty="0"/>
              <a:t>lepra pe frunte</a:t>
            </a:r>
            <a:r>
              <a:rPr lang="ro-RO" dirty="0"/>
              <a:t>... Domnul îl lovise</a:t>
            </a:r>
          </a:p>
          <a:p>
            <a:r>
              <a:rPr lang="ro-RO" dirty="0"/>
              <a:t>a fost </a:t>
            </a:r>
            <a:r>
              <a:rPr lang="ro-RO" b="1" dirty="0"/>
              <a:t>lepros </a:t>
            </a:r>
            <a:r>
              <a:rPr lang="ro-RO" dirty="0"/>
              <a:t>până în ziua morții, </a:t>
            </a:r>
            <a:r>
              <a:rPr lang="ro-RO" b="1" dirty="0"/>
              <a:t>izgonit</a:t>
            </a:r>
            <a:r>
              <a:rPr lang="ro-RO" dirty="0"/>
              <a:t> din Casa Domnului.</a:t>
            </a:r>
          </a:p>
          <a:p>
            <a:r>
              <a:rPr lang="ro-RO" dirty="0"/>
              <a:t>îngropat cu părinții săi în ogorul de înmormântare al împăraților, </a:t>
            </a:r>
            <a:r>
              <a:rPr lang="ro-RO" i="1" dirty="0"/>
              <a:t>căci ziceau: „Este lepros.”</a:t>
            </a:r>
          </a:p>
          <a:p>
            <a:endParaRPr lang="ro-RO" i="1" dirty="0"/>
          </a:p>
          <a:p>
            <a:pPr marL="0" indent="0">
              <a:buNone/>
            </a:pPr>
            <a:r>
              <a:rPr lang="ro-RO" sz="3600" b="1" i="1" dirty="0"/>
              <a:t>De ce?</a:t>
            </a:r>
          </a:p>
        </p:txBody>
      </p:sp>
    </p:spTree>
    <p:extLst>
      <p:ext uri="{BB962C8B-B14F-4D97-AF65-F5344CB8AC3E}">
        <p14:creationId xmlns:p14="http://schemas.microsoft.com/office/powerpoint/2010/main" val="4159394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28A14-C3C9-4A1E-83B8-67230EFA2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9597"/>
            <a:ext cx="7886700" cy="723683"/>
          </a:xfrm>
        </p:spPr>
        <p:txBody>
          <a:bodyPr>
            <a:normAutofit fontScale="90000"/>
          </a:bodyPr>
          <a:lstStyle/>
          <a:p>
            <a:r>
              <a:rPr lang="ro-RO" b="1" dirty="0" err="1"/>
              <a:t>Iotam</a:t>
            </a:r>
            <a:r>
              <a:rPr lang="ro-RO" b="1" dirty="0"/>
              <a:t> – un rege bun, dar fără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9ADB8-D99B-41B6-A03D-8B97AE799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17126"/>
            <a:ext cx="7985414" cy="4381277"/>
          </a:xfrm>
        </p:spPr>
        <p:txBody>
          <a:bodyPr>
            <a:normAutofit fontScale="85000" lnSpcReduction="10000"/>
          </a:bodyPr>
          <a:lstStyle/>
          <a:p>
            <a:r>
              <a:rPr lang="ro-RO" dirty="0"/>
              <a:t>                  ”</a:t>
            </a:r>
            <a:r>
              <a:rPr lang="ro-RO" dirty="0" err="1"/>
              <a:t>Yahve</a:t>
            </a:r>
            <a:r>
              <a:rPr lang="ro-RO" dirty="0"/>
              <a:t> este perfect”     </a:t>
            </a:r>
          </a:p>
          <a:p>
            <a:r>
              <a:rPr lang="ro-RO" dirty="0"/>
              <a:t>Rege la 25 ani, 16 ani de domnie.</a:t>
            </a:r>
          </a:p>
          <a:p>
            <a:r>
              <a:rPr lang="ro-RO" i="1" dirty="0"/>
              <a:t> </a:t>
            </a:r>
            <a:r>
              <a:rPr lang="ro-RO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Si-a urmat necurmat căile înaintea Domnului Dumnezeului său.</a:t>
            </a:r>
          </a:p>
          <a:p>
            <a:r>
              <a:rPr lang="ro-RO" dirty="0" err="1"/>
              <a:t>Iotam</a:t>
            </a:r>
            <a:r>
              <a:rPr lang="ro-RO" dirty="0"/>
              <a:t> a zidit poarta de sus / cea mai înaltă a Casei Domnului.</a:t>
            </a:r>
          </a:p>
          <a:p>
            <a:r>
              <a:rPr lang="ro-RO" dirty="0"/>
              <a:t>a făcut multe clădiri pe zidurile de pe deal.</a:t>
            </a:r>
            <a:r>
              <a:rPr lang="ro-RO" b="1" baseline="30000" dirty="0"/>
              <a:t> </a:t>
            </a:r>
            <a:r>
              <a:rPr lang="ro-RO" dirty="0"/>
              <a:t>A zidit cetăți în muntele lui Iuda, </a:t>
            </a:r>
            <a:r>
              <a:rPr lang="ro-RO" dirty="0" err="1"/>
              <a:t>şi</a:t>
            </a:r>
            <a:r>
              <a:rPr lang="ro-RO" dirty="0"/>
              <a:t> cetățui </a:t>
            </a:r>
            <a:r>
              <a:rPr lang="ro-RO" dirty="0" err="1"/>
              <a:t>şi</a:t>
            </a:r>
            <a:r>
              <a:rPr lang="ro-RO" dirty="0"/>
              <a:t> turnuri în dumbrăvi.</a:t>
            </a:r>
          </a:p>
          <a:p>
            <a:r>
              <a:rPr lang="ro-RO" dirty="0"/>
              <a:t>Biruiește pe amoniți  - 100 talanți de argint</a:t>
            </a:r>
          </a:p>
          <a:p>
            <a:endParaRPr lang="ro-RO" dirty="0"/>
          </a:p>
          <a:p>
            <a:r>
              <a:rPr lang="it-IT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Totuş</a:t>
            </a:r>
            <a:r>
              <a:rPr lang="ro-RO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it-IT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poporul se strica mereu.</a:t>
            </a:r>
            <a:r>
              <a:rPr lang="ro-RO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 înălțimile nu le-a stricat; poporul tot mai aducea jertfe </a:t>
            </a:r>
            <a:r>
              <a:rPr lang="ro-RO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</a:t>
            </a:r>
            <a:r>
              <a:rPr lang="ro-RO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tămâie pe </a:t>
            </a:r>
            <a:r>
              <a:rPr lang="ro-RO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înălţimi</a:t>
            </a:r>
            <a:r>
              <a:rPr lang="ro-RO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endParaRPr lang="ro-R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09E7BD-0EF8-4B9A-9E9B-D96E11737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114" y="1854779"/>
            <a:ext cx="776871" cy="43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87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9C32C-2877-4280-A3B5-1886BF5A8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281" y="394855"/>
            <a:ext cx="8486775" cy="61306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o-RO" sz="1400" b="1" dirty="0"/>
              <a:t>ISAIA -  </a:t>
            </a:r>
            <a:r>
              <a:rPr lang="ro-RO" sz="1400" dirty="0"/>
              <a:t>Tot capul este bolnav, </a:t>
            </a:r>
            <a:r>
              <a:rPr lang="ro-RO" sz="1400" dirty="0" err="1"/>
              <a:t>şi</a:t>
            </a:r>
            <a:r>
              <a:rPr lang="ro-RO" sz="1400" dirty="0"/>
              <a:t> toată inima sufere de moarte!.. nu pot să văd nelegiuirea unită cu sărbătoarea, căci mâinile vă sunt pline de sânge!”  Vai, cetatea aceea credincioasă, cum a ajuns o curvă! Era plină de judecată, dreptatea locuia în ea, </a:t>
            </a:r>
            <a:r>
              <a:rPr lang="ro-RO" sz="1400" dirty="0" err="1"/>
              <a:t>şi</a:t>
            </a:r>
            <a:r>
              <a:rPr lang="ro-RO" sz="1400" dirty="0"/>
              <a:t> acum e plină de </a:t>
            </a:r>
            <a:r>
              <a:rPr lang="ro-RO" sz="1400" dirty="0" err="1"/>
              <a:t>ucigaşi</a:t>
            </a:r>
            <a:r>
              <a:rPr lang="ro-RO" sz="1400" dirty="0"/>
              <a:t>! Mai marii tăi </a:t>
            </a:r>
            <a:r>
              <a:rPr lang="ro-RO" sz="1400" dirty="0" err="1"/>
              <a:t>sînt</a:t>
            </a:r>
            <a:r>
              <a:rPr lang="ro-RO" sz="1400" dirty="0"/>
              <a:t> </a:t>
            </a:r>
            <a:r>
              <a:rPr lang="ro-RO" sz="1400" dirty="0" err="1"/>
              <a:t>răzvrătiţi</a:t>
            </a:r>
            <a:r>
              <a:rPr lang="ro-RO" sz="1400" dirty="0"/>
              <a:t> </a:t>
            </a:r>
            <a:r>
              <a:rPr lang="ro-RO" sz="1400" dirty="0" err="1"/>
              <a:t>şi</a:t>
            </a:r>
            <a:r>
              <a:rPr lang="ro-RO" sz="1400" dirty="0"/>
              <a:t> </a:t>
            </a:r>
            <a:r>
              <a:rPr lang="ro-RO" sz="1400" dirty="0" err="1"/>
              <a:t>părtaşi</a:t>
            </a:r>
            <a:r>
              <a:rPr lang="ro-RO" sz="1400" dirty="0"/>
              <a:t> cu </a:t>
            </a:r>
            <a:r>
              <a:rPr lang="ro-RO" sz="1400" dirty="0" err="1"/>
              <a:t>hoţii</a:t>
            </a:r>
            <a:r>
              <a:rPr lang="ro-RO" sz="1400" dirty="0"/>
              <a:t>, </a:t>
            </a:r>
            <a:r>
              <a:rPr lang="ro-RO" sz="1400" dirty="0" err="1"/>
              <a:t>toţi</a:t>
            </a:r>
            <a:r>
              <a:rPr lang="ro-RO" sz="1400" dirty="0"/>
              <a:t> iubesc mita </a:t>
            </a:r>
            <a:r>
              <a:rPr lang="ro-RO" sz="1400" dirty="0" err="1"/>
              <a:t>şi</a:t>
            </a:r>
            <a:r>
              <a:rPr lang="ro-RO" sz="1400" dirty="0"/>
              <a:t> aleargă după plată; orfanului nu-i fac dreptate, </a:t>
            </a:r>
            <a:r>
              <a:rPr lang="ro-RO" sz="1400" dirty="0" err="1"/>
              <a:t>şi</a:t>
            </a:r>
            <a:r>
              <a:rPr lang="ro-RO" sz="1400" dirty="0"/>
              <a:t> pricina văduvei </a:t>
            </a:r>
            <a:r>
              <a:rPr lang="ro-RO" sz="1400" dirty="0" err="1"/>
              <a:t>n'ajunge</a:t>
            </a:r>
            <a:r>
              <a:rPr lang="ro-RO" sz="1400" dirty="0"/>
              <a:t> </a:t>
            </a:r>
            <a:r>
              <a:rPr lang="ro-RO" sz="1400" dirty="0" err="1"/>
              <a:t>pînă</a:t>
            </a:r>
            <a:r>
              <a:rPr lang="ro-RO" sz="1400" dirty="0"/>
              <a:t> la ei.  </a:t>
            </a:r>
          </a:p>
          <a:p>
            <a:pPr marL="0" indent="0">
              <a:buNone/>
            </a:pPr>
            <a:r>
              <a:rPr lang="ro-RO" sz="1400" dirty="0"/>
              <a:t>Vai de </a:t>
            </a:r>
            <a:r>
              <a:rPr lang="ro-RO" sz="1400" dirty="0" err="1"/>
              <a:t>ceice</a:t>
            </a:r>
            <a:r>
              <a:rPr lang="ro-RO" sz="1400" dirty="0"/>
              <a:t> trag după ei nelegiuirea cu funiile minciunii, </a:t>
            </a:r>
            <a:r>
              <a:rPr lang="ro-RO" sz="1400" dirty="0" err="1"/>
              <a:t>şi</a:t>
            </a:r>
            <a:r>
              <a:rPr lang="ro-RO" sz="1400" dirty="0"/>
              <a:t> păcatul, cu </a:t>
            </a:r>
            <a:r>
              <a:rPr lang="ro-RO" sz="1400" dirty="0" err="1"/>
              <a:t>şleaurile</a:t>
            </a:r>
            <a:r>
              <a:rPr lang="ro-RO" sz="1400" dirty="0"/>
              <a:t> unei </a:t>
            </a:r>
            <a:r>
              <a:rPr lang="ro-RO" sz="1400" dirty="0" err="1"/>
              <a:t>căruţe</a:t>
            </a:r>
            <a:r>
              <a:rPr lang="ro-RO" sz="1400" dirty="0"/>
              <a:t>, Vai de cei ce numesc răul bine, </a:t>
            </a:r>
            <a:r>
              <a:rPr lang="ro-RO" sz="1400" dirty="0" err="1"/>
              <a:t>şi</a:t>
            </a:r>
            <a:r>
              <a:rPr lang="ro-RO" sz="1400" dirty="0"/>
              <a:t> binele rău, ... </a:t>
            </a:r>
            <a:br>
              <a:rPr lang="ro-RO" sz="1400" dirty="0"/>
            </a:br>
            <a:r>
              <a:rPr lang="ro-RO" sz="1400" dirty="0"/>
              <a:t>Vai de cei tari când este vorba de băut vin, </a:t>
            </a:r>
            <a:r>
              <a:rPr lang="ro-RO" sz="1400" dirty="0" err="1"/>
              <a:t>şi</a:t>
            </a:r>
            <a:r>
              <a:rPr lang="ro-RO" sz="1400" dirty="0"/>
              <a:t> viteji când este vorba de amestecat băuturi tari; cari scot cu </a:t>
            </a:r>
            <a:r>
              <a:rPr lang="ro-RO" sz="1400" dirty="0" err="1"/>
              <a:t>faţa</a:t>
            </a:r>
            <a:r>
              <a:rPr lang="ro-RO" sz="1400" dirty="0"/>
              <a:t> curată pe cel vinovat, pentru mită, </a:t>
            </a:r>
            <a:r>
              <a:rPr lang="ro-RO" sz="1400" dirty="0" err="1"/>
              <a:t>şi</a:t>
            </a:r>
            <a:r>
              <a:rPr lang="ro-RO" sz="1400" dirty="0"/>
              <a:t> iau drepturile celor </a:t>
            </a:r>
            <a:r>
              <a:rPr lang="ro-RO" sz="1400" dirty="0" err="1"/>
              <a:t>nevinovaţi</a:t>
            </a:r>
            <a:r>
              <a:rPr lang="ro-RO" sz="1400" dirty="0"/>
              <a:t>!</a:t>
            </a:r>
          </a:p>
          <a:p>
            <a:pPr marL="0" indent="0">
              <a:buNone/>
            </a:pPr>
            <a:r>
              <a:rPr lang="ro-RO" sz="1400" dirty="0"/>
              <a:t>Vai de mine! Sunt pierdut, căci sunt un om cu buze necurate, locuiesc în mijlocul unui popor tot cu buze necurate, </a:t>
            </a:r>
          </a:p>
          <a:p>
            <a:pPr marL="0" indent="0">
              <a:buNone/>
            </a:pPr>
            <a:endParaRPr lang="ro-RO" sz="1400" dirty="0"/>
          </a:p>
          <a:p>
            <a:pPr marL="0" indent="0">
              <a:buNone/>
            </a:pPr>
            <a:r>
              <a:rPr lang="ro-RO" sz="1400" b="1" dirty="0"/>
              <a:t>OSEA </a:t>
            </a:r>
            <a:r>
              <a:rPr lang="ro-RO" sz="1400" dirty="0"/>
              <a:t> Domnul are o judecată cu locuitorii </a:t>
            </a:r>
            <a:r>
              <a:rPr lang="ro-RO" sz="1400" dirty="0" err="1"/>
              <a:t>ţării</a:t>
            </a:r>
            <a:r>
              <a:rPr lang="ro-RO" sz="1400" dirty="0"/>
              <a:t>, pentru că nu este adevăr, nu este îndurare, nu este </a:t>
            </a:r>
            <a:r>
              <a:rPr lang="ro-RO" sz="1400" dirty="0" err="1"/>
              <a:t>cunoştinţă</a:t>
            </a:r>
            <a:r>
              <a:rPr lang="ro-RO" sz="1400" dirty="0"/>
              <a:t> de Dumnezeu în </a:t>
            </a:r>
            <a:r>
              <a:rPr lang="ro-RO" sz="1400" dirty="0" err="1"/>
              <a:t>ţară</a:t>
            </a:r>
            <a:r>
              <a:rPr lang="ro-RO" sz="1400" dirty="0"/>
              <a:t>.  Fiecare jură </a:t>
            </a:r>
            <a:r>
              <a:rPr lang="ro-RO" sz="1400" dirty="0" err="1"/>
              <a:t>strîmb</a:t>
            </a:r>
            <a:r>
              <a:rPr lang="ro-RO" sz="1400" dirty="0"/>
              <a:t> </a:t>
            </a:r>
            <a:r>
              <a:rPr lang="ro-RO" sz="1400" dirty="0" err="1"/>
              <a:t>şi</a:t>
            </a:r>
            <a:r>
              <a:rPr lang="ro-RO" sz="1400" dirty="0"/>
              <a:t> minte, ucide, fură, </a:t>
            </a:r>
            <a:r>
              <a:rPr lang="ro-RO" sz="1400" dirty="0" err="1"/>
              <a:t>şi</a:t>
            </a:r>
            <a:r>
              <a:rPr lang="ro-RO" sz="1400" dirty="0"/>
              <a:t> prea </a:t>
            </a:r>
            <a:r>
              <a:rPr lang="ro-RO" sz="1400" dirty="0" err="1"/>
              <a:t>curveşte</a:t>
            </a:r>
            <a:r>
              <a:rPr lang="ro-RO" sz="1400" dirty="0"/>
              <a:t>; </a:t>
            </a:r>
            <a:r>
              <a:rPr lang="ro-RO" sz="1400" dirty="0" err="1"/>
              <a:t>năpăstuieşte</a:t>
            </a:r>
            <a:r>
              <a:rPr lang="ro-RO" sz="1400" dirty="0"/>
              <a:t> </a:t>
            </a:r>
            <a:r>
              <a:rPr lang="ro-RO" sz="1400" dirty="0" err="1"/>
              <a:t>şi</a:t>
            </a:r>
            <a:r>
              <a:rPr lang="ro-RO" sz="1400" dirty="0"/>
              <a:t> face omoruri după omoruri. </a:t>
            </a:r>
          </a:p>
          <a:p>
            <a:pPr marL="0" indent="0">
              <a:buNone/>
            </a:pPr>
            <a:r>
              <a:rPr lang="ro-RO" sz="1400" dirty="0"/>
              <a:t>jertfesc împreună cu </a:t>
            </a:r>
            <a:r>
              <a:rPr lang="ro-RO" sz="1400" dirty="0" err="1"/>
              <a:t>desfrînatele</a:t>
            </a:r>
            <a:r>
              <a:rPr lang="ro-RO" sz="1400" dirty="0"/>
              <a:t> din temple. Poporul fără minte aleargă spre pieire. Căci Israel a uitat pe Cel ce l-a făcut, </a:t>
            </a:r>
            <a:r>
              <a:rPr lang="ro-RO" sz="1400" dirty="0" err="1"/>
              <a:t>şi</a:t>
            </a:r>
            <a:r>
              <a:rPr lang="ro-RO" sz="1400" dirty="0"/>
              <a:t>-a zidit palate, </a:t>
            </a:r>
            <a:r>
              <a:rPr lang="ro-RO" sz="1400" dirty="0" err="1"/>
              <a:t>şi</a:t>
            </a:r>
            <a:r>
              <a:rPr lang="ro-RO" sz="1400" dirty="0"/>
              <a:t> Iuda a </a:t>
            </a:r>
            <a:r>
              <a:rPr lang="ro-RO" sz="1400" dirty="0" err="1"/>
              <a:t>înmulţit</a:t>
            </a:r>
            <a:r>
              <a:rPr lang="ro-RO" sz="1400" dirty="0"/>
              <a:t> </a:t>
            </a:r>
            <a:r>
              <a:rPr lang="ro-RO" sz="1400" dirty="0" err="1"/>
              <a:t>cetăţile</a:t>
            </a:r>
            <a:r>
              <a:rPr lang="ro-RO" sz="1400" dirty="0"/>
              <a:t> întărite; </a:t>
            </a:r>
            <a:r>
              <a:rPr lang="ro-RO" sz="1400" dirty="0" err="1"/>
              <a:t>deaceea</a:t>
            </a:r>
            <a:r>
              <a:rPr lang="ro-RO" sz="1400" dirty="0"/>
              <a:t> voi </a:t>
            </a:r>
            <a:r>
              <a:rPr lang="ro-RO" sz="1400" dirty="0" err="1"/>
              <a:t>trimete</a:t>
            </a:r>
            <a:r>
              <a:rPr lang="ro-RO" sz="1400" dirty="0"/>
              <a:t> foc în </a:t>
            </a:r>
            <a:r>
              <a:rPr lang="ro-RO" sz="1400" dirty="0" err="1"/>
              <a:t>cetăţile</a:t>
            </a:r>
            <a:r>
              <a:rPr lang="ro-RO" sz="1400" dirty="0"/>
              <a:t> lor, </a:t>
            </a:r>
            <a:r>
              <a:rPr lang="ro-RO" sz="1400" dirty="0" err="1"/>
              <a:t>şi</a:t>
            </a:r>
            <a:r>
              <a:rPr lang="ro-RO" sz="1400" dirty="0"/>
              <a:t> le va mistui palatele.</a:t>
            </a:r>
          </a:p>
          <a:p>
            <a:pPr marL="0" indent="0">
              <a:buNone/>
            </a:pPr>
            <a:endParaRPr lang="ro-RO" sz="1400" dirty="0"/>
          </a:p>
          <a:p>
            <a:pPr marL="0" indent="0">
              <a:buNone/>
            </a:pPr>
            <a:r>
              <a:rPr lang="ro-RO" sz="1400" b="1" dirty="0"/>
              <a:t>MICA - </a:t>
            </a:r>
            <a:r>
              <a:rPr lang="ro-RO" sz="1400" dirty="0"/>
              <a:t>Dar care este nelegiuirea lui Iacov? Nu este oare Samaria? </a:t>
            </a:r>
            <a:r>
              <a:rPr lang="ro-RO" sz="1400" dirty="0" err="1"/>
              <a:t>Şi</a:t>
            </a:r>
            <a:r>
              <a:rPr lang="ro-RO" sz="1400" dirty="0"/>
              <a:t> care este păcatul lui Iuda? Nu este oare Ierusalimul?... rana ei este fără leac; se întinde </a:t>
            </a:r>
            <a:r>
              <a:rPr lang="ro-RO" sz="1400" dirty="0" err="1"/>
              <a:t>pînă</a:t>
            </a:r>
            <a:r>
              <a:rPr lang="ro-RO" sz="1400" dirty="0"/>
              <a:t> la Iuda, pătrunde </a:t>
            </a:r>
            <a:r>
              <a:rPr lang="ro-RO" sz="1400" dirty="0" err="1"/>
              <a:t>pînă</a:t>
            </a:r>
            <a:r>
              <a:rPr lang="ro-RO" sz="1400" dirty="0"/>
              <a:t> la poarta poporului meu, </a:t>
            </a:r>
            <a:r>
              <a:rPr lang="ro-RO" sz="1400" dirty="0" err="1"/>
              <a:t>pînă</a:t>
            </a:r>
            <a:r>
              <a:rPr lang="ro-RO" sz="1400" dirty="0"/>
              <a:t> la Ierusalim.</a:t>
            </a:r>
          </a:p>
          <a:p>
            <a:pPr marL="0" indent="0">
              <a:buNone/>
            </a:pPr>
            <a:r>
              <a:rPr lang="ro-RO" sz="1400" dirty="0"/>
              <a:t>Toate chipurile ei cioplite vor fi </a:t>
            </a:r>
            <a:r>
              <a:rPr lang="ro-RO" sz="1400" dirty="0" err="1"/>
              <a:t>sfărîmate</a:t>
            </a:r>
            <a:r>
              <a:rPr lang="ro-RO" sz="1400" dirty="0"/>
              <a:t>, toate </a:t>
            </a:r>
            <a:r>
              <a:rPr lang="ro-RO" sz="1400" dirty="0" err="1"/>
              <a:t>plăţile</a:t>
            </a:r>
            <a:r>
              <a:rPr lang="ro-RO" sz="1400" dirty="0"/>
              <a:t> ei de curvă vor fi arse în foc,</a:t>
            </a:r>
          </a:p>
          <a:p>
            <a:pPr marL="0" indent="0">
              <a:buNone/>
            </a:pPr>
            <a:r>
              <a:rPr lang="ro-RO" sz="1400" dirty="0"/>
              <a:t>Vai de </a:t>
            </a:r>
            <a:r>
              <a:rPr lang="ro-RO" sz="1400" dirty="0" err="1"/>
              <a:t>ceice</a:t>
            </a:r>
            <a:r>
              <a:rPr lang="ro-RO" sz="1400" dirty="0"/>
              <a:t> cugetă nelegiuirea </a:t>
            </a:r>
            <a:r>
              <a:rPr lang="ro-RO" sz="1400" dirty="0" err="1"/>
              <a:t>şi</a:t>
            </a:r>
            <a:r>
              <a:rPr lang="ro-RO" sz="1400" dirty="0"/>
              <a:t> făuresc rele în </a:t>
            </a:r>
            <a:r>
              <a:rPr lang="ro-RO" sz="1400" dirty="0" err="1"/>
              <a:t>aşternutul</a:t>
            </a:r>
            <a:r>
              <a:rPr lang="ro-RO" sz="1400" dirty="0"/>
              <a:t> lor; </a:t>
            </a:r>
            <a:r>
              <a:rPr lang="ro-RO" sz="1400" dirty="0" err="1"/>
              <a:t>cînd</a:t>
            </a:r>
            <a:r>
              <a:rPr lang="ro-RO" sz="1400" dirty="0"/>
              <a:t> se crapă de ziuă o înfăptuiesc, dacă le stă în putere. Dacă poftesc ogoare, pun </a:t>
            </a:r>
            <a:r>
              <a:rPr lang="ro-RO" sz="1400" dirty="0" err="1"/>
              <a:t>mîna</a:t>
            </a:r>
            <a:r>
              <a:rPr lang="ro-RO" sz="1400" dirty="0"/>
              <a:t> pe ele, dacă doresc case, le răpesc; asupresc pe om </a:t>
            </a:r>
            <a:r>
              <a:rPr lang="ro-RO" sz="1400" dirty="0" err="1"/>
              <a:t>şi</a:t>
            </a:r>
            <a:r>
              <a:rPr lang="ro-RO" sz="1400" dirty="0"/>
              <a:t> casa lui, pe om </a:t>
            </a:r>
            <a:r>
              <a:rPr lang="ro-RO" sz="1400" dirty="0" err="1"/>
              <a:t>şi</a:t>
            </a:r>
            <a:r>
              <a:rPr lang="ro-RO" sz="1400" dirty="0"/>
              <a:t> </a:t>
            </a:r>
            <a:r>
              <a:rPr lang="ro-RO" sz="1400" dirty="0" err="1"/>
              <a:t>moştenirea</a:t>
            </a:r>
            <a:r>
              <a:rPr lang="ro-RO" sz="1400" dirty="0"/>
              <a:t> lui. </a:t>
            </a:r>
          </a:p>
          <a:p>
            <a:pPr marL="0" indent="0">
              <a:buNone/>
            </a:pPr>
            <a:r>
              <a:rPr lang="ro-RO" sz="1400" dirty="0"/>
              <a:t>proorocii ...rătăcesc pe poporul meu, dacă au de </a:t>
            </a:r>
            <a:r>
              <a:rPr lang="ro-RO" sz="1400" dirty="0" err="1"/>
              <a:t>muşcat</a:t>
            </a:r>
            <a:r>
              <a:rPr lang="ro-RO" sz="1400" dirty="0"/>
              <a:t> ceva cu </a:t>
            </a:r>
            <a:r>
              <a:rPr lang="ro-RO" sz="1400" dirty="0" err="1"/>
              <a:t>dinţii</a:t>
            </a:r>
            <a:r>
              <a:rPr lang="ro-RO" sz="1400" dirty="0"/>
              <a:t>, vestesc pacea, iar dacă nu li se pune nimic în gură, vestesc războiul sfânt... Căpeteniile </a:t>
            </a:r>
            <a:r>
              <a:rPr lang="ro-RO" sz="1400" dirty="0" err="1"/>
              <a:t>cetăţii</a:t>
            </a:r>
            <a:r>
              <a:rPr lang="ro-RO" sz="1400" dirty="0"/>
              <a:t> judecă pentru daruri, </a:t>
            </a:r>
            <a:r>
              <a:rPr lang="ro-RO" sz="1400" dirty="0" err="1"/>
              <a:t>preoţii</a:t>
            </a:r>
            <a:r>
              <a:rPr lang="ro-RO" sz="1400" dirty="0"/>
              <a:t> lui </a:t>
            </a:r>
            <a:r>
              <a:rPr lang="ro-RO" sz="1400" dirty="0" err="1"/>
              <a:t>învaţă</a:t>
            </a:r>
            <a:r>
              <a:rPr lang="ro-RO" sz="1400" dirty="0"/>
              <a:t> pe popor pentru plată, </a:t>
            </a:r>
            <a:r>
              <a:rPr lang="ro-RO" sz="1400" dirty="0" err="1"/>
              <a:t>şi</a:t>
            </a:r>
            <a:r>
              <a:rPr lang="ro-RO" sz="1400" dirty="0"/>
              <a:t> proorocii lui </a:t>
            </a:r>
            <a:r>
              <a:rPr lang="ro-RO" sz="1400" dirty="0" err="1"/>
              <a:t>proorocesc</a:t>
            </a:r>
            <a:r>
              <a:rPr lang="ro-RO" sz="1400" dirty="0"/>
              <a:t> pe bani</a:t>
            </a:r>
          </a:p>
          <a:p>
            <a:pPr marL="0" indent="0">
              <a:buNone/>
            </a:pPr>
            <a:r>
              <a:rPr lang="ro-RO" sz="1400" dirty="0"/>
              <a:t> </a:t>
            </a:r>
            <a:r>
              <a:rPr lang="ro-RO" sz="1400" dirty="0" err="1"/>
              <a:t>S'a</a:t>
            </a:r>
            <a:r>
              <a:rPr lang="ro-RO" sz="1400" dirty="0"/>
              <a:t> dus omul de bine din </a:t>
            </a:r>
            <a:r>
              <a:rPr lang="ro-RO" sz="1400" dirty="0" err="1"/>
              <a:t>ţară</a:t>
            </a:r>
            <a:r>
              <a:rPr lang="ro-RO" sz="1400" dirty="0"/>
              <a:t>, </a:t>
            </a:r>
            <a:r>
              <a:rPr lang="ro-RO" sz="1400" dirty="0" err="1"/>
              <a:t>şi</a:t>
            </a:r>
            <a:r>
              <a:rPr lang="ro-RO" sz="1400" dirty="0"/>
              <a:t> nu mai este niciun om cinstit printre oameni; </a:t>
            </a:r>
            <a:r>
              <a:rPr lang="ro-RO" sz="1400" dirty="0" err="1"/>
              <a:t>toţi</a:t>
            </a:r>
            <a:r>
              <a:rPr lang="ro-RO" sz="1400" dirty="0"/>
              <a:t> stau la </a:t>
            </a:r>
            <a:r>
              <a:rPr lang="ro-RO" sz="1400" dirty="0" err="1"/>
              <a:t>pîndă</a:t>
            </a:r>
            <a:r>
              <a:rPr lang="ro-RO" sz="1400" dirty="0"/>
              <a:t> ca să verse </a:t>
            </a:r>
            <a:r>
              <a:rPr lang="ro-RO" sz="1400" dirty="0" err="1"/>
              <a:t>sînge</a:t>
            </a:r>
            <a:r>
              <a:rPr lang="ro-RO" sz="1400" dirty="0"/>
              <a:t>, fiecare întinde o cursă fratelui său.</a:t>
            </a:r>
          </a:p>
          <a:p>
            <a:endParaRPr lang="ro-RO" sz="1400" dirty="0"/>
          </a:p>
        </p:txBody>
      </p:sp>
    </p:spTree>
    <p:extLst>
      <p:ext uri="{BB962C8B-B14F-4D97-AF65-F5344CB8AC3E}">
        <p14:creationId xmlns:p14="http://schemas.microsoft.com/office/powerpoint/2010/main" val="2752097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</TotalTime>
  <Words>2341</Words>
  <Application>Microsoft Office PowerPoint</Application>
  <PresentationFormat>On-screen Show (4:3)</PresentationFormat>
  <Paragraphs>144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Ozia – un mare rege</vt:lpstr>
      <vt:lpstr>Ozia – mândria care duce la erezie</vt:lpstr>
      <vt:lpstr>Iotam – un rege bun, dar fără impact</vt:lpstr>
      <vt:lpstr>PowerPoint Presentation</vt:lpstr>
      <vt:lpstr>PowerPoint Presentation</vt:lpstr>
      <vt:lpstr>Atacuri asupra Casei Domnului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Amația Ozia Iotam Ahaz</dc:title>
  <dc:creator>Ioan C.</dc:creator>
  <cp:lastModifiedBy>Costel G</cp:lastModifiedBy>
  <cp:revision>27</cp:revision>
  <dcterms:created xsi:type="dcterms:W3CDTF">2020-01-23T08:20:33Z</dcterms:created>
  <dcterms:modified xsi:type="dcterms:W3CDTF">2020-01-26T10:14:23Z</dcterms:modified>
</cp:coreProperties>
</file>