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57" r:id="rId4"/>
    <p:sldId id="263" r:id="rId5"/>
    <p:sldId id="259" r:id="rId6"/>
    <p:sldId id="258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Stil luminos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 luminos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63041" autoAdjust="0"/>
  </p:normalViewPr>
  <p:slideViewPr>
    <p:cSldViewPr snapToGrid="0">
      <p:cViewPr varScale="1">
        <p:scale>
          <a:sx n="53" d="100"/>
          <a:sy n="53" d="100"/>
        </p:scale>
        <p:origin x="19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5EB7-DB62-457F-937F-8356A6B50EC2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FC54-C4A0-4635-AA59-A627765D42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882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Iosia</a:t>
            </a:r>
            <a:r>
              <a:rPr lang="ro-RO" dirty="0"/>
              <a:t>... Ultimul </a:t>
            </a:r>
            <a:r>
              <a:rPr lang="ro-RO" dirty="0" err="1"/>
              <a:t>imparat</a:t>
            </a:r>
            <a:r>
              <a:rPr lang="ro-RO" dirty="0"/>
              <a:t> bun...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FC54-C4A0-4635-AA59-A627765D4278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737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γυμνάζω </a:t>
            </a:r>
            <a:r>
              <a:rPr lang="ro-RO" dirty="0"/>
              <a:t>(</a:t>
            </a:r>
            <a:r>
              <a:rPr lang="ro-RO" dirty="0" err="1"/>
              <a:t>gumnazo</a:t>
            </a:r>
            <a:r>
              <a:rPr lang="ro-RO" dirty="0"/>
              <a:t>) – </a:t>
            </a:r>
            <a:r>
              <a:rPr lang="ro-RO" dirty="0" err="1"/>
              <a:t>exerseaza</a:t>
            </a:r>
            <a:r>
              <a:rPr lang="ro-RO" dirty="0"/>
              <a:t>, </a:t>
            </a:r>
            <a:r>
              <a:rPr lang="ro-RO" dirty="0" err="1"/>
              <a:t>antreneaza</a:t>
            </a:r>
            <a:r>
              <a:rPr lang="ro-RO" dirty="0"/>
              <a:t>-te... </a:t>
            </a:r>
          </a:p>
          <a:p>
            <a:r>
              <a:rPr lang="ro-RO" dirty="0"/>
              <a:t>Putin folos, </a:t>
            </a:r>
            <a:r>
              <a:rPr lang="ro-RO" dirty="0" err="1"/>
              <a:t>desi</a:t>
            </a:r>
            <a:r>
              <a:rPr lang="ro-RO" dirty="0"/>
              <a:t> ... Pune </a:t>
            </a:r>
            <a:r>
              <a:rPr lang="ro-RO" dirty="0" err="1"/>
              <a:t>sangele</a:t>
            </a:r>
            <a:r>
              <a:rPr lang="ro-RO" dirty="0"/>
              <a:t> in </a:t>
            </a:r>
            <a:r>
              <a:rPr lang="ro-RO" dirty="0" err="1"/>
              <a:t>miscare</a:t>
            </a:r>
            <a:r>
              <a:rPr lang="ro-RO" dirty="0"/>
              <a:t>, </a:t>
            </a:r>
            <a:r>
              <a:rPr lang="en-US" dirty="0" err="1"/>
              <a:t>activeaza</a:t>
            </a:r>
            <a:r>
              <a:rPr lang="en-US" dirty="0"/>
              <a:t> </a:t>
            </a:r>
            <a:r>
              <a:rPr lang="en-US" dirty="0" err="1"/>
              <a:t>metabolismul</a:t>
            </a:r>
            <a:r>
              <a:rPr lang="en-US" dirty="0"/>
              <a:t>, </a:t>
            </a:r>
            <a:r>
              <a:rPr lang="ro-RO" dirty="0"/>
              <a:t>previne bolile de inima, </a:t>
            </a:r>
            <a:r>
              <a:rPr lang="ro-RO" dirty="0" err="1"/>
              <a:t>intareste</a:t>
            </a:r>
            <a:r>
              <a:rPr lang="ro-RO" dirty="0"/>
              <a:t> imunitatea, etc...</a:t>
            </a:r>
          </a:p>
          <a:p>
            <a:r>
              <a:rPr lang="ro-RO" dirty="0"/>
              <a:t>Omul evlavios e mai ponderat, nu face excese, ... Management </a:t>
            </a:r>
            <a:r>
              <a:rPr lang="ro-RO" dirty="0" err="1"/>
              <a:t>finaciar</a:t>
            </a:r>
            <a:r>
              <a:rPr lang="ro-RO" dirty="0"/>
              <a:t> mai bun, in </a:t>
            </a:r>
            <a:r>
              <a:rPr lang="ro-RO" dirty="0" err="1"/>
              <a:t>relatii</a:t>
            </a:r>
            <a:r>
              <a:rPr lang="ro-RO" dirty="0"/>
              <a:t> este mai atent, respectuos si binevoitor, </a:t>
            </a:r>
          </a:p>
          <a:p>
            <a:r>
              <a:rPr lang="ro-RO" dirty="0"/>
              <a:t>Dar mai mult – </a:t>
            </a:r>
            <a:r>
              <a:rPr lang="ro-RO" dirty="0" err="1"/>
              <a:t>viata</a:t>
            </a:r>
            <a:r>
              <a:rPr lang="ro-RO" dirty="0"/>
              <a:t> </a:t>
            </a:r>
            <a:r>
              <a:rPr lang="ro-RO" dirty="0" err="1"/>
              <a:t>vesnica</a:t>
            </a:r>
            <a:r>
              <a:rPr lang="ro-RO" dirty="0"/>
              <a:t>... Prin evlavie aduni comori nepieritoare...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FC54-C4A0-4635-AA59-A627765D4278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764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Mitropolitul Simeon Stefan (Ardeal – NT de la Bălgrad – Alba Iulia, 1648)</a:t>
            </a:r>
          </a:p>
          <a:p>
            <a:endParaRPr lang="ro-R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Simeon. Omul acesta ducea o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viaţă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sfîntă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 cu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frica lui Dumnezeu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El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aştepta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mîngîierea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Israel,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Duhul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Sfînt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 peste el.  FRICA –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phobia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eulabeia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(nu frica de </a:t>
            </a:r>
            <a:r>
              <a:rPr lang="ro-R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pedeapa</a:t>
            </a:r>
            <a:r>
              <a:rPr lang="ro-R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ci teama de a nu-ti </a:t>
            </a:r>
            <a:r>
              <a:rPr lang="ro-R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supara</a:t>
            </a:r>
            <a:r>
              <a:rPr lang="ro-R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parintele</a:t>
            </a:r>
            <a:r>
              <a:rPr lang="ro-R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Dacă o văduvă are copii sau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nepoţi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copii,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aceştia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 se deprindă să fie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evlavioşi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întîi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faţă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cei din casa lor,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 răsplătească ostenelile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părinţilor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căci lucrul acesta este plăcut înaintea lui Dumnezeu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Eusebeia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Respectul cuvenit zeilor (Socrate). </a:t>
            </a:r>
            <a:endParaRPr lang="ro-R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dirty="0"/>
          </a:p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neascultători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părinţi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nemulţămitori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fără evlavie,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fără dragoste firească,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neînduplecaţi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clevetitori,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neînfrînaţi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neîmblînziţi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neiubitori de bine,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vînzători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obraznici,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îngîmfaţi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iubitori mai mult de plăceri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decît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iubitori de Dumnezeu;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avînd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doar o formă de evlavie dar tăgăduindu-i puterea. ”Necredincioasa Iuda se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intoarce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Mine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prefacatorie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endParaRPr lang="ro-R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In vremurile de pe urmă, oamenii vor fi fără evlavie... Sau doar cu o formă de evlavie.... </a:t>
            </a:r>
            <a:r>
              <a:rPr lang="ro-RO" b="1" dirty="0"/>
              <a:t>Care este </a:t>
            </a:r>
            <a:r>
              <a:rPr lang="ro-RO" b="1" dirty="0" err="1"/>
              <a:t>adevarata</a:t>
            </a:r>
            <a:r>
              <a:rPr lang="ro-RO" b="1" dirty="0"/>
              <a:t> evlavie?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FC54-C4A0-4635-AA59-A627765D4278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305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ro-RO" sz="1200" b="1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17: 26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Atunci au spus împăratului Asiriei: „Neamurile pe cari le-ai strămutat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le-ai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aşezat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cetăţile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Samariei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cunosc felul în care să slujească Dumnezeului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ţării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trimes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împotriva lor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nişte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lei cari le omoară,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pentrucă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cunosc felul în care trebuie să slujească Dumnezeului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ţării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  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27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Împăratul Asiriei a dat următoarea poruncă: „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Trimeteţi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 unul din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preoţii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 cari i-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luat de acolo în robie; să plece să se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aşeze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acolo,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 le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înveţe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felul în care să slujească Dumnezeului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ţării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Unul din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preoţii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cari fuseseră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luaţi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robi din Samaria, a venit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s'a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aşezat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Betel,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le-a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învăţat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cum să se teamă de Domnul.... 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FC54-C4A0-4635-AA59-A627765D4278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948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Fiindcă am primit dar o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împărăţie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care nu se poate clătina, să ne arătăm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mulţămitori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 aducem astfel lui Dumnezeu o închinare plăcută, cu evlavie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frică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F920-A938-4301-8924-5723EB457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3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dirty="0"/>
              <a:t>Atunci am zis: „</a:t>
            </a:r>
            <a:r>
              <a:rPr lang="ro-RO" b="1" dirty="0"/>
              <a:t>Iată-Mă</a:t>
            </a:r>
            <a:r>
              <a:rPr lang="ro-RO" dirty="0"/>
              <a:t> (în sulul cărții este scris despre Mine), </a:t>
            </a:r>
            <a:r>
              <a:rPr lang="ro-RO" b="1" dirty="0"/>
              <a:t>vin să fac voia Ta, Dumnezeule</a:t>
            </a:r>
            <a:r>
              <a:rPr lang="ro-RO" dirty="0"/>
              <a:t>!”</a:t>
            </a:r>
            <a:r>
              <a:rPr lang="ro-RO" b="1" baseline="30000" dirty="0"/>
              <a:t> </a:t>
            </a:r>
            <a:r>
              <a:rPr lang="ro-RO" dirty="0"/>
              <a:t>După ce a zis întâi: „Tu n-ai voit </a:t>
            </a:r>
            <a:r>
              <a:rPr lang="ro-RO" dirty="0" err="1"/>
              <a:t>şi</a:t>
            </a:r>
            <a:r>
              <a:rPr lang="ro-RO" dirty="0"/>
              <a:t> n-ai primit nici jertfe, nici </a:t>
            </a:r>
            <a:r>
              <a:rPr lang="ro-RO" dirty="0" err="1"/>
              <a:t>prinoase</a:t>
            </a:r>
            <a:r>
              <a:rPr lang="ro-RO" dirty="0"/>
              <a:t>, nici arderi de tot, nici jertfe pentru păcat”, (lucruri aduse toate după Lege),</a:t>
            </a:r>
            <a:r>
              <a:rPr lang="ro-RO" b="1" baseline="30000" dirty="0"/>
              <a:t> </a:t>
            </a:r>
          </a:p>
          <a:p>
            <a:pPr marL="0" indent="0" algn="just">
              <a:buNone/>
            </a:pPr>
            <a:r>
              <a:rPr lang="ro-RO" dirty="0"/>
              <a:t>apoi zice: „</a:t>
            </a:r>
            <a:r>
              <a:rPr lang="ro-RO" b="1" dirty="0"/>
              <a:t>Iată-Mă, vin să fac voia Ta, Dumnezeule</a:t>
            </a:r>
            <a:r>
              <a:rPr lang="ro-RO" dirty="0"/>
              <a:t>.”  ...Prin </a:t>
            </a:r>
            <a:r>
              <a:rPr lang="ro-RO" b="1" dirty="0"/>
              <a:t>această „voie</a:t>
            </a:r>
            <a:r>
              <a:rPr lang="ro-RO" dirty="0"/>
              <a:t>” </a:t>
            </a:r>
            <a:r>
              <a:rPr lang="ro-RO" u="sng" dirty="0"/>
              <a:t>am fost sfințiți noi</a:t>
            </a:r>
            <a:r>
              <a:rPr lang="ro-RO" dirty="0"/>
              <a:t>, și </a:t>
            </a:r>
            <a:r>
              <a:rPr lang="ro-RO" b="1" dirty="0"/>
              <a:t>anume prin jertfirea trupului lui Isus Hristos</a:t>
            </a:r>
            <a:r>
              <a:rPr lang="ro-RO" dirty="0"/>
              <a:t>, odată pentru totdeauna. </a:t>
            </a:r>
          </a:p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r>
              <a:rPr lang="ro-RO" dirty="0"/>
              <a:t>Între neamuri, pentru că ai </a:t>
            </a:r>
            <a:r>
              <a:rPr lang="ro-RO" dirty="0" err="1"/>
              <a:t>Sai</a:t>
            </a:r>
            <a:r>
              <a:rPr lang="ro-RO" dirty="0"/>
              <a:t> nu L-au primit... </a:t>
            </a:r>
            <a:r>
              <a:rPr lang="ro-RO" dirty="0" err="1"/>
              <a:t>Il</a:t>
            </a:r>
            <a:r>
              <a:rPr lang="ro-RO" dirty="0"/>
              <a:t> vor jeli in valea </a:t>
            </a:r>
            <a:r>
              <a:rPr lang="ro-RO" dirty="0" err="1"/>
              <a:t>Meghido</a:t>
            </a:r>
            <a:r>
              <a:rPr lang="ro-RO" dirty="0"/>
              <a:t>, ca pe </a:t>
            </a:r>
            <a:r>
              <a:rPr lang="ro-RO" dirty="0" err="1"/>
              <a:t>Iosia</a:t>
            </a:r>
            <a:r>
              <a:rPr lang="ro-RO" dirty="0"/>
              <a:t>...</a:t>
            </a:r>
          </a:p>
          <a:p>
            <a:pPr marL="0" indent="0" algn="just">
              <a:buNone/>
            </a:pPr>
            <a:endParaRPr lang="ro-RO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este Acela care, în zilele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Sale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pămînteşti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aducînd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rugăciuni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cereri cu strigăte mari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lacrămi către Cel ce putea să -L izbăvească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moarte,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fiind ascultat, din pricina evlaviei Lui,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măcar că era Fiu, 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învăţat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 asculte prin lucrurile pe cari le-a suferit.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după ce a fost făcut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desăvîrşit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S'a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făcut pentru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cei ce -L ascultă, urzitorul unei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mîntuiri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vecinice căci a fost numit de Dumnezeu: Mare Preot „după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rînduiala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Melhisedec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pPr marL="0" indent="0" algn="just">
              <a:buNone/>
            </a:pP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FC54-C4A0-4635-AA59-A627765D4278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483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Dacă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învaţă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cineva pe oameni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învăţătură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deosebită,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ţine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cuvintele sănătoase ale Domnului nostru Isus Hristos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învăţătura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duce la evlavie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plin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mîndrie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ştie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nimic: ba încă are boala cercetărilor fără rost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certurilor de cuvinte, din cari se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naşte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pizma, certurile, clevetirile, bănuielile rele,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zădarnicile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ciocniri de vorbe ale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oamenilor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stricaţi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minte,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lipsiţi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adevăr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cari cred că evlavia este un izvor de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cîştig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Fereşte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 de astfel de oameni.</a:t>
            </a:r>
          </a:p>
          <a:p>
            <a:pPr rtl="0"/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1:1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credinţa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aleşilor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Dumnezeu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cunoştinţa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adevărului, care este potrivit cu evlavia</a:t>
            </a:r>
          </a:p>
          <a:p>
            <a:pPr rtl="0"/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11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Căci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harul lui Dumnezeu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care aduce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mîntuire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pentru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oamenii, a fost arătat,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învaţă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s'o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rupem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păgînătatea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poftele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lumeşti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 trăim în veacul de acum cu cumpătare, dreptate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evlavie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aşteptînd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fericita noastră nădejde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arătarea slavei marelui nostru Dumnezeu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Mîntuitor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Isus Hristos.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o-R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dirty="0"/>
          </a:p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tu, om al lui Dumnezeu, fugi de aceste lucruri,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caută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neprihănirea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evlavia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credinţa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dragostea, pacea, răbdarea,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blîndeţa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</a:t>
            </a:r>
            <a:r>
              <a:rPr lang="ro-RO" sz="1200" b="1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împreună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 cei ce cheamă pe Domnul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dintr'o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inimă curată.  </a:t>
            </a:r>
          </a:p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 răbdarea, evlavia;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 evlavia, dragostea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cu dragostea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iubirea de oameni</a:t>
            </a:r>
            <a:endParaRPr lang="ro-R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dirty="0"/>
          </a:p>
          <a:p>
            <a:r>
              <a:rPr lang="ro-RO" dirty="0"/>
              <a:t>1 Vă îndemn dar, înainte de toate, să </a:t>
            </a:r>
            <a:r>
              <a:rPr lang="ro-RO" dirty="0" err="1"/>
              <a:t>faceţi</a:t>
            </a:r>
            <a:r>
              <a:rPr lang="ro-RO" dirty="0"/>
              <a:t> rugăciuni, cereri, mijlociri, </a:t>
            </a:r>
            <a:r>
              <a:rPr lang="ro-RO" dirty="0" err="1"/>
              <a:t>mulţămiri</a:t>
            </a:r>
            <a:r>
              <a:rPr lang="ro-RO" dirty="0"/>
              <a:t> pentru </a:t>
            </a:r>
            <a:r>
              <a:rPr lang="ro-RO" dirty="0" err="1"/>
              <a:t>toţi</a:t>
            </a:r>
            <a:r>
              <a:rPr lang="ro-RO" dirty="0"/>
              <a:t> oamenii, 2 pentru </a:t>
            </a:r>
            <a:r>
              <a:rPr lang="ro-RO" dirty="0" err="1"/>
              <a:t>împăraţi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pentru </a:t>
            </a:r>
            <a:r>
              <a:rPr lang="ro-RO" dirty="0" err="1"/>
              <a:t>toţi</a:t>
            </a:r>
            <a:r>
              <a:rPr lang="ro-RO" dirty="0"/>
              <a:t> cei ce </a:t>
            </a:r>
            <a:r>
              <a:rPr lang="ro-RO" dirty="0" err="1"/>
              <a:t>sînt</a:t>
            </a:r>
            <a:r>
              <a:rPr lang="ro-RO" dirty="0"/>
              <a:t> </a:t>
            </a:r>
            <a:r>
              <a:rPr lang="ro-RO" dirty="0" err="1"/>
              <a:t>înălţaţi</a:t>
            </a:r>
            <a:r>
              <a:rPr lang="ro-RO" dirty="0"/>
              <a:t> în dregătorii, ca să putem duce astfel </a:t>
            </a:r>
            <a:r>
              <a:rPr lang="ro-RO" b="1" dirty="0"/>
              <a:t>o </a:t>
            </a:r>
            <a:r>
              <a:rPr lang="ro-RO" b="1" dirty="0" err="1"/>
              <a:t>viaţă</a:t>
            </a:r>
            <a:r>
              <a:rPr lang="ro-RO" b="1" dirty="0"/>
              <a:t> pacinică </a:t>
            </a:r>
            <a:r>
              <a:rPr lang="ro-RO" b="1" dirty="0" err="1"/>
              <a:t>şi</a:t>
            </a:r>
            <a:r>
              <a:rPr lang="ro-RO" b="1" dirty="0"/>
              <a:t> </a:t>
            </a:r>
            <a:r>
              <a:rPr lang="ro-RO" b="1" dirty="0" err="1"/>
              <a:t>liniştită</a:t>
            </a:r>
            <a:r>
              <a:rPr lang="ro-RO" b="1" dirty="0"/>
              <a:t>, cu toată evlavia </a:t>
            </a:r>
            <a:r>
              <a:rPr lang="ro-RO" b="1" dirty="0" err="1"/>
              <a:t>şi</a:t>
            </a:r>
            <a:r>
              <a:rPr lang="ro-RO" b="1" dirty="0"/>
              <a:t> cu toată cinstea.</a:t>
            </a:r>
            <a:r>
              <a:rPr lang="ro-RO" dirty="0"/>
              <a:t>  3 Lucrul acesta este bun </a:t>
            </a:r>
            <a:r>
              <a:rPr lang="ro-RO" dirty="0" err="1"/>
              <a:t>şi</a:t>
            </a:r>
            <a:r>
              <a:rPr lang="ro-RO" dirty="0"/>
              <a:t> bine primit înaintea lui Dumnezeu, </a:t>
            </a:r>
            <a:r>
              <a:rPr lang="ro-RO" dirty="0" err="1"/>
              <a:t>Mîntuitorul</a:t>
            </a:r>
            <a:r>
              <a:rPr lang="ro-RO" dirty="0"/>
              <a:t> nostru, 4 care </a:t>
            </a:r>
            <a:r>
              <a:rPr lang="ro-RO" dirty="0" err="1"/>
              <a:t>voieşte</a:t>
            </a:r>
            <a:r>
              <a:rPr lang="ro-RO" dirty="0"/>
              <a:t> ca </a:t>
            </a:r>
            <a:r>
              <a:rPr lang="ro-RO" dirty="0" err="1"/>
              <a:t>toţi</a:t>
            </a:r>
            <a:r>
              <a:rPr lang="ro-RO" dirty="0"/>
              <a:t> oamenii să fie </a:t>
            </a:r>
            <a:r>
              <a:rPr lang="ro-RO" dirty="0" err="1"/>
              <a:t>mîntuiţi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să vină la </a:t>
            </a:r>
            <a:r>
              <a:rPr lang="ro-RO" dirty="0" err="1"/>
              <a:t>cunoştinţa</a:t>
            </a:r>
            <a:r>
              <a:rPr lang="ro-RO" dirty="0"/>
              <a:t> adevărului. ... Altfel, in vremuri ca ale lui Ieremia, ”vei avea ca prada de </a:t>
            </a:r>
            <a:r>
              <a:rPr lang="ro-RO" dirty="0" err="1"/>
              <a:t>razboi</a:t>
            </a:r>
            <a:r>
              <a:rPr lang="ro-RO" dirty="0"/>
              <a:t> </a:t>
            </a:r>
            <a:r>
              <a:rPr lang="ro-RO" dirty="0" err="1"/>
              <a:t>viata</a:t>
            </a:r>
            <a:r>
              <a:rPr lang="ro-RO" dirty="0"/>
              <a:t> ta...”</a:t>
            </a:r>
          </a:p>
          <a:p>
            <a:endParaRPr lang="ro-RO" dirty="0"/>
          </a:p>
          <a:p>
            <a:r>
              <a:rPr lang="ro-RO" dirty="0" err="1"/>
              <a:t>Cantarea</a:t>
            </a:r>
            <a:r>
              <a:rPr lang="ro-RO" dirty="0"/>
              <a:t> de </a:t>
            </a:r>
            <a:r>
              <a:rPr lang="ro-RO" dirty="0" err="1"/>
              <a:t>multumire</a:t>
            </a:r>
            <a:r>
              <a:rPr lang="ro-RO" dirty="0"/>
              <a:t>... Chiar si in </a:t>
            </a:r>
            <a:r>
              <a:rPr lang="ro-RO" dirty="0" err="1"/>
              <a:t>bucatarie</a:t>
            </a:r>
            <a:endParaRPr lang="ro-RO" dirty="0"/>
          </a:p>
          <a:p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Negreşit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evlavia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însoţită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mulţămire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este un mare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cîştig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mai mare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 adus de bani...</a:t>
            </a:r>
          </a:p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vremuri de pace,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iata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putem sa ne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intalnim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 ne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inchinam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 aducem o slujba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placuta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Dumnezeu prin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cantarea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propovaduirea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părtașia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rugaciunile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noastre, sa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cumparam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teren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dorinta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 construi un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locas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spre slava Lui, putem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nadajdui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mantuirea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copiilor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și putem  visa la o pescuire minunata.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FC54-C4A0-4635-AA59-A627765D4278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443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Vorbind despre </a:t>
            </a:r>
            <a:r>
              <a:rPr lang="ro-RO" dirty="0" err="1"/>
              <a:t>rugaciune</a:t>
            </a:r>
            <a:r>
              <a:rPr lang="ro-RO" dirty="0"/>
              <a:t> si fapte bune, cadou de 8 Martie ... Conferinta </a:t>
            </a:r>
            <a:r>
              <a:rPr lang="ro-RO" dirty="0" err="1"/>
              <a:t>Printesa</a:t>
            </a:r>
            <a:r>
              <a:rPr lang="ro-RO" dirty="0"/>
              <a:t> </a:t>
            </a:r>
            <a:r>
              <a:rPr lang="ro-RO" dirty="0" err="1"/>
              <a:t>razboinica</a:t>
            </a:r>
            <a:r>
              <a:rPr lang="ro-RO" dirty="0"/>
              <a:t>...</a:t>
            </a:r>
          </a:p>
          <a:p>
            <a:r>
              <a:rPr lang="ro-RO" dirty="0"/>
              <a:t>Singurul loc in care apare ”</a:t>
            </a:r>
            <a:r>
              <a:rPr lang="ro-RO" dirty="0" err="1"/>
              <a:t>teosebeia</a:t>
            </a:r>
            <a:r>
              <a:rPr lang="ro-RO" dirty="0"/>
              <a:t>”, nu </a:t>
            </a:r>
            <a:r>
              <a:rPr lang="ro-RO" dirty="0" err="1"/>
              <a:t>eusebeia</a:t>
            </a:r>
            <a:r>
              <a:rPr lang="ro-RO" dirty="0"/>
              <a:t>. </a:t>
            </a:r>
            <a:r>
              <a:rPr lang="ro-RO" dirty="0" err="1"/>
              <a:t>Godliness</a:t>
            </a:r>
            <a:r>
              <a:rPr lang="ro-RO" dirty="0"/>
              <a:t>... ”</a:t>
            </a:r>
            <a:r>
              <a:rPr lang="ro-RO" dirty="0" err="1"/>
              <a:t>Dumnezeios</a:t>
            </a:r>
            <a:r>
              <a:rPr lang="ro-RO" dirty="0"/>
              <a:t>” (mămos).</a:t>
            </a:r>
          </a:p>
          <a:p>
            <a:r>
              <a:rPr lang="ro-RO" dirty="0"/>
              <a:t>Pentru că sufletul femeii poate trăi mai profund acest devotament al dragostei fata de </a:t>
            </a:r>
            <a:r>
              <a:rPr lang="ro-RO" dirty="0" err="1"/>
              <a:t>Mantuitorul</a:t>
            </a:r>
            <a:r>
              <a:rPr lang="ro-RO" dirty="0"/>
              <a:t>. </a:t>
            </a:r>
          </a:p>
          <a:p>
            <a:r>
              <a:rPr lang="ro-RO" dirty="0"/>
              <a:t>Femeia cu vasul de alabastru plin cu mir... ”a făcut ceva frumos pentru mine”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FC54-C4A0-4635-AA59-A627765D4278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219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435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65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13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491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54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923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077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802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707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290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654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EF27-5012-48CF-B127-CA6407441F2F}" type="datetimeFigureOut">
              <a:rPr lang="ro-RO" smtClean="0"/>
              <a:t>08.03.2020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0644-CD07-4195-B068-C02324ECD9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8755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2C9215F-F36F-4F03-BBB6-D314BF68C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38551"/>
          </a:xfrm>
        </p:spPr>
        <p:txBody>
          <a:bodyPr/>
          <a:lstStyle/>
          <a:p>
            <a:r>
              <a:rPr lang="ro-RO" dirty="0"/>
              <a:t>Căutarea </a:t>
            </a:r>
            <a:br>
              <a:rPr lang="ro-RO" dirty="0"/>
            </a:br>
            <a:r>
              <a:rPr lang="ro-RO" dirty="0"/>
              <a:t>evlaviei</a:t>
            </a:r>
          </a:p>
        </p:txBody>
      </p:sp>
    </p:spTree>
    <p:extLst>
      <p:ext uri="{BB962C8B-B14F-4D97-AF65-F5344CB8AC3E}">
        <p14:creationId xmlns:p14="http://schemas.microsoft.com/office/powerpoint/2010/main" val="257887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EE9C3F5-001B-4892-8579-0243F711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3143"/>
            <a:ext cx="7886700" cy="5523820"/>
          </a:xfrm>
        </p:spPr>
        <p:txBody>
          <a:bodyPr/>
          <a:lstStyle/>
          <a:p>
            <a:pPr marL="0" indent="0">
              <a:buNone/>
            </a:pPr>
            <a:r>
              <a:rPr lang="ro-RO" sz="3600" b="1" dirty="0"/>
              <a:t> Caută să fii evlavios.</a:t>
            </a:r>
            <a:r>
              <a:rPr lang="ro-RO" sz="3600" b="1" baseline="30000" dirty="0"/>
              <a:t> </a:t>
            </a:r>
          </a:p>
          <a:p>
            <a:pPr marL="0" indent="0">
              <a:buNone/>
            </a:pPr>
            <a:r>
              <a:rPr lang="el-GR" b="1" baseline="30000" dirty="0"/>
              <a:t> </a:t>
            </a:r>
            <a:r>
              <a:rPr lang="ro-RO" b="1" baseline="30000" dirty="0"/>
              <a:t>	(</a:t>
            </a:r>
            <a:r>
              <a:rPr lang="el-GR" sz="3600" b="1" baseline="30000" dirty="0"/>
              <a:t>γυμναζε</a:t>
            </a:r>
            <a:r>
              <a:rPr lang="ro-RO" sz="3600" b="1" baseline="30000" dirty="0"/>
              <a:t> </a:t>
            </a:r>
            <a:r>
              <a:rPr lang="el-GR" sz="3600" b="1" baseline="30000" dirty="0"/>
              <a:t> δε  </a:t>
            </a:r>
            <a:r>
              <a:rPr lang="el-GR" sz="3600" baseline="30000" dirty="0"/>
              <a:t>σεαυτον προς </a:t>
            </a:r>
            <a:r>
              <a:rPr lang="el-GR" sz="3600" b="1" baseline="30000" dirty="0"/>
              <a:t>ευσεβειαν</a:t>
            </a:r>
            <a:r>
              <a:rPr lang="ro-RO" sz="3600" baseline="30000" dirty="0"/>
              <a:t>)</a:t>
            </a:r>
          </a:p>
          <a:p>
            <a:pPr marL="0" indent="0">
              <a:buNone/>
            </a:pPr>
            <a:endParaRPr lang="ro-RO" baseline="30000" dirty="0"/>
          </a:p>
          <a:p>
            <a:pPr marL="0" indent="0">
              <a:buNone/>
            </a:pPr>
            <a:r>
              <a:rPr lang="ro-RO" dirty="0"/>
              <a:t>Căci </a:t>
            </a:r>
            <a:r>
              <a:rPr lang="ro-RO" i="1" dirty="0"/>
              <a:t>deprinderea trupească </a:t>
            </a:r>
            <a:r>
              <a:rPr lang="ro-RO" dirty="0"/>
              <a:t>este de puțin folos, </a:t>
            </a:r>
          </a:p>
          <a:p>
            <a:pPr marL="0" indent="0">
              <a:buNone/>
            </a:pPr>
            <a:r>
              <a:rPr lang="ro-RO" dirty="0"/>
              <a:t>pe când </a:t>
            </a:r>
          </a:p>
          <a:p>
            <a:pPr marL="0" indent="0" algn="ctr">
              <a:buNone/>
            </a:pPr>
            <a:r>
              <a:rPr lang="ro-RO" sz="3200" b="1" dirty="0"/>
              <a:t>evlavia</a:t>
            </a:r>
            <a:r>
              <a:rPr lang="ro-RO" dirty="0"/>
              <a:t> </a:t>
            </a:r>
            <a:r>
              <a:rPr lang="ro-RO" b="1" dirty="0"/>
              <a:t>este folositoare în orice privință, </a:t>
            </a:r>
          </a:p>
          <a:p>
            <a:pPr marL="0" indent="0">
              <a:buNone/>
            </a:pPr>
            <a:r>
              <a:rPr lang="ro-RO" dirty="0"/>
              <a:t>întrucât ea are </a:t>
            </a:r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>
                <a:solidFill>
                  <a:srgbClr val="0070C0"/>
                </a:solidFill>
              </a:rPr>
              <a:t>făgăduința vieții de acum </a:t>
            </a:r>
          </a:p>
          <a:p>
            <a:pPr marL="0" indent="0">
              <a:buNone/>
            </a:pPr>
            <a:r>
              <a:rPr lang="ro-RO" dirty="0">
                <a:solidFill>
                  <a:srgbClr val="0070C0"/>
                </a:solidFill>
              </a:rPr>
              <a:t>			și a celei viitoare.</a:t>
            </a:r>
          </a:p>
          <a:p>
            <a:pPr marL="0" indent="0" algn="r">
              <a:buNone/>
            </a:pPr>
            <a:r>
              <a:rPr lang="ro-RO" sz="2400" i="1" dirty="0"/>
              <a:t>1 Timotei 4:7-8</a:t>
            </a:r>
          </a:p>
        </p:txBody>
      </p:sp>
    </p:spTree>
    <p:extLst>
      <p:ext uri="{BB962C8B-B14F-4D97-AF65-F5344CB8AC3E}">
        <p14:creationId xmlns:p14="http://schemas.microsoft.com/office/powerpoint/2010/main" val="158647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B7306EF-78EE-440F-BC0A-098380B8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935653" cy="777874"/>
          </a:xfrm>
        </p:spPr>
        <p:txBody>
          <a:bodyPr/>
          <a:lstStyle/>
          <a:p>
            <a:r>
              <a:rPr lang="ro-RO" b="1" i="1" dirty="0">
                <a:latin typeface="Cambria" panose="02040503050406030204" pitchFamily="18" charset="0"/>
                <a:ea typeface="Cambria" panose="02040503050406030204" pitchFamily="18" charset="0"/>
              </a:rPr>
              <a:t>Evlavie</a:t>
            </a:r>
            <a:r>
              <a:rPr lang="ro-RO" dirty="0"/>
              <a:t> , </a:t>
            </a:r>
            <a:r>
              <a:rPr lang="ro-RO" i="1" dirty="0"/>
              <a:t>evlavios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82D0C68-1B76-4857-ACF9-17F786496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93" y="1393372"/>
            <a:ext cx="6272893" cy="1476906"/>
          </a:xfrm>
        </p:spPr>
        <p:txBody>
          <a:bodyPr>
            <a:normAutofit/>
          </a:bodyPr>
          <a:lstStyle/>
          <a:p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εὐλάβεια </a:t>
            </a:r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eulabeia</a:t>
            </a:r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) ;  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εὐλαβής</a:t>
            </a:r>
            <a:r>
              <a:rPr lang="el-GR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  (</a:t>
            </a:r>
            <a:r>
              <a:rPr lang="ro-RO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eulabes</a:t>
            </a: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εὐσέβεια </a:t>
            </a:r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eusebeia</a:t>
            </a:r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);   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εὐσεβής 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eusebes</a:t>
            </a: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	          (</a:t>
            </a:r>
            <a:r>
              <a:rPr lang="ro-RO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cheh</a:t>
            </a:r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’-</a:t>
            </a:r>
            <a:r>
              <a:rPr lang="ro-RO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sed</a:t>
            </a:r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); 		(</a:t>
            </a:r>
            <a:r>
              <a:rPr lang="ro-RO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cha</a:t>
            </a:r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’-</a:t>
            </a:r>
            <a:r>
              <a:rPr lang="ro-RO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sid</a:t>
            </a:r>
            <a:r>
              <a:rPr lang="ro-RO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2AA5FEB-C60A-4126-A551-C8B0B6DAC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176" y="886898"/>
            <a:ext cx="2295996" cy="1721997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A93B3C8E-B27F-4D9A-939F-F81E68811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78" y="2236576"/>
            <a:ext cx="1107341" cy="561053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3634399D-0658-4B97-B6DC-5B04C6805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303" y="4023857"/>
            <a:ext cx="3372869" cy="2121821"/>
          </a:xfrm>
          <a:prstGeom prst="rect">
            <a:avLst/>
          </a:prstGeom>
        </p:spPr>
      </p:pic>
      <p:sp>
        <p:nvSpPr>
          <p:cNvPr id="12" name="Substituent conținut 2">
            <a:extLst>
              <a:ext uri="{FF2B5EF4-FFF2-40B4-BE49-F238E27FC236}">
                <a16:creationId xmlns:a16="http://schemas.microsoft.com/office/drawing/2014/main" id="{EB3E712C-FAB4-4424-9347-AF0F19D8F76D}"/>
              </a:ext>
            </a:extLst>
          </p:cNvPr>
          <p:cNvSpPr txBox="1">
            <a:spLocks/>
          </p:cNvSpPr>
          <p:nvPr/>
        </p:nvSpPr>
        <p:spPr>
          <a:xfrm>
            <a:off x="628650" y="3191845"/>
            <a:ext cx="4420332" cy="354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piety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devotion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reverence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Godliness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evlavie, pietate, cucernicie, 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sfinţenie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devoţiune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, respect (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faţă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părinţi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religie</a:t>
            </a:r>
          </a:p>
          <a:p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o-RO" i="1" dirty="0">
                <a:latin typeface="Cambria" panose="02040503050406030204" pitchFamily="18" charset="0"/>
                <a:ea typeface="Cambria" panose="02040503050406030204" pitchFamily="18" charset="0"/>
              </a:rPr>
              <a:t>Devotament,  reverență în atitudine, conduită și faptă</a:t>
            </a:r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8E850356-8EAC-41A2-AD58-1A35293AE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052" y="2370737"/>
            <a:ext cx="1047896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49E56B-B412-4955-87AD-9C953FF6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4776"/>
          </a:xfrm>
        </p:spPr>
        <p:txBody>
          <a:bodyPr/>
          <a:lstStyle/>
          <a:p>
            <a:r>
              <a:rPr lang="ro-RO" dirty="0"/>
              <a:t>Evlavia, teama de </a:t>
            </a:r>
            <a:r>
              <a:rPr lang="ro-RO" dirty="0" err="1"/>
              <a:t>Yahve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AF050D9-1165-4F06-B008-9A05F389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9571"/>
            <a:ext cx="7886700" cy="3318657"/>
          </a:xfrm>
        </p:spPr>
        <p:txBody>
          <a:bodyPr/>
          <a:lstStyle/>
          <a:p>
            <a:endParaRPr lang="ro-RO" dirty="0"/>
          </a:p>
          <a:p>
            <a:endParaRPr lang="ro-RO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B792B756-5AEB-439E-9BE1-9336AAB18CF6}"/>
              </a:ext>
            </a:extLst>
          </p:cNvPr>
          <p:cNvSpPr/>
          <p:nvPr/>
        </p:nvSpPr>
        <p:spPr>
          <a:xfrm>
            <a:off x="1665515" y="5668098"/>
            <a:ext cx="5617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i="1" dirty="0">
                <a:latin typeface="Cambria" panose="02040503050406030204" pitchFamily="18" charset="0"/>
                <a:ea typeface="Cambria" panose="02040503050406030204" pitchFamily="18" charset="0"/>
              </a:rPr>
              <a:t>Tu să te </a:t>
            </a:r>
            <a:r>
              <a:rPr lang="ro-RO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ţii</a:t>
            </a:r>
            <a:r>
              <a:rPr lang="ro-RO" sz="2800" i="1" dirty="0">
                <a:latin typeface="Cambria" panose="02040503050406030204" pitchFamily="18" charset="0"/>
                <a:ea typeface="Cambria" panose="02040503050406030204" pitchFamily="18" charset="0"/>
              </a:rPr>
              <a:t> în totul totului tot, numai de Domnul Dumnezeul tău. 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53B3C6A8-6080-426C-B666-AF4E54A40D32}"/>
              </a:ext>
            </a:extLst>
          </p:cNvPr>
          <p:cNvSpPr/>
          <p:nvPr/>
        </p:nvSpPr>
        <p:spPr>
          <a:xfrm>
            <a:off x="830035" y="1351508"/>
            <a:ext cx="76853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„Să nu vă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temeţi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alţi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dumnezei; 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	să nu vă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închinaţi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înaintea lor, 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	să nu le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slujiţi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să nu le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aduceţi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jertfe. </a:t>
            </a:r>
          </a:p>
          <a:p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Ci să vă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temeţi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de Domnul, 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	care v-a scos din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ţara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Egiptului ...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	înaintea Lui să vă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închinaţi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Lui să-i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aduceţi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jertfe. 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	Să păziți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să împliniți totdeauna învățăturile, rânduielile, legea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poruncile, pe cari vi le-a scris El, 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să nu vă temeți de </a:t>
            </a:r>
            <a:r>
              <a:rPr lang="ro-RO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alţi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 dumnezei			</a:t>
            </a:r>
          </a:p>
          <a:p>
            <a:pPr marL="288925" algn="r"/>
            <a:r>
              <a:rPr lang="ro-RO" sz="2200" b="1" baseline="30000" dirty="0"/>
              <a:t> </a:t>
            </a:r>
            <a:r>
              <a:rPr lang="ro-RO" sz="2200" i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ro-RO" sz="2200" i="1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Imp</a:t>
            </a:r>
            <a:r>
              <a:rPr lang="ro-RO" sz="2200" i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. 17: 35-37</a:t>
            </a:r>
            <a:endParaRPr lang="ro-RO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452641"/>
              </p:ext>
            </p:extLst>
          </p:nvPr>
        </p:nvGraphicFramePr>
        <p:xfrm>
          <a:off x="398417" y="664029"/>
          <a:ext cx="8347166" cy="52847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73583">
                  <a:extLst>
                    <a:ext uri="{9D8B030D-6E8A-4147-A177-3AD203B41FA5}">
                      <a16:colId xmlns:a16="http://schemas.microsoft.com/office/drawing/2014/main" val="1550368295"/>
                    </a:ext>
                  </a:extLst>
                </a:gridCol>
                <a:gridCol w="4173583">
                  <a:extLst>
                    <a:ext uri="{9D8B030D-6E8A-4147-A177-3AD203B41FA5}">
                      <a16:colId xmlns:a16="http://schemas.microsoft.com/office/drawing/2014/main" val="2466970485"/>
                    </a:ext>
                  </a:extLst>
                </a:gridCol>
              </a:tblGrid>
              <a:tr h="599995">
                <a:tc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Paștele evreilor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Jertfa lui Hristos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3146448"/>
                  </a:ext>
                </a:extLst>
              </a:tr>
              <a:tr h="1094109">
                <a:tc>
                  <a:txBody>
                    <a:bodyPr/>
                    <a:lstStyle/>
                    <a:p>
                      <a:pPr algn="l"/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Mielul junghiat</a:t>
                      </a:r>
                      <a:endParaRPr lang="en-US" sz="2100" b="1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Mielul lui Dumnezeu , care ridică păcatul lumii</a:t>
                      </a:r>
                      <a:endParaRPr lang="en-US" sz="2100" b="1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5173632"/>
                  </a:ext>
                </a:extLst>
              </a:tr>
              <a:tr h="1421811">
                <a:tc>
                  <a:txBody>
                    <a:bodyPr/>
                    <a:lstStyle/>
                    <a:p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Eliberarea din robia Egiptului</a:t>
                      </a:r>
                      <a:endParaRPr lang="en-US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Eliberarea din</a:t>
                      </a:r>
                      <a:r>
                        <a:rPr lang="ro-RO" sz="21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robia păcatului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Curățirea</a:t>
                      </a:r>
                      <a:r>
                        <a:rPr lang="ro-RO" sz="21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conștiinței, socotiți neprihăniți</a:t>
                      </a:r>
                      <a:endParaRPr lang="en-US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6686340"/>
                  </a:ext>
                </a:extLst>
              </a:tr>
              <a:tr h="74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Scăpare de Îngerul morții</a:t>
                      </a:r>
                      <a:endParaRPr lang="en-US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Eu sunt</a:t>
                      </a:r>
                      <a:r>
                        <a:rPr lang="ro-RO" sz="21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 Viața, viața veșnică</a:t>
                      </a:r>
                      <a:endParaRPr lang="en-US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5060088"/>
                  </a:ext>
                </a:extLst>
              </a:tr>
              <a:tr h="1421811">
                <a:tc>
                  <a:txBody>
                    <a:bodyPr/>
                    <a:lstStyle/>
                    <a:p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Drumul spre legământul </a:t>
                      </a:r>
                      <a:r>
                        <a:rPr lang="ro-RO" sz="21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sinaitic</a:t>
                      </a:r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</a:p>
                    <a:p>
                      <a:endParaRPr lang="ro-RO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spre țara făgăduită</a:t>
                      </a:r>
                    </a:p>
                    <a:p>
                      <a:endParaRPr lang="en-US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Intrarea slobodă în Locul prea sfânt, pe calea cea nouă și vie</a:t>
                      </a:r>
                    </a:p>
                    <a:p>
                      <a:r>
                        <a:rPr lang="ro-RO" sz="21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Împărăția care nu se clatină</a:t>
                      </a:r>
                      <a:endParaRPr lang="en-US" sz="21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1832010"/>
                  </a:ext>
                </a:extLst>
              </a:tr>
            </a:tbl>
          </a:graphicData>
        </a:graphic>
      </p:graphicFrame>
      <p:sp>
        <p:nvSpPr>
          <p:cNvPr id="6" name="Dreptunghi 5">
            <a:extLst>
              <a:ext uri="{FF2B5EF4-FFF2-40B4-BE49-F238E27FC236}">
                <a16:creationId xmlns:a16="http://schemas.microsoft.com/office/drawing/2014/main" id="{BD8A243B-00AE-44B5-AE9A-55E62A37E1A4}"/>
              </a:ext>
            </a:extLst>
          </p:cNvPr>
          <p:cNvSpPr/>
          <p:nvPr/>
        </p:nvSpPr>
        <p:spPr>
          <a:xfrm>
            <a:off x="2142553" y="6137854"/>
            <a:ext cx="4858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>
                <a:solidFill>
                  <a:srgbClr val="08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Hristos, Paştele nostr</a:t>
            </a:r>
            <a:r>
              <a:rPr lang="ro-RO" sz="2400" i="1" dirty="0">
                <a:solidFill>
                  <a:srgbClr val="08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pt-BR" sz="2400" i="1" dirty="0">
                <a:solidFill>
                  <a:srgbClr val="08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 fost jertfit.</a:t>
            </a:r>
            <a:endParaRPr lang="ro-RO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0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930559D-76FD-4F8F-91A7-3A60898CC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843642"/>
            <a:ext cx="4637314" cy="490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fără îndoială, </a:t>
            </a:r>
          </a:p>
          <a:p>
            <a:pPr marL="0" indent="0">
              <a:buNone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mare este </a:t>
            </a:r>
            <a:r>
              <a:rPr lang="ro-RO" sz="2700" b="1" dirty="0">
                <a:latin typeface="Cambria" panose="02040503050406030204" pitchFamily="18" charset="0"/>
                <a:ea typeface="Cambria" panose="02040503050406030204" pitchFamily="18" charset="0"/>
              </a:rPr>
              <a:t>taina evlaviei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</a:p>
          <a:p>
            <a:pPr marL="0" indent="0">
              <a:buNone/>
            </a:pP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„Cel ce a fost arătat în trup, </a:t>
            </a:r>
          </a:p>
          <a:p>
            <a:pPr marL="0" indent="0" algn="ctr">
              <a:buNone/>
            </a:pP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a fost dovedit neprihănit în Duhul, </a:t>
            </a:r>
          </a:p>
          <a:p>
            <a:pPr marL="0" indent="0" algn="ctr">
              <a:buNone/>
            </a:pP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a fost văzut de îngeri, </a:t>
            </a:r>
          </a:p>
          <a:p>
            <a:pPr marL="0" indent="0" algn="ctr">
              <a:buNone/>
            </a:pP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a fost propovăduit printre Neamuri, </a:t>
            </a:r>
          </a:p>
          <a:p>
            <a:pPr marL="0" indent="0" algn="ctr">
              <a:buNone/>
            </a:pP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a fost crezut în lume, </a:t>
            </a:r>
          </a:p>
          <a:p>
            <a:pPr marL="0" indent="0" algn="ctr">
              <a:buNone/>
            </a:pPr>
            <a:r>
              <a:rPr lang="ro-RO" sz="2400" i="1" dirty="0">
                <a:latin typeface="Cambria" panose="02040503050406030204" pitchFamily="18" charset="0"/>
                <a:ea typeface="Cambria" panose="02040503050406030204" pitchFamily="18" charset="0"/>
              </a:rPr>
              <a:t>a fost înălțat în slavă.”</a:t>
            </a:r>
          </a:p>
          <a:p>
            <a:pPr marL="0" indent="0">
              <a:buNone/>
            </a:pP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Imagini pentru jesus passion">
            <a:extLst>
              <a:ext uri="{FF2B5EF4-FFF2-40B4-BE49-F238E27FC236}">
                <a16:creationId xmlns:a16="http://schemas.microsoft.com/office/drawing/2014/main" id="{894FF005-0651-4375-A1C9-A9CE363E9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3" b="6826"/>
          <a:stretch/>
        </p:blipFill>
        <p:spPr bwMode="auto">
          <a:xfrm>
            <a:off x="5307924" y="1104900"/>
            <a:ext cx="3487732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B21DAA6-F4E8-44E4-9D12-4AC9BFDE715F}"/>
              </a:ext>
            </a:extLst>
          </p:cNvPr>
          <p:cNvSpPr/>
          <p:nvPr/>
        </p:nvSpPr>
        <p:spPr>
          <a:xfrm>
            <a:off x="2554973" y="5941913"/>
            <a:ext cx="4034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>
                <a:solidFill>
                  <a:srgbClr val="08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Hristos</a:t>
            </a:r>
            <a:r>
              <a:rPr lang="ro-RO" sz="2400" i="1" dirty="0">
                <a:solidFill>
                  <a:srgbClr val="08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în noi, nădejdea slavei</a:t>
            </a:r>
            <a:endParaRPr lang="ro-RO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2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4C30781-738D-4431-829B-98BCB834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Evlavia și ...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2581560-3718-4840-9F62-E43FFE76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314" y="1825625"/>
            <a:ext cx="6926036" cy="4351338"/>
          </a:xfrm>
        </p:spPr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Cuvântul</a:t>
            </a:r>
          </a:p>
          <a:p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Casa Domnului</a:t>
            </a:r>
          </a:p>
          <a:p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Rugăciunea</a:t>
            </a:r>
          </a:p>
          <a:p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Faptele bune</a:t>
            </a:r>
          </a:p>
        </p:txBody>
      </p:sp>
    </p:spTree>
    <p:extLst>
      <p:ext uri="{BB962C8B-B14F-4D97-AF65-F5344CB8AC3E}">
        <p14:creationId xmlns:p14="http://schemas.microsoft.com/office/powerpoint/2010/main" val="61566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3C2CB24-A8CE-4EE4-9779-94FC868E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29342"/>
            <a:ext cx="7829550" cy="497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Vreau, de asemenea, ca 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femeile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u="sng" dirty="0">
                <a:latin typeface="Cambria" panose="02040503050406030204" pitchFamily="18" charset="0"/>
                <a:ea typeface="Cambria" panose="02040503050406030204" pitchFamily="18" charset="0"/>
              </a:rPr>
              <a:t>să se roage </a:t>
            </a:r>
          </a:p>
          <a:p>
            <a:pPr marL="0" indent="0">
              <a:buNone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îmbrăcate </a:t>
            </a:r>
          </a:p>
          <a:p>
            <a:pPr marL="897731" lvl="1"/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în chip cuviincios, </a:t>
            </a:r>
          </a:p>
          <a:p>
            <a:pPr marL="897731" lvl="1"/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 rușine </a:t>
            </a:r>
            <a:r>
              <a:rPr lang="ro-RO" dirty="0" err="1"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 sfială; </a:t>
            </a:r>
          </a:p>
          <a:p>
            <a:pPr marL="897731" lvl="1"/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nu cu împletituri de păr, nici cu aur, nici cu mărgăritare, nici cu haine scumpe,</a:t>
            </a:r>
            <a:endParaRPr lang="ro-RO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97731" lvl="1"/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ci </a:t>
            </a:r>
            <a:r>
              <a:rPr lang="ro-RO" u="sng" dirty="0">
                <a:latin typeface="Cambria" panose="02040503050406030204" pitchFamily="18" charset="0"/>
                <a:ea typeface="Cambria" panose="02040503050406030204" pitchFamily="18" charset="0"/>
              </a:rPr>
              <a:t>cu fapte bune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0" indent="0">
              <a:buNone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cum se cuvine femeilor cari spun că sunt 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evlavioase</a:t>
            </a:r>
            <a:r>
              <a:rPr lang="ro-RO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o-RO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r">
              <a:buNone/>
            </a:pPr>
            <a:r>
              <a:rPr lang="ro-RO" i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1Timotei 2:9-10</a:t>
            </a:r>
          </a:p>
          <a:p>
            <a:pPr marL="0" indent="0" algn="ctr">
              <a:buNone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θεο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σέβεια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ro-RO" b="1" dirty="0" err="1">
                <a:latin typeface="Cambria" panose="02040503050406030204" pitchFamily="18" charset="0"/>
                <a:ea typeface="Cambria" panose="02040503050406030204" pitchFamily="18" charset="0"/>
              </a:rPr>
              <a:t>-sebeia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21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1604</Words>
  <Application>Microsoft Office PowerPoint</Application>
  <PresentationFormat>Expunere pe ecran (4:3)</PresentationFormat>
  <Paragraphs>122</Paragraphs>
  <Slides>8</Slides>
  <Notes>8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Temă Office</vt:lpstr>
      <vt:lpstr>Căutarea  evlaviei</vt:lpstr>
      <vt:lpstr>Prezentare PowerPoint</vt:lpstr>
      <vt:lpstr>Evlavie , evlavios</vt:lpstr>
      <vt:lpstr>Evlavia, teama de Yahve</vt:lpstr>
      <vt:lpstr>Prezentare PowerPoint</vt:lpstr>
      <vt:lpstr>Prezentare PowerPoint</vt:lpstr>
      <vt:lpstr>Evlavia și ...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Ioan C.</dc:creator>
  <cp:lastModifiedBy>User</cp:lastModifiedBy>
  <cp:revision>35</cp:revision>
  <dcterms:created xsi:type="dcterms:W3CDTF">2020-03-07T14:16:14Z</dcterms:created>
  <dcterms:modified xsi:type="dcterms:W3CDTF">2020-03-08T10:26:52Z</dcterms:modified>
</cp:coreProperties>
</file>