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Default Extension="gif" ContentType="image/gif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75" r:id="rId3"/>
    <p:sldId id="277" r:id="rId4"/>
    <p:sldId id="288" r:id="rId5"/>
    <p:sldId id="289" r:id="rId6"/>
    <p:sldId id="290" r:id="rId7"/>
    <p:sldId id="261" r:id="rId8"/>
    <p:sldId id="278" r:id="rId9"/>
    <p:sldId id="279" r:id="rId10"/>
    <p:sldId id="276" r:id="rId11"/>
    <p:sldId id="293" r:id="rId12"/>
    <p:sldId id="280" r:id="rId13"/>
    <p:sldId id="295" r:id="rId14"/>
    <p:sldId id="281" r:id="rId15"/>
    <p:sldId id="282" r:id="rId16"/>
    <p:sldId id="291" r:id="rId17"/>
    <p:sldId id="287" r:id="rId18"/>
    <p:sldId id="285" r:id="rId19"/>
    <p:sldId id="292" r:id="rId20"/>
  </p:sldIdLst>
  <p:sldSz cx="9144000" cy="6858000" type="screen4x3"/>
  <p:notesSz cx="6858000" cy="9144000"/>
  <p:defaultTextStyle>
    <a:defPPr>
      <a:defRPr lang="ro-RO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5" autoAdjust="0"/>
    <p:restoredTop sz="72007" autoAdjust="0"/>
  </p:normalViewPr>
  <p:slideViewPr>
    <p:cSldViewPr>
      <p:cViewPr>
        <p:scale>
          <a:sx n="60" d="100"/>
          <a:sy n="60" d="100"/>
        </p:scale>
        <p:origin x="-151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ante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3" name="Substituent dată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9F97275-C779-4FA5-986C-373C02C58877}" type="datetimeFigureOut">
              <a:rPr lang="ro-RO"/>
              <a:pPr>
                <a:defRPr/>
              </a:pPr>
              <a:t>27.07.2013</a:t>
            </a:fld>
            <a:endParaRPr lang="ro-RO"/>
          </a:p>
        </p:txBody>
      </p:sp>
      <p:sp>
        <p:nvSpPr>
          <p:cNvPr id="4" name="Substituent imagine diapozitiv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o-RO" noProof="0"/>
          </a:p>
        </p:txBody>
      </p:sp>
      <p:sp>
        <p:nvSpPr>
          <p:cNvPr id="5" name="Substituent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 noProof="0" smtClean="0"/>
              <a:t>Faceți clic pentru a edita stilurile de text Coordonator</a:t>
            </a:r>
          </a:p>
          <a:p>
            <a:pPr lvl="1"/>
            <a:r>
              <a:rPr lang="ro-RO" noProof="0" smtClean="0"/>
              <a:t>Al doilea nivel</a:t>
            </a:r>
          </a:p>
          <a:p>
            <a:pPr lvl="2"/>
            <a:r>
              <a:rPr lang="ro-RO" noProof="0" smtClean="0"/>
              <a:t>Al treilea nivel</a:t>
            </a:r>
          </a:p>
          <a:p>
            <a:pPr lvl="3"/>
            <a:r>
              <a:rPr lang="ro-RO" noProof="0" smtClean="0"/>
              <a:t>Al patrulea nivel</a:t>
            </a:r>
          </a:p>
          <a:p>
            <a:pPr lvl="4"/>
            <a:r>
              <a:rPr lang="ro-RO" noProof="0" smtClean="0"/>
              <a:t>Al cincilea nivel</a:t>
            </a:r>
            <a:endParaRPr lang="ro-RO" noProof="0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A8F4F98-1C67-4907-AB9B-3B1370110156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ubstituent imagine diapozitiv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Substituent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o-RO" dirty="0" smtClean="0"/>
              <a:t>Ultimul capitol. </a:t>
            </a:r>
            <a:endParaRPr lang="ro-RO" dirty="0" smtClean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vi-VN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Cap. 5 care nu are nici forma unui acrostih şi nici ritmul </a:t>
            </a:r>
            <a:r>
              <a:rPr lang="vi-VN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qina</a:t>
            </a:r>
            <a:r>
              <a:rPr lang="vi-VN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se aseamănă din punct de vedere formal cu psalmii de tânguire colectivă (de ex. Psalmul 44; 80).</a:t>
            </a:r>
            <a:endParaRPr lang="vi-VN" dirty="0" smtClean="0"/>
          </a:p>
          <a:p>
            <a:pPr eaLnBrk="1" hangingPunct="1"/>
            <a:r>
              <a:rPr lang="vi-VN" dirty="0" smtClean="0"/>
              <a:t/>
            </a:r>
            <a:br>
              <a:rPr lang="vi-VN" dirty="0" smtClean="0"/>
            </a:br>
            <a:endParaRPr lang="vi-VN" dirty="0" smtClean="0"/>
          </a:p>
          <a:p>
            <a:pPr eaLnBrk="1" hangingPunct="1">
              <a:spcBef>
                <a:spcPct val="0"/>
              </a:spcBef>
            </a:pPr>
            <a:endParaRPr lang="ro-RO" dirty="0" smtClean="0"/>
          </a:p>
        </p:txBody>
      </p:sp>
      <p:sp>
        <p:nvSpPr>
          <p:cNvPr id="18436" name="Substituent număr diapozitiv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C51C87E-7C1E-4734-BCCD-CC451E9A9771}" type="slidenum">
              <a:rPr lang="ro-RO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o-RO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o-RO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În actul mijlocirii, Ieremia mizează </a:t>
            </a:r>
            <a:r>
              <a:rPr lang="ro-RO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 SENSIBILITATEA Domnului înaintea suferinței UMANE și pe semnificația SIONULUI în planul și inima Sa!</a:t>
            </a:r>
            <a:r>
              <a:rPr lang="ro-RO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o-RO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o-RO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 fapt în toată cartea el nu insistă pe imaginea unui Dumnezeu care e gata să IERTE păcatului, ci mai degrabă pe imaginea unui Dumnezeu căruia nu-i place să mâhnească pe fiii oamenilor și care Se îndură iarăși de cel pedepsit. De asemenea insistă pe un Dumnezeu care Și-a legat Numele de Sion și NU RENUNȚĂ la planurile Sale cu </a:t>
            </a:r>
            <a:r>
              <a:rPr lang="ro-RO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Sionul</a:t>
            </a:r>
            <a:r>
              <a:rPr lang="ro-RO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endParaRPr lang="ro-RO" dirty="0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8F4F98-1C67-4907-AB9B-3B1370110156}" type="slidenum">
              <a:rPr lang="ro-RO" smtClean="0"/>
              <a:pPr>
                <a:defRPr/>
              </a:pPr>
              <a:t>10</a:t>
            </a:fld>
            <a:endParaRPr lang="ro-RO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ubstituent imagine diapozitiv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Substituent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o-RO" dirty="0" smtClean="0"/>
              <a:t>Tot cap. 5 este o mijlocire!</a:t>
            </a:r>
          </a:p>
          <a:p>
            <a:pPr eaLnBrk="1" hangingPunct="1">
              <a:spcBef>
                <a:spcPct val="0"/>
              </a:spcBef>
            </a:pPr>
            <a:endParaRPr lang="ro-RO" dirty="0" smtClean="0"/>
          </a:p>
        </p:txBody>
      </p:sp>
      <p:sp>
        <p:nvSpPr>
          <p:cNvPr id="24580" name="Substituent număr diapozitiv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BC3BF9B-70BB-4B6A-93F1-23C211313C43}" type="slidenum">
              <a:rPr lang="ro-RO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ro-RO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o-RO" dirty="0" smtClean="0"/>
              <a:t>Tomuri</a:t>
            </a:r>
            <a:r>
              <a:rPr lang="ro-RO" baseline="0" dirty="0" smtClean="0"/>
              <a:t> de </a:t>
            </a:r>
            <a:r>
              <a:rPr lang="ro-RO" baseline="0" dirty="0" err="1" smtClean="0"/>
              <a:t>carti</a:t>
            </a:r>
            <a:r>
              <a:rPr lang="ro-RO" baseline="0" dirty="0" smtClean="0"/>
              <a:t>, tratate de specialitate despre fiecare tip de </a:t>
            </a:r>
            <a:r>
              <a:rPr lang="ro-RO" baseline="0" dirty="0" err="1" smtClean="0"/>
              <a:t>suferinta</a:t>
            </a:r>
            <a:r>
              <a:rPr lang="ro-RO" baseline="0" dirty="0" smtClean="0"/>
              <a:t>.</a:t>
            </a:r>
          </a:p>
          <a:p>
            <a:pPr rtl="0"/>
            <a:r>
              <a:rPr lang="ro-RO" baseline="0" dirty="0" smtClean="0"/>
              <a:t>- Pelagra – Foame </a:t>
            </a:r>
            <a:r>
              <a:rPr lang="ro-RO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ro-RO" sz="1200" b="1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Lam</a:t>
            </a:r>
            <a:r>
              <a:rPr lang="ro-RO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4:8 [VDC]) </a:t>
            </a:r>
            <a:r>
              <a:rPr lang="vi-VN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Dar acum înfăţişarea le este mai negricioasă decît funinginea; aşa că nu mai sînt cunoscuţi pe uliţe, pielea le este lipită de oase, uscată ca lemnul</a:t>
            </a:r>
            <a:r>
              <a:rPr lang="vi-VN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r>
              <a:rPr lang="ro-RO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o-RO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ro-RO" sz="1200" b="1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Lam</a:t>
            </a:r>
            <a:r>
              <a:rPr lang="ro-RO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5:10 [VDC]) N</a:t>
            </a:r>
            <a:r>
              <a:rPr lang="ro-RO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 arde pielea ca un cuptor, de frigurile foamei.</a:t>
            </a:r>
            <a:endParaRPr lang="ro-RO" sz="1200" b="1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rtl="0"/>
            <a:endParaRPr lang="ro-RO" sz="1200" b="1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rtl="0"/>
            <a:endParaRPr lang="ro-RO" sz="1200" b="1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rtl="0"/>
            <a:endParaRPr lang="vi-VN" sz="1200" b="1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rtl="0"/>
            <a:endParaRPr lang="ro-RO" sz="1200" b="1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rtl="0"/>
            <a:endParaRPr lang="ro-RO" sz="1200" b="1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ro-RO" baseline="0" dirty="0" smtClean="0"/>
          </a:p>
          <a:p>
            <a:endParaRPr lang="ro-RO" baseline="0" dirty="0" smtClean="0"/>
          </a:p>
          <a:p>
            <a:r>
              <a:rPr lang="ro-RO" baseline="0" dirty="0" smtClean="0"/>
              <a:t>Nici pentru Dumnezeu nu sunt toate </a:t>
            </a:r>
            <a:r>
              <a:rPr lang="ro-RO" baseline="0" dirty="0" err="1" smtClean="0"/>
              <a:t>suferintele</a:t>
            </a:r>
            <a:r>
              <a:rPr lang="ro-RO" baseline="0" dirty="0" smtClean="0"/>
              <a:t> la fel. El </a:t>
            </a:r>
            <a:r>
              <a:rPr lang="ro-RO" baseline="0" dirty="0" err="1" smtClean="0"/>
              <a:t>empatizeaza</a:t>
            </a:r>
            <a:r>
              <a:rPr lang="ro-RO" baseline="0" dirty="0" smtClean="0"/>
              <a:t> cu fiecare.</a:t>
            </a:r>
          </a:p>
          <a:p>
            <a:r>
              <a:rPr lang="ro-RO" baseline="0" dirty="0" smtClean="0"/>
              <a:t>El Si-a </a:t>
            </a:r>
            <a:r>
              <a:rPr lang="ro-RO" baseline="0" dirty="0" err="1" smtClean="0"/>
              <a:t>intors</a:t>
            </a:r>
            <a:r>
              <a:rPr lang="ro-RO" baseline="0" dirty="0" smtClean="0"/>
              <a:t> fata de la poporul in </a:t>
            </a:r>
            <a:r>
              <a:rPr lang="ro-RO" baseline="0" dirty="0" err="1" smtClean="0"/>
              <a:t>suferinta</a:t>
            </a:r>
            <a:r>
              <a:rPr lang="ro-RO" baseline="0" dirty="0" smtClean="0"/>
              <a:t>… dar Ieremia </a:t>
            </a:r>
            <a:r>
              <a:rPr lang="ro-RO" baseline="0" dirty="0" err="1" smtClean="0"/>
              <a:t>il</a:t>
            </a:r>
            <a:r>
              <a:rPr lang="ro-RO" baseline="0" dirty="0" smtClean="0"/>
              <a:t> face sa </a:t>
            </a:r>
            <a:r>
              <a:rPr lang="ro-RO" baseline="0" dirty="0" err="1" smtClean="0"/>
              <a:t>auda</a:t>
            </a:r>
            <a:r>
              <a:rPr lang="ro-RO" baseline="0" dirty="0" smtClean="0"/>
              <a:t> suspinul lor. </a:t>
            </a:r>
          </a:p>
          <a:p>
            <a:r>
              <a:rPr lang="ro-RO" baseline="0" dirty="0" smtClean="0"/>
              <a:t>Pentru că </a:t>
            </a:r>
            <a:r>
              <a:rPr lang="ro-RO" baseline="0" dirty="0" err="1" smtClean="0"/>
              <a:t>stie</a:t>
            </a:r>
            <a:r>
              <a:rPr lang="ro-RO" baseline="0" dirty="0" smtClean="0"/>
              <a:t> ca Domnul e milos, se strecoară in inima Lui, atinge coarda sensibila.</a:t>
            </a:r>
          </a:p>
          <a:p>
            <a:endParaRPr lang="ro-RO" dirty="0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8F4F98-1C67-4907-AB9B-3B1370110156}" type="slidenum">
              <a:rPr lang="ro-RO" smtClean="0"/>
              <a:pPr>
                <a:defRPr/>
              </a:pPr>
              <a:t>12</a:t>
            </a:fld>
            <a:endParaRPr lang="ro-RO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o-RO" dirty="0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8F4F98-1C67-4907-AB9B-3B1370110156}" type="slidenum">
              <a:rPr lang="ro-RO" smtClean="0"/>
              <a:pPr>
                <a:defRPr/>
              </a:pPr>
              <a:t>13</a:t>
            </a:fld>
            <a:endParaRPr lang="ro-RO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o-RO" dirty="0" smtClean="0"/>
              <a:t>Moise: </a:t>
            </a:r>
            <a:r>
              <a:rPr lang="vi-VN" sz="1200" b="0" i="1" u="none" kern="1200" baseline="30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12 </a:t>
            </a:r>
            <a:r>
              <a:rPr lang="vi-VN" sz="1200" b="0" i="1" u="non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Pentruce să zică Egiptenii: ,Spre nenorocirea lor i-a scos, ca să-i omoare prin munţi, şi ca să-i şteargă de pe faţa pămîntului?` Întoarce-Te din iuţeala mîniei Tale şi lasă-Te de răul acesta, pe care vrei să -l faci poporului Tău.</a:t>
            </a:r>
            <a:r>
              <a:rPr lang="vi-VN" sz="1200" b="0" i="1" u="none" kern="1200" baseline="30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13 </a:t>
            </a:r>
            <a:r>
              <a:rPr lang="vi-VN" sz="1200" b="0" i="1" u="non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Adu-ţi aminte de Avraam, de Isaac şi de Israel, robii Tăi, cărora le-ai spus, jurîndu-Te pe Tine însuţi: ,Voi înmulţi sămînţa voastră ca stelele cerului, voi da urmaşilor voştri toată ţara aceasta, de care am vorbit, şi ei o vor stăpîni în veac.”</a:t>
            </a:r>
            <a:endParaRPr lang="ro-RO" b="0" i="1" u="none" dirty="0" smtClean="0"/>
          </a:p>
          <a:p>
            <a:r>
              <a:rPr lang="ro-RO" dirty="0" smtClean="0"/>
              <a:t>Daniel : ”din dragoste pentru Tine, lucrează</a:t>
            </a:r>
            <a:r>
              <a:rPr lang="ro-RO" dirty="0" smtClean="0"/>
              <a:t>!</a:t>
            </a:r>
            <a:r>
              <a:rPr lang="ro-RO" baseline="0" dirty="0" smtClean="0"/>
              <a:t>”, v19 – identic (Dan.</a:t>
            </a:r>
            <a:endParaRPr lang="ro-RO" dirty="0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8F4F98-1C67-4907-AB9B-3B1370110156}" type="slidenum">
              <a:rPr lang="ro-RO" smtClean="0"/>
              <a:pPr>
                <a:defRPr/>
              </a:pPr>
              <a:t>14</a:t>
            </a:fld>
            <a:endParaRPr lang="ro-RO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o-RO" dirty="0" smtClean="0"/>
              <a:t>El i-a împietrit, El le poate mișca inima</a:t>
            </a:r>
            <a:r>
              <a:rPr lang="ro-RO" baseline="0" dirty="0" smtClean="0"/>
              <a:t>…</a:t>
            </a:r>
            <a:endParaRPr lang="ro-RO" dirty="0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8F4F98-1C67-4907-AB9B-3B1370110156}" type="slidenum">
              <a:rPr lang="ro-RO" smtClean="0"/>
              <a:pPr>
                <a:defRPr/>
              </a:pPr>
              <a:t>15</a:t>
            </a:fld>
            <a:endParaRPr lang="ro-RO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o-RO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1. </a:t>
            </a:r>
            <a:r>
              <a:rPr lang="ro-RO" dirty="0" smtClean="0"/>
              <a:t>Ierusalim  - 587 </a:t>
            </a:r>
            <a:r>
              <a:rPr lang="ro-RO" dirty="0" err="1" smtClean="0"/>
              <a:t>îdH</a:t>
            </a:r>
            <a:r>
              <a:rPr lang="ro-RO" dirty="0" smtClean="0"/>
              <a:t>, Tirul – 573 </a:t>
            </a:r>
            <a:r>
              <a:rPr lang="ro-RO" dirty="0" err="1" smtClean="0"/>
              <a:t>idH</a:t>
            </a:r>
            <a:r>
              <a:rPr lang="ro-RO" dirty="0" smtClean="0"/>
              <a:t>, Egiptul - 570-566, </a:t>
            </a:r>
          </a:p>
          <a:p>
            <a:endParaRPr lang="ro-RO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o-RO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2. </a:t>
            </a:r>
          </a:p>
          <a:p>
            <a:r>
              <a:rPr lang="ro-RO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3. </a:t>
            </a:r>
            <a:r>
              <a:rPr lang="vi-VN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În cel dintîi an al lui Cir, împăratul Perşilor, ca să se împlinească cuvîntul Domnului rostit prin gura lui Ieremia, </a:t>
            </a:r>
            <a:r>
              <a:rPr lang="vi-VN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Domnul a trezit duhul lui Cir</a:t>
            </a:r>
            <a:r>
              <a:rPr lang="vi-VN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împăratul Perşilor,</a:t>
            </a:r>
            <a:endParaRPr lang="ro-RO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rtl="0"/>
            <a:r>
              <a:rPr lang="ro-RO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ro-RO" sz="1200" b="1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Ezra</a:t>
            </a:r>
            <a:r>
              <a:rPr lang="ro-RO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1:5 [VDC])</a:t>
            </a:r>
          </a:p>
          <a:p>
            <a:pPr rtl="0"/>
            <a:r>
              <a:rPr lang="vi-VN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Capii de familie din Iuda şi Beniamin, preoţii şi Leviţii, şi anume toţi aceia al căror duh l-a trezit Dumnezeu, s'au sculat să meargă să zidească la Ierusalim Casa Domnului.</a:t>
            </a:r>
            <a:endParaRPr lang="vi-VN" sz="1200" b="1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rtl="0"/>
            <a:endParaRPr lang="ro-RO" sz="1200" b="1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rtl="0"/>
            <a:endParaRPr lang="ro-RO" sz="1200" b="1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rtl="0"/>
            <a:endParaRPr lang="ro-RO" sz="1200" b="1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ro-RO" dirty="0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8F4F98-1C67-4907-AB9B-3B1370110156}" type="slidenum">
              <a:rPr lang="ro-RO" smtClean="0"/>
              <a:pPr>
                <a:defRPr/>
              </a:pPr>
              <a:t>16</a:t>
            </a:fld>
            <a:endParaRPr lang="ro-RO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o-RO" dirty="0" smtClean="0"/>
              <a:t>Conform</a:t>
            </a:r>
            <a:r>
              <a:rPr lang="ro-RO" baseline="0" dirty="0" smtClean="0"/>
              <a:t> Legii, </a:t>
            </a:r>
            <a:r>
              <a:rPr lang="ro-RO" dirty="0" smtClean="0"/>
              <a:t>Blestemul ar fi trebuit sa-i </a:t>
            </a:r>
            <a:r>
              <a:rPr lang="ro-RO" dirty="0" err="1" smtClean="0"/>
              <a:t>urmăreasca</a:t>
            </a:r>
            <a:r>
              <a:rPr lang="ro-RO" dirty="0" smtClean="0"/>
              <a:t> si in exil. </a:t>
            </a:r>
            <a:r>
              <a:rPr lang="ro-RO" dirty="0" err="1" smtClean="0"/>
              <a:t>Insa</a:t>
            </a:r>
            <a:r>
              <a:rPr lang="ro-RO" dirty="0" smtClean="0"/>
              <a:t> evreii </a:t>
            </a:r>
            <a:r>
              <a:rPr lang="ro-RO" dirty="0" err="1" smtClean="0"/>
              <a:t>incep</a:t>
            </a:r>
            <a:r>
              <a:rPr lang="ro-RO" dirty="0" smtClean="0"/>
              <a:t> sa o duca bine.</a:t>
            </a:r>
            <a:endParaRPr lang="ro-RO" dirty="0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8F4F98-1C67-4907-AB9B-3B1370110156}" type="slidenum">
              <a:rPr lang="ro-RO" smtClean="0"/>
              <a:pPr>
                <a:defRPr/>
              </a:pPr>
              <a:t>17</a:t>
            </a:fld>
            <a:endParaRPr lang="ro-RO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o-RO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1. </a:t>
            </a:r>
            <a:r>
              <a:rPr lang="ro-RO" dirty="0" smtClean="0"/>
              <a:t>Ierusalim  - 587 </a:t>
            </a:r>
            <a:r>
              <a:rPr lang="ro-RO" dirty="0" err="1" smtClean="0"/>
              <a:t>îdH</a:t>
            </a:r>
            <a:r>
              <a:rPr lang="ro-RO" dirty="0" smtClean="0"/>
              <a:t>, </a:t>
            </a:r>
          </a:p>
          <a:p>
            <a:r>
              <a:rPr lang="ro-RO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</a:t>
            </a:r>
            <a:r>
              <a:rPr lang="ro-RO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vi-VN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În cel dintîi an al lui Cir, împăratul Perşilor, ca să se împlinească cuvîntul Domnului rostit prin gura lui Ieremia, </a:t>
            </a:r>
            <a:r>
              <a:rPr lang="vi-VN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Domnul a trezit duhul lui Cir</a:t>
            </a:r>
            <a:r>
              <a:rPr lang="vi-VN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împăratul Perşilor,</a:t>
            </a:r>
            <a:endParaRPr lang="ro-RO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rtl="0"/>
            <a:r>
              <a:rPr lang="ro-RO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ro-RO" sz="1200" b="1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Ezra</a:t>
            </a:r>
            <a:r>
              <a:rPr lang="ro-RO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1:5 [VDC])</a:t>
            </a:r>
          </a:p>
          <a:p>
            <a:pPr rtl="0"/>
            <a:r>
              <a:rPr lang="vi-VN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Capii de familie din Iuda şi Beniamin, preoţii şi Leviţii, şi anume toţi </a:t>
            </a:r>
            <a:r>
              <a:rPr lang="vi-VN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aceia al căror duh l-a trezit Dumnezeu</a:t>
            </a:r>
            <a:r>
              <a:rPr lang="vi-VN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s'au sculat să meargă să zidească la Ierusalim Casa Domnului.</a:t>
            </a:r>
            <a:endParaRPr lang="vi-VN" sz="1200" b="1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rtl="0"/>
            <a:endParaRPr lang="ro-RO" sz="1200" b="1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rtl="0"/>
            <a:endParaRPr lang="ro-RO" sz="1200" b="1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rtl="0"/>
            <a:endParaRPr lang="ro-RO" sz="1200" b="1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ro-RO" dirty="0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8F4F98-1C67-4907-AB9B-3B1370110156}" type="slidenum">
              <a:rPr lang="ro-RO" smtClean="0"/>
              <a:pPr>
                <a:defRPr/>
              </a:pPr>
              <a:t>18</a:t>
            </a:fld>
            <a:endParaRPr lang="ro-RO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o-RO" dirty="0" smtClean="0"/>
              <a:t>Evident, mijlocirea nu </a:t>
            </a:r>
            <a:r>
              <a:rPr lang="ro-RO" dirty="0" err="1" smtClean="0"/>
              <a:t>ramane</a:t>
            </a:r>
            <a:r>
              <a:rPr lang="ro-RO" dirty="0" smtClean="0"/>
              <a:t> </a:t>
            </a:r>
            <a:r>
              <a:rPr lang="ro-RO" dirty="0" err="1" smtClean="0"/>
              <a:t>fara</a:t>
            </a:r>
            <a:r>
              <a:rPr lang="ro-RO" dirty="0" smtClean="0"/>
              <a:t> rod. </a:t>
            </a:r>
            <a:endParaRPr lang="ro-RO" dirty="0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8F4F98-1C67-4907-AB9B-3B1370110156}" type="slidenum">
              <a:rPr lang="ro-RO" smtClean="0"/>
              <a:pPr>
                <a:defRPr/>
              </a:pPr>
              <a:t>19</a:t>
            </a:fld>
            <a:endParaRPr lang="ro-RO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ubstituent imagine diapozitiv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Substituent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o-RO" dirty="0" smtClean="0"/>
              <a:t>40 ani de </a:t>
            </a:r>
            <a:r>
              <a:rPr lang="ro-RO" dirty="0" err="1" smtClean="0"/>
              <a:t>interdictie</a:t>
            </a:r>
            <a:r>
              <a:rPr lang="ro-RO" dirty="0" smtClean="0"/>
              <a:t> la mijlocire</a:t>
            </a:r>
          </a:p>
        </p:txBody>
      </p:sp>
      <p:sp>
        <p:nvSpPr>
          <p:cNvPr id="24580" name="Substituent număr diapozitiv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BC3BF9B-70BB-4B6A-93F1-23C211313C43}" type="slidenum">
              <a:rPr lang="ro-RO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ro-RO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ubstituent imagine diapozitiv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Substituent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o-RO" dirty="0" smtClean="0"/>
              <a:t>40 ani de </a:t>
            </a:r>
            <a:r>
              <a:rPr lang="ro-RO" dirty="0" err="1" smtClean="0"/>
              <a:t>interdictie</a:t>
            </a:r>
            <a:r>
              <a:rPr lang="ro-RO" dirty="0" smtClean="0"/>
              <a:t> la mijlocire</a:t>
            </a:r>
          </a:p>
        </p:txBody>
      </p:sp>
      <p:sp>
        <p:nvSpPr>
          <p:cNvPr id="24580" name="Substituent număr diapozitiv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BC3BF9B-70BB-4B6A-93F1-23C211313C43}" type="slidenum">
              <a:rPr lang="ro-RO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ro-RO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ubstituent imagine diapozitiv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Substituent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o-RO" dirty="0" smtClean="0"/>
              <a:t>Cap 4 – </a:t>
            </a:r>
            <a:r>
              <a:rPr lang="ro-RO" dirty="0" err="1" smtClean="0"/>
              <a:t>fara</a:t>
            </a:r>
            <a:r>
              <a:rPr lang="ro-RO" dirty="0" smtClean="0"/>
              <a:t> mijlocire directa…</a:t>
            </a:r>
          </a:p>
        </p:txBody>
      </p:sp>
      <p:sp>
        <p:nvSpPr>
          <p:cNvPr id="24580" name="Substituent număr diapozitiv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BC3BF9B-70BB-4B6A-93F1-23C211313C43}" type="slidenum">
              <a:rPr lang="ro-RO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ro-RO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ubstituent imagine diapozitiv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Substituent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o-RO" dirty="0" smtClean="0"/>
              <a:t>Tot cap. 5 este o mijlocire!</a:t>
            </a:r>
          </a:p>
          <a:p>
            <a:pPr eaLnBrk="1" hangingPunct="1">
              <a:spcBef>
                <a:spcPct val="0"/>
              </a:spcBef>
            </a:pPr>
            <a:endParaRPr lang="ro-RO" dirty="0" smtClean="0"/>
          </a:p>
        </p:txBody>
      </p:sp>
      <p:sp>
        <p:nvSpPr>
          <p:cNvPr id="24580" name="Substituent număr diapozitiv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BC3BF9B-70BB-4B6A-93F1-23C211313C43}" type="slidenum">
              <a:rPr lang="ro-RO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ro-RO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ubstituent imagine diapozitiv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Substituent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o-RO" dirty="0" smtClean="0"/>
              <a:t>Cap 4 – </a:t>
            </a:r>
            <a:r>
              <a:rPr lang="ro-RO" dirty="0" err="1" smtClean="0"/>
              <a:t>fara</a:t>
            </a:r>
            <a:r>
              <a:rPr lang="ro-RO" dirty="0" smtClean="0"/>
              <a:t> mijlocire directa…</a:t>
            </a:r>
          </a:p>
        </p:txBody>
      </p:sp>
      <p:sp>
        <p:nvSpPr>
          <p:cNvPr id="24580" name="Substituent număr diapozitiv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BC3BF9B-70BB-4B6A-93F1-23C211313C43}" type="slidenum">
              <a:rPr lang="ro-RO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ro-RO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rtl="0"/>
            <a:r>
              <a:rPr lang="ro-RO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ro-RO" sz="1200" b="1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Deut</a:t>
            </a:r>
            <a:r>
              <a:rPr lang="ro-RO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29:25 [VDC])</a:t>
            </a:r>
          </a:p>
          <a:p>
            <a:pPr rtl="0"/>
            <a:r>
              <a:rPr lang="vi-VN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Şi li se va răspunde: „Pentru că au părăsit legămîntul încheiat cu ei de Domnul, Dumnezeul părinţilor lor, cînd i-a scos din ţara Egiptului;</a:t>
            </a:r>
            <a:r>
              <a:rPr lang="ro-RO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vi-VN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pentru că s'au dus să slujească altor dumnezei şi să se închine înaintea lor, dumnezei pe cari ei nu-i cunoşteau şi pe cari nu li-i dăduse Domnul.</a:t>
            </a:r>
            <a:endParaRPr lang="vi-VN" sz="1200" b="1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rtl="0"/>
            <a:r>
              <a:rPr lang="vi-VN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 aceea S'a aprins Domnul de mînie împotriva acestei ţări, şi a adus peste ea toate blestemurile scrise în cartea aceasta.</a:t>
            </a:r>
            <a:endParaRPr lang="vi-VN" sz="1200" b="1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rtl="0"/>
            <a:r>
              <a:rPr lang="vi-VN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Domnul i-a smuls din ţara lor cu mînie, cu urgie, cu o mare iuţime, şi i-a aruncat într'o altă ţară, cum se vede azi.”</a:t>
            </a:r>
            <a:endParaRPr lang="vi-VN" sz="1200" b="1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8F4F98-1C67-4907-AB9B-3B1370110156}" type="slidenum">
              <a:rPr lang="ro-RO" smtClean="0"/>
              <a:pPr>
                <a:defRPr/>
              </a:pPr>
              <a:t>7</a:t>
            </a:fld>
            <a:endParaRPr lang="ro-RO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o-RO" dirty="0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8F4F98-1C67-4907-AB9B-3B1370110156}" type="slidenum">
              <a:rPr lang="ro-RO" smtClean="0"/>
              <a:pPr>
                <a:defRPr/>
              </a:pPr>
              <a:t>8</a:t>
            </a:fld>
            <a:endParaRPr lang="ro-RO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o-RO" dirty="0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8F4F98-1C67-4907-AB9B-3B1370110156}" type="slidenum">
              <a:rPr lang="ro-RO" smtClean="0"/>
              <a:pPr>
                <a:defRPr/>
              </a:pPr>
              <a:t>9</a:t>
            </a:fld>
            <a:endParaRPr lang="ro-RO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ro-RO"/>
          </a:p>
        </p:txBody>
      </p:sp>
      <p:sp>
        <p:nvSpPr>
          <p:cNvPr id="3" name="Subtitlu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o-RO" smtClean="0"/>
              <a:t>Faceți clic pentru editarea stilului de subtitlu al coordonatorului</a:t>
            </a:r>
            <a:endParaRPr lang="ro-RO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193006-888A-4B9A-B29B-C1A9CFB8DA93}" type="datetimeFigureOut">
              <a:rPr lang="ro-RO"/>
              <a:pPr>
                <a:defRPr/>
              </a:pPr>
              <a:t>27.07.2013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0FA0C4-0E6F-4387-85B2-B22D38F14BE4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ro-RO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3F9991-AE2E-44AE-ADFC-46DC600F1A00}" type="datetimeFigureOut">
              <a:rPr lang="ro-RO"/>
              <a:pPr>
                <a:defRPr/>
              </a:pPr>
              <a:t>27.07.2013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562D68-EA11-432A-AE46-CC058685DA1B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o-RO" smtClean="0"/>
              <a:t>Faceți clic pentru a edita stilul de titlu Coordonator</a:t>
            </a:r>
            <a:endParaRPr lang="ro-RO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E0457D-404D-455F-81B9-A6923A0D2F03}" type="datetimeFigureOut">
              <a:rPr lang="ro-RO"/>
              <a:pPr>
                <a:defRPr/>
              </a:pPr>
              <a:t>27.07.2013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819ACE-2AFD-444F-97FA-E41B1D807C1A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ro-RO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AA11FD-1EF2-496E-A324-AD58A50E2F9F}" type="datetimeFigureOut">
              <a:rPr lang="ro-RO"/>
              <a:pPr>
                <a:defRPr/>
              </a:pPr>
              <a:t>27.07.2013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509BE8-2A3C-48FC-B842-FCCA84D7CB26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o-RO" smtClean="0"/>
              <a:t>Faceți clic pentru a edita stilul de titlu Coordonator</a:t>
            </a:r>
            <a:endParaRPr lang="ro-RO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D150A4-7E1B-4F6E-80EE-1D342D3F1300}" type="datetimeFigureOut">
              <a:rPr lang="ro-RO"/>
              <a:pPr>
                <a:defRPr/>
              </a:pPr>
              <a:t>27.07.2013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B64103-6DDC-411B-88C4-AD5443002900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ro-RO"/>
          </a:p>
        </p:txBody>
      </p:sp>
      <p:sp>
        <p:nvSpPr>
          <p:cNvPr id="3" name="Substituent conținut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4" name="Substituent conținut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5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7AC97F-CE78-4637-8527-B8F1E59BFB46}" type="datetimeFigureOut">
              <a:rPr lang="ro-RO"/>
              <a:pPr>
                <a:defRPr/>
              </a:pPr>
              <a:t>27.07.2013</a:t>
            </a:fld>
            <a:endParaRPr lang="ro-RO"/>
          </a:p>
        </p:txBody>
      </p:sp>
      <p:sp>
        <p:nvSpPr>
          <p:cNvPr id="6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7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4A15A4-5C7B-4225-96D4-42177BA9E6B1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o-RO" smtClean="0"/>
              <a:t>Faceți clic pentru a edita stilul de titlu Coordonator</a:t>
            </a:r>
            <a:endParaRPr lang="ro-RO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4" name="Substituent conținut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5" name="Substituent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6" name="Substituent conținut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7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CC270E-8ED2-436B-A9A7-0FB02417D951}" type="datetimeFigureOut">
              <a:rPr lang="ro-RO"/>
              <a:pPr>
                <a:defRPr/>
              </a:pPr>
              <a:t>27.07.2013</a:t>
            </a:fld>
            <a:endParaRPr lang="ro-RO"/>
          </a:p>
        </p:txBody>
      </p:sp>
      <p:sp>
        <p:nvSpPr>
          <p:cNvPr id="8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9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DDB6D2-1CF0-4E6B-A04F-56D04271B201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ro-RO"/>
          </a:p>
        </p:txBody>
      </p:sp>
      <p:sp>
        <p:nvSpPr>
          <p:cNvPr id="3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D3E960-403D-47EE-A266-2B7D2A4FD12F}" type="datetimeFigureOut">
              <a:rPr lang="ro-RO"/>
              <a:pPr>
                <a:defRPr/>
              </a:pPr>
              <a:t>27.07.2013</a:t>
            </a:fld>
            <a:endParaRPr lang="ro-RO"/>
          </a:p>
        </p:txBody>
      </p:sp>
      <p:sp>
        <p:nvSpPr>
          <p:cNvPr id="4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5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1CF04-9C7D-41B0-A39C-59E5580FF41D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3EBBC0-9781-422C-947D-A5A1D8EBA97A}" type="datetimeFigureOut">
              <a:rPr lang="ro-RO"/>
              <a:pPr>
                <a:defRPr/>
              </a:pPr>
              <a:t>27.07.2013</a:t>
            </a:fld>
            <a:endParaRPr lang="ro-RO"/>
          </a:p>
        </p:txBody>
      </p:sp>
      <p:sp>
        <p:nvSpPr>
          <p:cNvPr id="3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4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D31E0-801F-48C6-86F2-F8F3E0186F64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o-RO" smtClean="0"/>
              <a:t>Faceți clic pentru a edita stilul de titlu Coordonator</a:t>
            </a:r>
            <a:endParaRPr lang="ro-RO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5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D9EA07-0DBE-45F5-9B8B-6DE3B2ED0258}" type="datetimeFigureOut">
              <a:rPr lang="ro-RO"/>
              <a:pPr>
                <a:defRPr/>
              </a:pPr>
              <a:t>27.07.2013</a:t>
            </a:fld>
            <a:endParaRPr lang="ro-RO"/>
          </a:p>
        </p:txBody>
      </p:sp>
      <p:sp>
        <p:nvSpPr>
          <p:cNvPr id="6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7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AA7F0B-740D-424E-8FAC-4DB33F2C12E4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o-RO" smtClean="0"/>
              <a:t>Faceți clic pentru a edita stilul de titlu Coordonator</a:t>
            </a:r>
            <a:endParaRPr lang="ro-RO"/>
          </a:p>
        </p:txBody>
      </p:sp>
      <p:sp>
        <p:nvSpPr>
          <p:cNvPr id="3" name="Substituent i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o-RO" noProof="0"/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5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9641EE-23A7-4707-8FA2-9246AB8ABA08}" type="datetimeFigureOut">
              <a:rPr lang="ro-RO"/>
              <a:pPr>
                <a:defRPr/>
              </a:pPr>
              <a:t>27.07.2013</a:t>
            </a:fld>
            <a:endParaRPr lang="ro-RO"/>
          </a:p>
        </p:txBody>
      </p:sp>
      <p:sp>
        <p:nvSpPr>
          <p:cNvPr id="6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7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B10A5E-D8CC-4868-95D5-CD6A64C33A5F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screen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ubstituent titl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o-RO" smtClean="0"/>
              <a:t>Faceți clic pentru a edita stilul de titlu Coordonator</a:t>
            </a:r>
          </a:p>
        </p:txBody>
      </p:sp>
      <p:sp>
        <p:nvSpPr>
          <p:cNvPr id="1027" name="Substituent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79DD07A-D4C9-4C31-9348-CE3CF53CA8CF}" type="datetimeFigureOut">
              <a:rPr lang="ro-RO"/>
              <a:pPr>
                <a:defRPr/>
              </a:pPr>
              <a:t>27.07.2013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62E967A-7FB2-4715-871F-CD9D74683F99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en.wikipedia.org/wiki/Rembrandt_van_Rijn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3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gif"/><Relationship Id="rId10" Type="http://schemas.openxmlformats.org/officeDocument/2006/relationships/image" Target="../media/image11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u 1"/>
          <p:cNvSpPr>
            <a:spLocks noGrp="1"/>
          </p:cNvSpPr>
          <p:nvPr>
            <p:ph type="ctrTitle"/>
          </p:nvPr>
        </p:nvSpPr>
        <p:spPr>
          <a:xfrm>
            <a:off x="0" y="692696"/>
            <a:ext cx="4139952" cy="3024559"/>
          </a:xfrm>
        </p:spPr>
        <p:txBody>
          <a:bodyPr/>
          <a:lstStyle/>
          <a:p>
            <a:pPr eaLnBrk="1" hangingPunct="1"/>
            <a:r>
              <a:rPr lang="ro-RO" dirty="0" smtClean="0"/>
              <a:t>Plângerile lui Ieremia</a:t>
            </a:r>
            <a:br>
              <a:rPr lang="ro-RO" dirty="0" smtClean="0"/>
            </a:br>
            <a:r>
              <a:rPr lang="ro-RO" dirty="0" smtClean="0"/>
              <a:t/>
            </a:r>
            <a:br>
              <a:rPr lang="ro-RO" dirty="0" smtClean="0"/>
            </a:br>
            <a:r>
              <a:rPr lang="ro-RO" dirty="0" smtClean="0"/>
              <a:t>cap. 5</a:t>
            </a:r>
          </a:p>
        </p:txBody>
      </p:sp>
      <p:pic>
        <p:nvPicPr>
          <p:cNvPr id="2054" name="Picture 6" descr="Fișier: Ieremia lamenting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4283968" y="548680"/>
            <a:ext cx="4467225" cy="5715000"/>
          </a:xfrm>
          <a:prstGeom prst="rect">
            <a:avLst/>
          </a:prstGeom>
          <a:noFill/>
        </p:spPr>
      </p:pic>
      <p:sp>
        <p:nvSpPr>
          <p:cNvPr id="6" name="Dreptunghi 5"/>
          <p:cNvSpPr/>
          <p:nvPr/>
        </p:nvSpPr>
        <p:spPr>
          <a:xfrm>
            <a:off x="323528" y="5445224"/>
            <a:ext cx="37444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dirty="0" smtClean="0"/>
              <a:t>”</a:t>
            </a:r>
            <a:r>
              <a:rPr lang="en-US" dirty="0" smtClean="0"/>
              <a:t>Jeremiah Lamenting the Destruction of Jerusalem" by </a:t>
            </a:r>
            <a:r>
              <a:rPr lang="en-US" dirty="0" smtClean="0">
                <a:hlinkClick r:id="rId4" tooltip="Rembrandt van Rijn"/>
              </a:rPr>
              <a:t>Rembrandt </a:t>
            </a:r>
            <a:r>
              <a:rPr lang="en-US" dirty="0" err="1" smtClean="0">
                <a:hlinkClick r:id="rId4" tooltip="Rembrandt van Rijn"/>
              </a:rPr>
              <a:t>Harmenszoon</a:t>
            </a:r>
            <a:r>
              <a:rPr lang="en-US" dirty="0" smtClean="0">
                <a:hlinkClick r:id="rId4" tooltip="Rembrandt van Rijn"/>
              </a:rPr>
              <a:t> van Rijn</a:t>
            </a:r>
            <a:r>
              <a:rPr lang="en-US" dirty="0" smtClean="0"/>
              <a:t>.</a:t>
            </a:r>
            <a:endParaRPr lang="ro-R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z="5400" b="1" dirty="0" smtClean="0"/>
              <a:t>Argumentele mijlocirii</a:t>
            </a:r>
            <a:endParaRPr lang="ro-RO" sz="5400" b="1" dirty="0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o-RO" sz="4400" b="1" dirty="0" smtClean="0"/>
              <a:t>Suferința poporului</a:t>
            </a:r>
          </a:p>
          <a:p>
            <a:endParaRPr lang="ro-RO" sz="4400" b="1" dirty="0" smtClean="0"/>
          </a:p>
          <a:p>
            <a:r>
              <a:rPr lang="ro-RO" sz="4400" b="1" dirty="0" smtClean="0"/>
              <a:t>Onoarea lui Dumnezeu</a:t>
            </a:r>
          </a:p>
          <a:p>
            <a:endParaRPr lang="ro-RO" sz="6600" b="1" dirty="0" smtClean="0"/>
          </a:p>
          <a:p>
            <a:r>
              <a:rPr lang="ro-RO" sz="3600" b="1" i="1" dirty="0" smtClean="0"/>
              <a:t>Pocăința poporului </a:t>
            </a:r>
            <a:endParaRPr lang="ro-RO" sz="36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u 2"/>
          <p:cNvSpPr>
            <a:spLocks noGrp="1"/>
          </p:cNvSpPr>
          <p:nvPr>
            <p:ph type="subTitle" idx="1"/>
          </p:nvPr>
        </p:nvSpPr>
        <p:spPr>
          <a:xfrm>
            <a:off x="323528" y="476672"/>
            <a:ext cx="8820472" cy="6381328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vi-VN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 </a:t>
            </a:r>
            <a:r>
              <a:rPr lang="vi-VN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„Adu-Ţi aminte, Doamne, de ce ni s'a întîmplat! Uită-Te şi vezi-ne ocara!</a:t>
            </a:r>
            <a:br>
              <a:rPr lang="vi-VN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vi-VN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2 Moştenirea noastră a trecut la nişte străini, casele noastre la cei din alte ţări!</a:t>
            </a:r>
            <a:br>
              <a:rPr lang="vi-VN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vi-VN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3 Am rămas orfani, fără tată; mamele noastre sînt ca nişte văduve.</a:t>
            </a:r>
            <a:br>
              <a:rPr lang="vi-VN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vi-VN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4 Apa noastră o bem pe bani, şi lemnele noastre trebuie să le plătim.</a:t>
            </a:r>
            <a:br>
              <a:rPr lang="vi-VN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vi-VN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5 Prigonitorii ne urmăresc cu îndîrjire, şi cînd obosim, nu ne dau odihnă.</a:t>
            </a:r>
            <a:br>
              <a:rPr lang="vi-VN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vi-VN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6 Am întins mîna spre Egipt, spre Asiria, ca să ne săturăm de pîne.</a:t>
            </a:r>
            <a:br>
              <a:rPr lang="vi-VN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vi-VN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7 Părinţii noştri, cari au păcătuit, nu mai sînt, iar noi le purtăm păcatele.</a:t>
            </a:r>
            <a:br>
              <a:rPr lang="vi-VN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vi-VN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8 Robii ne stăpînesc, şi nimeni nu ne izbăveşte din mînile lor.</a:t>
            </a:r>
            <a:br>
              <a:rPr lang="vi-VN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vi-VN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9 </a:t>
            </a:r>
            <a:r>
              <a:rPr lang="ro-RO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vi-VN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 căutăm pînea cu primejdia vieţii noastre, căci ne ameninţă sabia în pustie.</a:t>
            </a:r>
            <a:br>
              <a:rPr lang="vi-VN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vi-VN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10 </a:t>
            </a:r>
            <a:r>
              <a:rPr lang="ro-RO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vi-VN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 arde pielea ca un cuptor, de frigurile foamei.</a:t>
            </a:r>
            <a:br>
              <a:rPr lang="vi-VN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vi-VN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11 Au necinstit pe femei în Sion, pe fecioare în cetăţile lui Iuda.</a:t>
            </a:r>
            <a:br>
              <a:rPr lang="vi-VN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vi-VN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12 Mai marii noştri au fost spînzuraţi de mînile lor; Bătrînilor nu le-a dat nici o cinste</a:t>
            </a:r>
            <a:br>
              <a:rPr lang="vi-VN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vi-VN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13 Tinerii au fost puşi să rîşnească, şi copiii cădeau supt poverile de lemn.</a:t>
            </a:r>
            <a:br>
              <a:rPr lang="vi-VN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vi-VN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14 Bătrînii nu se mai duc la poartă, şi tinerii au încetat să mai cînte.</a:t>
            </a:r>
            <a:br>
              <a:rPr lang="vi-VN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vi-VN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15 S'a dus bucuria din inimile noastre, şi jalea a luat locul jocurilor noastre.</a:t>
            </a:r>
            <a:br>
              <a:rPr lang="vi-VN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vi-VN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16 A căzut cununa de pe capul nostru! Vai de noi, căci am păcătuit!</a:t>
            </a:r>
            <a:br>
              <a:rPr lang="vi-VN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ro-RO" sz="2000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z="4800" b="1" dirty="0" smtClean="0"/>
              <a:t>Inventarul suferințelor</a:t>
            </a:r>
            <a:endParaRPr lang="ro-RO" sz="4800" b="1" dirty="0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>
          <a:xfrm>
            <a:off x="251520" y="1628800"/>
            <a:ext cx="3888432" cy="4525963"/>
          </a:xfrm>
        </p:spPr>
        <p:txBody>
          <a:bodyPr/>
          <a:lstStyle/>
          <a:p>
            <a:pPr lvl="0">
              <a:buNone/>
            </a:pPr>
            <a:r>
              <a:rPr lang="ro-RO" sz="2800" dirty="0" smtClean="0"/>
              <a:t>Pierderea moștenirii</a:t>
            </a:r>
          </a:p>
          <a:p>
            <a:pPr lvl="0">
              <a:buNone/>
            </a:pPr>
            <a:r>
              <a:rPr lang="ro-RO" sz="2800" dirty="0" smtClean="0"/>
              <a:t>Pierderea caselor</a:t>
            </a:r>
          </a:p>
          <a:p>
            <a:pPr lvl="0">
              <a:buNone/>
            </a:pPr>
            <a:r>
              <a:rPr lang="ro-RO" sz="2800" dirty="0" smtClean="0"/>
              <a:t>Pierderea părinților</a:t>
            </a:r>
          </a:p>
          <a:p>
            <a:pPr lvl="0">
              <a:buNone/>
            </a:pPr>
            <a:r>
              <a:rPr lang="ro-RO" sz="2800" dirty="0" smtClean="0"/>
              <a:t>Pierderea copiilor</a:t>
            </a:r>
          </a:p>
          <a:p>
            <a:pPr lvl="0">
              <a:buNone/>
            </a:pPr>
            <a:r>
              <a:rPr lang="ro-RO" sz="2800" dirty="0" smtClean="0"/>
              <a:t>Prigoana vrăjmașilor</a:t>
            </a:r>
          </a:p>
          <a:p>
            <a:pPr lvl="0">
              <a:buNone/>
            </a:pPr>
            <a:r>
              <a:rPr lang="ro-RO" sz="2800" dirty="0" smtClean="0"/>
              <a:t>Umilința de a fi stăpâniți de niște robi</a:t>
            </a:r>
          </a:p>
          <a:p>
            <a:pPr lvl="0">
              <a:buNone/>
            </a:pPr>
            <a:r>
              <a:rPr lang="ro-RO" sz="2800" dirty="0" smtClean="0"/>
              <a:t>Faptul că nimeni nu-i  ajută</a:t>
            </a:r>
          </a:p>
        </p:txBody>
      </p:sp>
      <p:sp>
        <p:nvSpPr>
          <p:cNvPr id="4" name="Substituent conținut 2"/>
          <p:cNvSpPr txBox="1">
            <a:spLocks/>
          </p:cNvSpPr>
          <p:nvPr/>
        </p:nvSpPr>
        <p:spPr bwMode="auto">
          <a:xfrm>
            <a:off x="4355976" y="1700808"/>
            <a:ext cx="4536504" cy="468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ro-RO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Greutatea procurării pâinii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ro-RO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Foamea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ro-RO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Necinstirea femeilor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ro-RO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Chinul muncilor fizice din robie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ro-RO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Încetarea bucuriilor din trecut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ro-RO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Decăderea de la slavă la ocară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ro-RO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Muntele </a:t>
            </a:r>
            <a:r>
              <a:rPr kumimoji="0" lang="ro-RO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Sionului</a:t>
            </a:r>
            <a:r>
              <a:rPr kumimoji="0" lang="ro-RO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pustiit</a:t>
            </a:r>
            <a:endParaRPr kumimoji="0" lang="ro-RO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http://www.fotosimagenes.org/imagenes/pelagra-8.jpg"/>
          <p:cNvPicPr>
            <a:picLocks noChangeAspect="1" noChangeArrowheads="1"/>
          </p:cNvPicPr>
          <p:nvPr/>
        </p:nvPicPr>
        <p:blipFill>
          <a:blip r:embed="rId4" cstate="screen">
            <a:grayscl/>
          </a:blip>
          <a:srcRect/>
          <a:stretch>
            <a:fillRect/>
          </a:stretch>
        </p:blipFill>
        <p:spPr bwMode="auto">
          <a:xfrm>
            <a:off x="251520" y="3284984"/>
            <a:ext cx="2281719" cy="1512168"/>
          </a:xfrm>
          <a:prstGeom prst="rect">
            <a:avLst/>
          </a:prstGeom>
          <a:noFill/>
        </p:spPr>
      </p:pic>
      <p:pic>
        <p:nvPicPr>
          <p:cNvPr id="3078" name="Picture 6" descr="http://www.pitt.edu/%7Esuper1/lecture/lec29971/img014.GIF"/>
          <p:cNvPicPr>
            <a:picLocks noChangeAspect="1" noChangeArrowheads="1"/>
          </p:cNvPicPr>
          <p:nvPr/>
        </p:nvPicPr>
        <p:blipFill>
          <a:blip r:embed="rId5" cstate="screen">
            <a:grayscl/>
          </a:blip>
          <a:srcRect l="16593" r="15759"/>
          <a:stretch>
            <a:fillRect/>
          </a:stretch>
        </p:blipFill>
        <p:spPr bwMode="auto">
          <a:xfrm>
            <a:off x="179512" y="188640"/>
            <a:ext cx="2662884" cy="2952328"/>
          </a:xfrm>
          <a:prstGeom prst="rect">
            <a:avLst/>
          </a:prstGeom>
          <a:noFill/>
        </p:spPr>
      </p:pic>
      <p:pic>
        <p:nvPicPr>
          <p:cNvPr id="3080" name="Picture 8" descr="http://www.bluelyn.com/wp-content/uploads/2012/04/7-Fetching-wood-in-Jakar.jpg"/>
          <p:cNvPicPr>
            <a:picLocks noChangeAspect="1" noChangeArrowheads="1"/>
          </p:cNvPicPr>
          <p:nvPr/>
        </p:nvPicPr>
        <p:blipFill>
          <a:blip r:embed="rId6" cstate="screen">
            <a:grayscl/>
          </a:blip>
          <a:srcRect/>
          <a:stretch>
            <a:fillRect/>
          </a:stretch>
        </p:blipFill>
        <p:spPr bwMode="auto">
          <a:xfrm>
            <a:off x="5940152" y="2708920"/>
            <a:ext cx="2808312" cy="3743325"/>
          </a:xfrm>
          <a:prstGeom prst="rect">
            <a:avLst/>
          </a:prstGeom>
          <a:noFill/>
        </p:spPr>
      </p:pic>
      <p:pic>
        <p:nvPicPr>
          <p:cNvPr id="3082" name="Picture 10" descr="http://www.elmhurst.edu/%7Esusanss/childlit2002/Schmidt/kids.jpeg"/>
          <p:cNvPicPr>
            <a:picLocks noChangeAspect="1" noChangeArrowheads="1"/>
          </p:cNvPicPr>
          <p:nvPr/>
        </p:nvPicPr>
        <p:blipFill>
          <a:blip r:embed="rId7" cstate="screen"/>
          <a:srcRect/>
          <a:stretch>
            <a:fillRect/>
          </a:stretch>
        </p:blipFill>
        <p:spPr bwMode="auto">
          <a:xfrm>
            <a:off x="4593958" y="476672"/>
            <a:ext cx="4262010" cy="1980059"/>
          </a:xfrm>
          <a:prstGeom prst="rect">
            <a:avLst/>
          </a:prstGeom>
          <a:noFill/>
        </p:spPr>
      </p:pic>
      <p:pic>
        <p:nvPicPr>
          <p:cNvPr id="3083" name="Picture 11" descr="C:\Users\Ioan\Downloads\Poze_Auschwitz-transfer_ro-05jun-feb905\20130529_170144.jpg"/>
          <p:cNvPicPr>
            <a:picLocks noChangeAspect="1" noChangeArrowheads="1"/>
          </p:cNvPicPr>
          <p:nvPr/>
        </p:nvPicPr>
        <p:blipFill>
          <a:blip r:embed="rId8" cstate="screen"/>
          <a:srcRect/>
          <a:stretch>
            <a:fillRect/>
          </a:stretch>
        </p:blipFill>
        <p:spPr bwMode="auto">
          <a:xfrm>
            <a:off x="3419872" y="2564904"/>
            <a:ext cx="2391338" cy="1793504"/>
          </a:xfrm>
          <a:prstGeom prst="rect">
            <a:avLst/>
          </a:prstGeom>
          <a:noFill/>
        </p:spPr>
      </p:pic>
      <p:pic>
        <p:nvPicPr>
          <p:cNvPr id="3085" name="Picture 13" descr="http://blog.thefoundationstone.org/wp-content/uploads/2013/07/holocaust-nazi-shooting-mother-holding-child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131840" y="332656"/>
            <a:ext cx="2673340" cy="2095847"/>
          </a:xfrm>
          <a:prstGeom prst="rect">
            <a:avLst/>
          </a:prstGeom>
          <a:noFill/>
        </p:spPr>
      </p:pic>
      <p:pic>
        <p:nvPicPr>
          <p:cNvPr id="3087" name="Picture 15" descr="http://www.magazine13.com/img/artwork/conceptual-and-terrific-dark-art-photos/conceptual-and-terrific-dark-art-photos01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771800" y="4437112"/>
            <a:ext cx="1651166" cy="22768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z="4800" b="1" dirty="0" smtClean="0"/>
              <a:t>Onoarea lui Dumnezeu</a:t>
            </a:r>
            <a:endParaRPr lang="ro-RO" sz="4800" b="1" dirty="0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>
          <a:xfrm>
            <a:off x="251520" y="1628800"/>
            <a:ext cx="8352928" cy="4525963"/>
          </a:xfrm>
        </p:spPr>
        <p:txBody>
          <a:bodyPr/>
          <a:lstStyle/>
          <a:p>
            <a:pPr>
              <a:buNone/>
            </a:pPr>
            <a:r>
              <a:rPr lang="vi-VN" sz="2800" i="1" baseline="30000" dirty="0" smtClean="0"/>
              <a:t>17 </a:t>
            </a:r>
            <a:r>
              <a:rPr lang="vi-VN" sz="2800" i="1" dirty="0" smtClean="0"/>
              <a:t>Dacă ne doare inima, dacă ni s'au întunecat ochii,</a:t>
            </a:r>
          </a:p>
          <a:p>
            <a:pPr>
              <a:buNone/>
            </a:pPr>
            <a:r>
              <a:rPr lang="vi-VN" sz="2800" i="1" baseline="30000" dirty="0" smtClean="0"/>
              <a:t>18 </a:t>
            </a:r>
            <a:r>
              <a:rPr lang="vi-VN" sz="2800" i="1" dirty="0" smtClean="0"/>
              <a:t>este </a:t>
            </a:r>
            <a:r>
              <a:rPr lang="vi-VN" sz="2800" b="1" i="1" dirty="0" smtClean="0"/>
              <a:t>din pricină că muntele Sionului este pustiit</a:t>
            </a:r>
            <a:r>
              <a:rPr lang="vi-VN" sz="2800" i="1" dirty="0" smtClean="0"/>
              <a:t>, din pricină că se plimbă şacalii prin el.</a:t>
            </a:r>
          </a:p>
          <a:p>
            <a:pPr>
              <a:buNone/>
            </a:pPr>
            <a:r>
              <a:rPr lang="vi-VN" sz="2800" i="1" baseline="30000" dirty="0" smtClean="0"/>
              <a:t>19 </a:t>
            </a:r>
            <a:r>
              <a:rPr lang="vi-VN" sz="2800" i="1" dirty="0" smtClean="0"/>
              <a:t>Dar Tu, Doamne, împărăţeşti pe vecie; scaunul Tău de domnie dăinuieşte din neam în neam!</a:t>
            </a:r>
            <a:endParaRPr lang="ro-RO" sz="2800" i="1" dirty="0" smtClean="0"/>
          </a:p>
          <a:p>
            <a:pPr>
              <a:buNone/>
            </a:pPr>
            <a:r>
              <a:rPr lang="vi-VN" sz="2800" i="1" baseline="30000" dirty="0" smtClean="0"/>
              <a:t>20 </a:t>
            </a:r>
            <a:r>
              <a:rPr lang="vi-VN" sz="2800" i="1" dirty="0" smtClean="0"/>
              <a:t>Pentruce să ne uiţi pe vecie, şi să ne părăseşti pentru multă vreme?</a:t>
            </a:r>
          </a:p>
          <a:p>
            <a:pPr>
              <a:buNone/>
            </a:pPr>
            <a:endParaRPr lang="vi-VN" sz="28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b="1" dirty="0" smtClean="0"/>
              <a:t>Pocăința poporului</a:t>
            </a:r>
            <a:endParaRPr lang="ro-RO" b="1" dirty="0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>
          <a:xfrm>
            <a:off x="251520" y="1628800"/>
            <a:ext cx="8352928" cy="4525963"/>
          </a:xfrm>
        </p:spPr>
        <p:txBody>
          <a:bodyPr/>
          <a:lstStyle/>
          <a:p>
            <a:pPr>
              <a:buNone/>
            </a:pPr>
            <a:r>
              <a:rPr lang="vi-VN" sz="2800" b="1" i="1" baseline="30000" dirty="0" smtClean="0"/>
              <a:t>21 </a:t>
            </a:r>
            <a:r>
              <a:rPr lang="vi-VN" sz="2800" b="1" i="1" dirty="0" smtClean="0"/>
              <a:t>Întoarce-ne la Tine, Doamne, şi ne vom întoarce! </a:t>
            </a:r>
            <a:r>
              <a:rPr lang="vi-VN" sz="2800" i="1" dirty="0" smtClean="0"/>
              <a:t>Dă-ne iarăş zile ca cele de odinioară!</a:t>
            </a:r>
          </a:p>
          <a:p>
            <a:pPr>
              <a:buNone/>
            </a:pPr>
            <a:r>
              <a:rPr lang="vi-VN" sz="2800" i="1" baseline="30000" dirty="0" smtClean="0"/>
              <a:t>22 </a:t>
            </a:r>
            <a:r>
              <a:rPr lang="vi-VN" sz="2800" i="1" dirty="0" smtClean="0"/>
              <a:t>Să ne fi lepădat Tu de tot oare, şi să Te fi mîniat Tu pe noi peste măsură de mult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b="1" dirty="0" smtClean="0"/>
              <a:t>Rodul mijlocirii</a:t>
            </a:r>
            <a:endParaRPr lang="ro-RO" b="1" dirty="0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>
          <a:xfrm>
            <a:off x="1115616" y="2420888"/>
            <a:ext cx="7571184" cy="3705275"/>
          </a:xfrm>
        </p:spPr>
        <p:txBody>
          <a:bodyPr/>
          <a:lstStyle/>
          <a:p>
            <a:r>
              <a:rPr lang="ro-RO" b="1" dirty="0" smtClean="0"/>
              <a:t>Smerirea  vrăjmașilor</a:t>
            </a:r>
          </a:p>
          <a:p>
            <a:pPr>
              <a:buNone/>
            </a:pPr>
            <a:endParaRPr lang="ro-RO" dirty="0" smtClean="0"/>
          </a:p>
          <a:p>
            <a:r>
              <a:rPr lang="ro-RO" b="1" dirty="0" smtClean="0"/>
              <a:t>Ușurarea robiei</a:t>
            </a:r>
          </a:p>
          <a:p>
            <a:endParaRPr lang="ro-RO" dirty="0" smtClean="0"/>
          </a:p>
          <a:p>
            <a:r>
              <a:rPr lang="ro-RO" b="1" dirty="0" smtClean="0"/>
              <a:t>Pregătirea întoarcerii din robie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www.biblechronologytimeline.com/images/persian-empire-char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068960"/>
            <a:ext cx="9144000" cy="3789040"/>
          </a:xfrm>
          <a:prstGeom prst="rect">
            <a:avLst/>
          </a:prstGeom>
          <a:noFill/>
        </p:spPr>
      </p:pic>
      <p:pic>
        <p:nvPicPr>
          <p:cNvPr id="11268" name="Picture 4" descr="http://www.specialtyinterests.net/pix/chart_650_55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44000" cy="29969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b="1" dirty="0" smtClean="0"/>
              <a:t>Rodul mijlocirii</a:t>
            </a:r>
            <a:endParaRPr lang="ro-RO" b="1" dirty="0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>
          <a:xfrm>
            <a:off x="1115616" y="2420888"/>
            <a:ext cx="7571184" cy="3705275"/>
          </a:xfrm>
        </p:spPr>
        <p:txBody>
          <a:bodyPr/>
          <a:lstStyle/>
          <a:p>
            <a:r>
              <a:rPr lang="ro-RO" b="1" dirty="0" smtClean="0"/>
              <a:t>Smerirea  vrăjmașilor</a:t>
            </a:r>
          </a:p>
          <a:p>
            <a:pPr>
              <a:buNone/>
            </a:pPr>
            <a:endParaRPr lang="ro-RO" dirty="0" smtClean="0"/>
          </a:p>
          <a:p>
            <a:r>
              <a:rPr lang="ro-RO" b="1" dirty="0" smtClean="0"/>
              <a:t>Ușurarea robiei</a:t>
            </a:r>
          </a:p>
          <a:p>
            <a:endParaRPr lang="ro-RO" dirty="0" smtClean="0"/>
          </a:p>
          <a:p>
            <a:r>
              <a:rPr lang="ro-RO" b="1" dirty="0" smtClean="0"/>
              <a:t>Pregătirea întoarcerii din robie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/>
          <p:cNvSpPr/>
          <p:nvPr/>
        </p:nvSpPr>
        <p:spPr>
          <a:xfrm>
            <a:off x="2915816" y="5274121"/>
            <a:ext cx="3600400" cy="15838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o-RO" sz="5400" b="1" dirty="0"/>
              <a:t>Popor</a:t>
            </a:r>
          </a:p>
        </p:txBody>
      </p:sp>
      <p:sp>
        <p:nvSpPr>
          <p:cNvPr id="8" name="Dreptunghi rotunjit 7"/>
          <p:cNvSpPr/>
          <p:nvPr/>
        </p:nvSpPr>
        <p:spPr>
          <a:xfrm>
            <a:off x="1835696" y="2924944"/>
            <a:ext cx="5184576" cy="1368152"/>
          </a:xfrm>
          <a:prstGeom prst="roundRect">
            <a:avLst/>
          </a:prstGeom>
          <a:ln w="57150">
            <a:solidFill>
              <a:srgbClr val="FFFF0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o-RO" sz="5400" b="1" dirty="0" smtClean="0"/>
              <a:t>Mijlocitor </a:t>
            </a:r>
          </a:p>
        </p:txBody>
      </p:sp>
      <p:sp>
        <p:nvSpPr>
          <p:cNvPr id="9" name="Triunghi isoscel 8"/>
          <p:cNvSpPr/>
          <p:nvPr/>
        </p:nvSpPr>
        <p:spPr>
          <a:xfrm>
            <a:off x="1547664" y="332656"/>
            <a:ext cx="5903913" cy="170080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o-RO" sz="4800" b="1" dirty="0"/>
              <a:t>Dumnezeu</a:t>
            </a:r>
          </a:p>
        </p:txBody>
      </p:sp>
      <p:sp>
        <p:nvSpPr>
          <p:cNvPr id="6" name="Săgeată curbată în jos 5"/>
          <p:cNvSpPr/>
          <p:nvPr/>
        </p:nvSpPr>
        <p:spPr>
          <a:xfrm rot="5400000" flipV="1">
            <a:off x="-572459" y="2965061"/>
            <a:ext cx="5032334" cy="1944216"/>
          </a:xfrm>
          <a:prstGeom prst="curvedDownArrow">
            <a:avLst>
              <a:gd name="adj1" fmla="val 15101"/>
              <a:gd name="adj2" fmla="val 24240"/>
              <a:gd name="adj3" fmla="val 18645"/>
            </a:avLst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o-RO" sz="4800" dirty="0">
              <a:solidFill>
                <a:schemeClr val="tx1"/>
              </a:solidFill>
            </a:endParaRPr>
          </a:p>
        </p:txBody>
      </p:sp>
      <p:sp>
        <p:nvSpPr>
          <p:cNvPr id="11" name="CasetăText 10"/>
          <p:cNvSpPr txBox="1"/>
          <p:nvPr/>
        </p:nvSpPr>
        <p:spPr>
          <a:xfrm rot="19569557">
            <a:off x="118423" y="5132384"/>
            <a:ext cx="29523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ÎNDURARE</a:t>
            </a:r>
            <a:endParaRPr lang="ro-RO" sz="40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Săgeată curbată în jos 13"/>
          <p:cNvSpPr/>
          <p:nvPr/>
        </p:nvSpPr>
        <p:spPr>
          <a:xfrm rot="5400000">
            <a:off x="4972157" y="2956835"/>
            <a:ext cx="4816310" cy="1872208"/>
          </a:xfrm>
          <a:prstGeom prst="curvedDownArrow">
            <a:avLst>
              <a:gd name="adj1" fmla="val 15101"/>
              <a:gd name="adj2" fmla="val 24240"/>
              <a:gd name="adj3" fmla="val 18645"/>
            </a:avLst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o-RO" sz="4800" dirty="0">
              <a:solidFill>
                <a:schemeClr val="tx1"/>
              </a:solidFill>
            </a:endParaRPr>
          </a:p>
        </p:txBody>
      </p:sp>
      <p:sp>
        <p:nvSpPr>
          <p:cNvPr id="16" name="CasetăText 15"/>
          <p:cNvSpPr txBox="1"/>
          <p:nvPr/>
        </p:nvSpPr>
        <p:spPr>
          <a:xfrm rot="1944778">
            <a:off x="6066955" y="5154178"/>
            <a:ext cx="29523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MILĂ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u 2"/>
          <p:cNvSpPr>
            <a:spLocks noGrp="1"/>
          </p:cNvSpPr>
          <p:nvPr>
            <p:ph type="subTitle" idx="1"/>
          </p:nvPr>
        </p:nvSpPr>
        <p:spPr>
          <a:xfrm>
            <a:off x="755576" y="1772816"/>
            <a:ext cx="7632005" cy="4032746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vi-VN" sz="3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Aşa vorbeşte Domnul:</a:t>
            </a:r>
            <a:endParaRPr lang="ro-RO" sz="36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vi-VN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„Tu însă </a:t>
            </a:r>
            <a:r>
              <a:rPr lang="vi-VN" b="1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nu mijloci </a:t>
            </a:r>
            <a:r>
              <a:rPr lang="vi-VN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pentru poporul acesta, </a:t>
            </a:r>
            <a:endParaRPr lang="ro-RO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ro-RO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nu înălţa nici cereri, </a:t>
            </a:r>
            <a:endParaRPr lang="ro-RO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ro-RO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nici rugăciuni pentru ei, </a:t>
            </a:r>
            <a:endParaRPr lang="ro-RO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ro-RO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şi nu stărui pe lîngă Mine; </a:t>
            </a:r>
            <a:endParaRPr lang="ro-RO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vi-VN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căci nu te voi asculta!</a:t>
            </a:r>
            <a:r>
              <a:rPr lang="vi-VN" i="1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i="1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Ier. 7:</a:t>
            </a:r>
            <a:r>
              <a:rPr lang="vi-VN" i="1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16 </a:t>
            </a:r>
            <a:endParaRPr lang="vi-VN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ro-RO" sz="3600" dirty="0" smtClean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vi-VN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ro-RO" sz="3600" i="1" dirty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ro-RO" sz="3600" dirty="0">
              <a:solidFill>
                <a:schemeClr val="tx1"/>
              </a:solidFill>
            </a:endParaRPr>
          </a:p>
        </p:txBody>
      </p:sp>
      <p:sp>
        <p:nvSpPr>
          <p:cNvPr id="4" name="CasetăText 3"/>
          <p:cNvSpPr txBox="1"/>
          <p:nvPr/>
        </p:nvSpPr>
        <p:spPr>
          <a:xfrm>
            <a:off x="1475656" y="692696"/>
            <a:ext cx="6264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3200" b="1" dirty="0" smtClean="0"/>
              <a:t>TEMA  MIJLOCIRII</a:t>
            </a:r>
            <a:endParaRPr lang="ro-RO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u 2"/>
          <p:cNvSpPr>
            <a:spLocks noGrp="1"/>
          </p:cNvSpPr>
          <p:nvPr>
            <p:ph type="subTitle" idx="1"/>
          </p:nvPr>
        </p:nvSpPr>
        <p:spPr>
          <a:xfrm>
            <a:off x="395536" y="1484784"/>
            <a:ext cx="8352928" cy="5013176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o-RO" sz="2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Cap 1 – 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vi-VN" sz="2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Greu de păcătuit Ierusalimul!</a:t>
            </a:r>
            <a:r>
              <a:rPr lang="ro-RO" sz="2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... </a:t>
            </a:r>
            <a:r>
              <a:rPr lang="vi-VN" sz="2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 căzut greu de tot. Nimeni nu-l mîngîie. -„Vezi-mi ticăloşia, Doamne, căci iată ce semeţ este vrăjmaşul!” -</a:t>
            </a:r>
            <a:r>
              <a:rPr lang="ro-RO" sz="2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„Uită-Te, Doamne, şi priveşte cît de înjosit sînt!”</a:t>
            </a:r>
            <a:r>
              <a:rPr lang="ro-RO" sz="2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2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„</a:t>
            </a:r>
            <a:r>
              <a:rPr lang="es-ES" sz="24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Doamne</a:t>
            </a:r>
            <a:r>
              <a:rPr lang="es-ES" sz="2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s-ES" sz="24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uită</a:t>
            </a:r>
            <a:r>
              <a:rPr lang="es-ES" sz="2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-Te la </a:t>
            </a:r>
            <a:r>
              <a:rPr lang="es-ES" sz="24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necazul</a:t>
            </a:r>
            <a:r>
              <a:rPr lang="es-ES" sz="2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24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meu</a:t>
            </a:r>
            <a:r>
              <a:rPr lang="es-ES" sz="2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o-RO" sz="2400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ro-RO" sz="2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Cap 2 - </a:t>
            </a:r>
            <a:r>
              <a:rPr lang="vi-VN" sz="2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vi-VN" sz="2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vi-VN" sz="2400" i="1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18 </a:t>
            </a:r>
            <a:r>
              <a:rPr lang="vi-VN" sz="2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Inima lor strigă către Domnul... Zid al fiicei Sionului, varsă zi şi noapte şiroaie de lacrămi! Nu-ţi da niciun răgaz, şi ochiul tău să n'aibă odihnă! Varsă-ţi inima ca nişte apă, înaintea Domnului! Ridică-ţi mîinile spre El pentru viaţa copiilor tăi, cari mor de foame la toate colţurile uliţelor!</a:t>
            </a:r>
            <a:br>
              <a:rPr lang="vi-VN" sz="2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vi-VN" sz="2400" i="1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20 </a:t>
            </a:r>
            <a:r>
              <a:rPr lang="vi-VN" sz="2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Uită-Te, Doamne, şi priveşte: cui i-ai făcut Tu aşa?</a:t>
            </a:r>
            <a:r>
              <a:rPr lang="ro-RO" sz="2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...</a:t>
            </a:r>
            <a:endParaRPr lang="ro-RO" sz="2400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asetăText 3"/>
          <p:cNvSpPr txBox="1"/>
          <p:nvPr/>
        </p:nvSpPr>
        <p:spPr>
          <a:xfrm>
            <a:off x="1475656" y="692696"/>
            <a:ext cx="6264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3200" b="1" dirty="0" smtClean="0"/>
              <a:t>TEMA  MIJLOCIRII</a:t>
            </a:r>
            <a:endParaRPr lang="ro-RO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u 2"/>
          <p:cNvSpPr>
            <a:spLocks noGrp="1"/>
          </p:cNvSpPr>
          <p:nvPr>
            <p:ph type="subTitle" idx="1"/>
          </p:nvPr>
        </p:nvSpPr>
        <p:spPr>
          <a:xfrm>
            <a:off x="395536" y="1484784"/>
            <a:ext cx="8352928" cy="5112568"/>
          </a:xfrm>
        </p:spPr>
        <p:txBody>
          <a:bodyPr rtlCol="0">
            <a:normAutofit lnSpcReduction="1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o-RO" sz="2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Cap 3 – 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s-ES" sz="2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19 „</a:t>
            </a:r>
            <a:r>
              <a:rPr lang="es-ES" sz="24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Gîndeşte</a:t>
            </a:r>
            <a:r>
              <a:rPr lang="es-ES" sz="2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-Te la </a:t>
            </a:r>
            <a:r>
              <a:rPr lang="es-ES" sz="24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necazul</a:t>
            </a:r>
            <a:r>
              <a:rPr lang="es-ES" sz="2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24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şi</a:t>
            </a:r>
            <a:r>
              <a:rPr lang="es-ES" sz="2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24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suferinţa</a:t>
            </a:r>
            <a:r>
              <a:rPr lang="es-ES" sz="2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mea, la </a:t>
            </a:r>
            <a:r>
              <a:rPr lang="es-ES" sz="24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pelin</a:t>
            </a:r>
            <a:r>
              <a:rPr lang="es-ES" sz="2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24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şi</a:t>
            </a:r>
            <a:r>
              <a:rPr lang="es-ES" sz="2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la </a:t>
            </a:r>
            <a:r>
              <a:rPr lang="es-ES" sz="24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otravă</a:t>
            </a:r>
            <a:r>
              <a:rPr lang="es-ES" sz="2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!”</a:t>
            </a:r>
            <a:endParaRPr lang="ro-RO" sz="2400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vi-VN" sz="2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41 Să ne înălţăm şi inimile cu mînile spre Dumnezeu din cer, zicînd:</a:t>
            </a:r>
            <a:r>
              <a:rPr lang="ro-RO" sz="2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„Am păcătuit, am fost îndărătnici, şi nu ne-ai iertat!”</a:t>
            </a:r>
            <a:endParaRPr lang="ro-RO" sz="2400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it-IT" sz="2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59 Doamne, ai văzut apăsarea mea: fă-mi dreptate.</a:t>
            </a:r>
            <a:endParaRPr lang="ro-RO" sz="2400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vi-VN" sz="2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64 Răsplăteşte-le, Doamne, după faptele mînilor lor!</a:t>
            </a:r>
            <a:endParaRPr lang="ro-RO" sz="2400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ro-RO" sz="2400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ro-RO" sz="2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Cap 4 – </a:t>
            </a:r>
            <a:r>
              <a:rPr lang="vi-VN" sz="2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vi-VN" sz="2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vi-VN" sz="2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22 Fiica Sionului, nelegiuirea îţi este ispăşită: El nu te va mai trimete în robie. Dar ţie, fiica Edomului, îţi va pedepsi nelegiuirea; şi îţi va da pe faţă păcatele.”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endParaRPr lang="ro-RO" sz="2400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asetăText 3"/>
          <p:cNvSpPr txBox="1"/>
          <p:nvPr/>
        </p:nvSpPr>
        <p:spPr>
          <a:xfrm>
            <a:off x="1475656" y="692696"/>
            <a:ext cx="6264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3200" b="1" dirty="0" smtClean="0"/>
              <a:t>TEMA  MIJLOCIRII</a:t>
            </a:r>
            <a:endParaRPr lang="ro-RO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u 2"/>
          <p:cNvSpPr>
            <a:spLocks noGrp="1"/>
          </p:cNvSpPr>
          <p:nvPr>
            <p:ph type="subTitle" idx="1"/>
          </p:nvPr>
        </p:nvSpPr>
        <p:spPr>
          <a:xfrm>
            <a:off x="395536" y="1412776"/>
            <a:ext cx="8352928" cy="5184576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o-RO" sz="1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Cap 5 – 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s-ES" sz="1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1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 „Adu-Ţi aminte, Doamne, de ce ni s'a întîmplat! Uită-Te şi vezi-ne ocara!</a:t>
            </a:r>
            <a:br>
              <a:rPr lang="vi-VN" sz="1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vi-VN" sz="1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2 Moştenirea noastră a trecut la nişte străini, casele noastre la cei din alte ţări!</a:t>
            </a:r>
            <a:br>
              <a:rPr lang="vi-VN" sz="1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vi-VN" sz="1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3 Am rămas orfani, fără tată; mamele noastre sînt ca nişte văduve.</a:t>
            </a:r>
            <a:br>
              <a:rPr lang="vi-VN" sz="1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vi-VN" sz="1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4 Apa noastră o bem pe bani, şi lemnele noastre trebuie să le plătim.</a:t>
            </a:r>
            <a:br>
              <a:rPr lang="vi-VN" sz="1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vi-VN" sz="1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5 Prigonitorii ne urmăresc cu îndîrjire, şi cînd obosim, nu ne dau odihnă.</a:t>
            </a:r>
            <a:br>
              <a:rPr lang="vi-VN" sz="1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vi-VN" sz="1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6 Am întins mîna spre Egipt, spre Asiria, ca să ne săturăm de pîne.</a:t>
            </a:r>
            <a:br>
              <a:rPr lang="vi-VN" sz="1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vi-VN" sz="1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7 Părinţii noştri, cari au păcătuit, nu mai sînt, iar noi le purtăm păcatele.</a:t>
            </a:r>
            <a:br>
              <a:rPr lang="vi-VN" sz="1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vi-VN" sz="1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8 Robii ne stăpînesc, şi nimeni nu ne izbăveşte din mînile lor.</a:t>
            </a:r>
            <a:br>
              <a:rPr lang="vi-VN" sz="1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vi-VN" sz="1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9 </a:t>
            </a:r>
            <a:r>
              <a:rPr lang="ro-RO" sz="1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vi-VN" sz="1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 căutăm pînea cu primejdia vieţii noastre, căci ne ameninţă sabia în pustie.</a:t>
            </a:r>
            <a:br>
              <a:rPr lang="vi-VN" sz="1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vi-VN" sz="1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10 </a:t>
            </a:r>
            <a:r>
              <a:rPr lang="ro-RO" sz="1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vi-VN" sz="1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 arde pielea ca un cuptor, de frigurile foamei.</a:t>
            </a:r>
            <a:br>
              <a:rPr lang="vi-VN" sz="1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vi-VN" sz="1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11 Au necinstit pe femei în Sion, pe fecioare în cetăţile lui Iuda.</a:t>
            </a:r>
            <a:br>
              <a:rPr lang="vi-VN" sz="1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vi-VN" sz="1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12 Mai marii noştri au fost spînzuraţi de mînile lor; Bătrînilor nu le-a dat nici o cinste</a:t>
            </a:r>
            <a:br>
              <a:rPr lang="vi-VN" sz="1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vi-VN" sz="1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13 Tinerii au fost puşi să rîşnească, şi copiii cădeau supt poverile de lemn.</a:t>
            </a:r>
            <a:br>
              <a:rPr lang="vi-VN" sz="1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vi-VN" sz="1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14 Bătrînii nu se mai duc la poartă, şi tinerii au încetat să mai cînte.</a:t>
            </a:r>
            <a:br>
              <a:rPr lang="vi-VN" sz="1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vi-VN" sz="1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15 S'a dus bucuria din inimile noastre, şi jalea a luat locul jocurilor noastre.</a:t>
            </a:r>
            <a:br>
              <a:rPr lang="vi-VN" sz="1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vi-VN" sz="1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16 A căzut cununa de pe capul nostru! Vai de noi, căci am păcătuit!</a:t>
            </a:r>
            <a:br>
              <a:rPr lang="vi-VN" sz="1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ro-RO" sz="1800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asetăText 3"/>
          <p:cNvSpPr txBox="1"/>
          <p:nvPr/>
        </p:nvSpPr>
        <p:spPr>
          <a:xfrm>
            <a:off x="1475656" y="692696"/>
            <a:ext cx="6264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3200" b="1" dirty="0" smtClean="0"/>
              <a:t>TEMA  MIJLOCIRII</a:t>
            </a:r>
            <a:endParaRPr lang="ro-RO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u 2"/>
          <p:cNvSpPr>
            <a:spLocks noGrp="1"/>
          </p:cNvSpPr>
          <p:nvPr>
            <p:ph type="subTitle" idx="1"/>
          </p:nvPr>
        </p:nvSpPr>
        <p:spPr>
          <a:xfrm>
            <a:off x="395536" y="1412776"/>
            <a:ext cx="8352928" cy="5184576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o-RO" sz="1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Cap 5 – 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vi-VN" sz="1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vi-VN" sz="1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vi-VN" sz="1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17 Dacă ne doare inima, dacă ni s'au întunecat ochii,</a:t>
            </a:r>
            <a:br>
              <a:rPr lang="vi-VN" sz="1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vi-VN" sz="1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18 este din pricină că muntele Sionului este pustiit, din pricină că se plimbă şacalii prin el.</a:t>
            </a:r>
            <a:br>
              <a:rPr lang="vi-VN" sz="1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vi-VN" sz="1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19 Dar Tu, Doamne, împărăţeşti pe vecie; scaunul Tău de domnie dăinuieşte din neam în neam!</a:t>
            </a:r>
            <a:br>
              <a:rPr lang="vi-VN" sz="1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vi-VN" sz="1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20 Pentruce să ne uiţi pe vecie, şi să ne părăseşti pentru multă vreme?</a:t>
            </a:r>
            <a:br>
              <a:rPr lang="vi-VN" sz="1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vi-VN" sz="1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21 Întoarce-ne la Tine, Doamne, şi ne vom întoarce! Dă-ne iarăş zile ca cele de odinioară!</a:t>
            </a:r>
            <a:br>
              <a:rPr lang="vi-VN" sz="1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vi-VN" sz="1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22 Să ne fi lepădat Tu de tot oare, şi să Te fi mîniat Tu pe noi peste măsură de mult</a:t>
            </a:r>
            <a:endParaRPr lang="ro-RO" sz="1800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asetăText 3"/>
          <p:cNvSpPr txBox="1"/>
          <p:nvPr/>
        </p:nvSpPr>
        <p:spPr>
          <a:xfrm>
            <a:off x="1475656" y="692696"/>
            <a:ext cx="6264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3200" b="1" dirty="0" smtClean="0"/>
              <a:t>TEMA  MIJLOCIRII</a:t>
            </a:r>
            <a:endParaRPr lang="ro-RO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/>
          <p:cNvSpPr/>
          <p:nvPr/>
        </p:nvSpPr>
        <p:spPr>
          <a:xfrm>
            <a:off x="2915816" y="5373513"/>
            <a:ext cx="3600400" cy="136785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o-RO" sz="5400" b="1" dirty="0"/>
              <a:t>Popor</a:t>
            </a:r>
          </a:p>
        </p:txBody>
      </p:sp>
      <p:sp>
        <p:nvSpPr>
          <p:cNvPr id="9" name="Triunghi isoscel 8"/>
          <p:cNvSpPr/>
          <p:nvPr/>
        </p:nvSpPr>
        <p:spPr>
          <a:xfrm>
            <a:off x="1835696" y="332656"/>
            <a:ext cx="5903913" cy="170080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o-RO" sz="4800" b="1" dirty="0"/>
              <a:t>Dumnezeu</a:t>
            </a:r>
          </a:p>
        </p:txBody>
      </p:sp>
      <p:sp>
        <p:nvSpPr>
          <p:cNvPr id="16" name="Fulger 15"/>
          <p:cNvSpPr/>
          <p:nvPr/>
        </p:nvSpPr>
        <p:spPr>
          <a:xfrm>
            <a:off x="2483768" y="2060848"/>
            <a:ext cx="1656184" cy="2808312"/>
          </a:xfrm>
          <a:prstGeom prst="lightningBol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7" name="Fulger 16"/>
          <p:cNvSpPr/>
          <p:nvPr/>
        </p:nvSpPr>
        <p:spPr>
          <a:xfrm flipH="1">
            <a:off x="5148064" y="2060848"/>
            <a:ext cx="1872208" cy="2808312"/>
          </a:xfrm>
          <a:prstGeom prst="lightningBol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8" name="CasetăText 17"/>
          <p:cNvSpPr txBox="1"/>
          <p:nvPr/>
        </p:nvSpPr>
        <p:spPr>
          <a:xfrm>
            <a:off x="3131840" y="4797152"/>
            <a:ext cx="29523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cap="all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păcat</a:t>
            </a:r>
            <a:endParaRPr lang="ro-RO" sz="4000" b="1" cap="all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CasetăText 18"/>
          <p:cNvSpPr txBox="1"/>
          <p:nvPr/>
        </p:nvSpPr>
        <p:spPr>
          <a:xfrm>
            <a:off x="3131840" y="2060848"/>
            <a:ext cx="29523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cap="all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Mânie</a:t>
            </a:r>
            <a:endParaRPr lang="ro-RO" sz="4000" b="1" cap="all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/>
          <p:cNvSpPr/>
          <p:nvPr/>
        </p:nvSpPr>
        <p:spPr>
          <a:xfrm>
            <a:off x="2627784" y="5013176"/>
            <a:ext cx="3600400" cy="15838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o-RO" sz="5400" b="1" dirty="0"/>
              <a:t>Popor</a:t>
            </a:r>
          </a:p>
        </p:txBody>
      </p:sp>
      <p:sp>
        <p:nvSpPr>
          <p:cNvPr id="8" name="Dreptunghi rotunjit 7"/>
          <p:cNvSpPr/>
          <p:nvPr/>
        </p:nvSpPr>
        <p:spPr>
          <a:xfrm>
            <a:off x="1835696" y="3212976"/>
            <a:ext cx="5184576" cy="1368152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o-RO" sz="5400" b="1" dirty="0" smtClean="0"/>
              <a:t>Mijlocitor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o-RO" sz="4000" b="1" dirty="0" smtClean="0"/>
              <a:t>(preot, </a:t>
            </a:r>
            <a:r>
              <a:rPr lang="ro-RO" sz="4000" b="1" dirty="0"/>
              <a:t>profet</a:t>
            </a:r>
            <a:r>
              <a:rPr lang="ro-RO" sz="4000" b="1" dirty="0" smtClean="0"/>
              <a:t>)</a:t>
            </a:r>
            <a:endParaRPr lang="ro-RO" sz="4000" b="1" dirty="0"/>
          </a:p>
        </p:txBody>
      </p:sp>
      <p:sp>
        <p:nvSpPr>
          <p:cNvPr id="9" name="Triunghi isoscel 8"/>
          <p:cNvSpPr/>
          <p:nvPr/>
        </p:nvSpPr>
        <p:spPr>
          <a:xfrm>
            <a:off x="1547664" y="332656"/>
            <a:ext cx="5903913" cy="170080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o-RO" sz="4800" b="1" dirty="0"/>
              <a:t>Dumnezeu</a:t>
            </a:r>
          </a:p>
        </p:txBody>
      </p:sp>
      <p:sp>
        <p:nvSpPr>
          <p:cNvPr id="13" name="Săgeată curbată în sus 12"/>
          <p:cNvSpPr/>
          <p:nvPr/>
        </p:nvSpPr>
        <p:spPr>
          <a:xfrm rot="16420526">
            <a:off x="4650176" y="2755626"/>
            <a:ext cx="5120516" cy="2072560"/>
          </a:xfrm>
          <a:prstGeom prst="curvedUpArrow">
            <a:avLst>
              <a:gd name="adj1" fmla="val 19422"/>
              <a:gd name="adj2" fmla="val 34543"/>
              <a:gd name="adj3" fmla="val 25000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o-RO">
              <a:solidFill>
                <a:schemeClr val="tx1"/>
              </a:solidFill>
            </a:endParaRPr>
          </a:p>
        </p:txBody>
      </p:sp>
      <p:sp>
        <p:nvSpPr>
          <p:cNvPr id="6" name="Săgeată curbată în jos 5"/>
          <p:cNvSpPr/>
          <p:nvPr/>
        </p:nvSpPr>
        <p:spPr>
          <a:xfrm rot="5400000" flipV="1">
            <a:off x="-594283" y="2906651"/>
            <a:ext cx="4816310" cy="1972576"/>
          </a:xfrm>
          <a:prstGeom prst="curvedDownArrow">
            <a:avLst>
              <a:gd name="adj1" fmla="val 15101"/>
              <a:gd name="adj2" fmla="val 24240"/>
              <a:gd name="adj3" fmla="val 18645"/>
            </a:avLst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o-RO" sz="4800" dirty="0">
              <a:solidFill>
                <a:srgbClr val="00B050"/>
              </a:solidFill>
            </a:endParaRPr>
          </a:p>
        </p:txBody>
      </p:sp>
      <p:sp>
        <p:nvSpPr>
          <p:cNvPr id="11" name="CasetăText 10"/>
          <p:cNvSpPr txBox="1"/>
          <p:nvPr/>
        </p:nvSpPr>
        <p:spPr>
          <a:xfrm rot="19569557">
            <a:off x="-227102" y="671274"/>
            <a:ext cx="29523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MILĂ</a:t>
            </a:r>
          </a:p>
          <a:p>
            <a:pPr algn="ctr"/>
            <a:r>
              <a:rPr lang="ro-RO" sz="4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ÎNDURARE</a:t>
            </a:r>
            <a:endParaRPr lang="ro-RO" sz="40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CasetăText 11"/>
          <p:cNvSpPr txBox="1"/>
          <p:nvPr/>
        </p:nvSpPr>
        <p:spPr>
          <a:xfrm rot="19569557">
            <a:off x="6244644" y="5388021"/>
            <a:ext cx="29523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4000" b="1" cap="all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Pocăință</a:t>
            </a:r>
            <a:endParaRPr lang="ro-RO" sz="4000" b="1" cap="all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/>
          <p:cNvSpPr/>
          <p:nvPr/>
        </p:nvSpPr>
        <p:spPr>
          <a:xfrm>
            <a:off x="2627784" y="5013176"/>
            <a:ext cx="3600400" cy="15838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o-RO" sz="5400" b="1" dirty="0"/>
              <a:t>Popor</a:t>
            </a:r>
          </a:p>
        </p:txBody>
      </p:sp>
      <p:sp>
        <p:nvSpPr>
          <p:cNvPr id="8" name="Dreptunghi rotunjit 7"/>
          <p:cNvSpPr/>
          <p:nvPr/>
        </p:nvSpPr>
        <p:spPr>
          <a:xfrm>
            <a:off x="2627784" y="3212976"/>
            <a:ext cx="3744416" cy="1368152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o-RO" sz="5400" b="1" dirty="0" smtClean="0"/>
              <a:t>Mijlocitor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o-RO" sz="4000" b="1" dirty="0" smtClean="0"/>
              <a:t>(preot, </a:t>
            </a:r>
            <a:r>
              <a:rPr lang="ro-RO" sz="4000" b="1" dirty="0"/>
              <a:t>profet</a:t>
            </a:r>
            <a:r>
              <a:rPr lang="ro-RO" sz="4000" b="1" dirty="0" smtClean="0"/>
              <a:t>)</a:t>
            </a:r>
            <a:endParaRPr lang="ro-RO" sz="4000" b="1" dirty="0"/>
          </a:p>
        </p:txBody>
      </p:sp>
      <p:sp>
        <p:nvSpPr>
          <p:cNvPr id="9" name="Triunghi isoscel 8"/>
          <p:cNvSpPr/>
          <p:nvPr/>
        </p:nvSpPr>
        <p:spPr>
          <a:xfrm>
            <a:off x="1547664" y="332656"/>
            <a:ext cx="5903913" cy="170080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o-RO" sz="4800" b="1" dirty="0"/>
              <a:t>Dumnezeu</a:t>
            </a:r>
          </a:p>
        </p:txBody>
      </p:sp>
      <p:sp>
        <p:nvSpPr>
          <p:cNvPr id="13" name="Săgeată curbată în sus 12"/>
          <p:cNvSpPr/>
          <p:nvPr/>
        </p:nvSpPr>
        <p:spPr>
          <a:xfrm rot="16420526">
            <a:off x="4650176" y="2755626"/>
            <a:ext cx="5120516" cy="2072560"/>
          </a:xfrm>
          <a:prstGeom prst="curvedUpArrow">
            <a:avLst>
              <a:gd name="adj1" fmla="val 19422"/>
              <a:gd name="adj2" fmla="val 34543"/>
              <a:gd name="adj3" fmla="val 25000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o-RO">
              <a:solidFill>
                <a:schemeClr val="tx1"/>
              </a:solidFill>
            </a:endParaRPr>
          </a:p>
        </p:txBody>
      </p:sp>
      <p:sp>
        <p:nvSpPr>
          <p:cNvPr id="6" name="Săgeată curbată în jos 5"/>
          <p:cNvSpPr/>
          <p:nvPr/>
        </p:nvSpPr>
        <p:spPr>
          <a:xfrm rot="5400000" flipV="1">
            <a:off x="-594283" y="2906651"/>
            <a:ext cx="4816310" cy="1972576"/>
          </a:xfrm>
          <a:prstGeom prst="curvedDownArrow">
            <a:avLst>
              <a:gd name="adj1" fmla="val 15101"/>
              <a:gd name="adj2" fmla="val 24240"/>
              <a:gd name="adj3" fmla="val 18645"/>
            </a:avLst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o-RO" sz="4800" dirty="0">
              <a:solidFill>
                <a:schemeClr val="tx1"/>
              </a:solidFill>
            </a:endParaRPr>
          </a:p>
        </p:txBody>
      </p:sp>
      <p:sp>
        <p:nvSpPr>
          <p:cNvPr id="11" name="CasetăText 10"/>
          <p:cNvSpPr txBox="1"/>
          <p:nvPr/>
        </p:nvSpPr>
        <p:spPr>
          <a:xfrm rot="19569557">
            <a:off x="-227102" y="671274"/>
            <a:ext cx="29523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MILĂ</a:t>
            </a:r>
          </a:p>
          <a:p>
            <a:pPr algn="ctr"/>
            <a:r>
              <a:rPr lang="ro-RO" sz="4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ÎNDURARE</a:t>
            </a:r>
            <a:endParaRPr lang="ro-RO" sz="40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CasetăText 11"/>
          <p:cNvSpPr txBox="1"/>
          <p:nvPr/>
        </p:nvSpPr>
        <p:spPr>
          <a:xfrm rot="19569557">
            <a:off x="6244644" y="5388021"/>
            <a:ext cx="29523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4000" b="1" cap="all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Pocăință</a:t>
            </a:r>
            <a:endParaRPr lang="ro-RO" sz="4000" b="1" cap="all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CasetăText 13"/>
          <p:cNvSpPr txBox="1"/>
          <p:nvPr/>
        </p:nvSpPr>
        <p:spPr>
          <a:xfrm>
            <a:off x="251520" y="3284984"/>
            <a:ext cx="23397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Moise, </a:t>
            </a:r>
          </a:p>
          <a:p>
            <a:pPr algn="ctr"/>
            <a:r>
              <a:rPr lang="ro-RO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Ieremia</a:t>
            </a:r>
            <a:endParaRPr lang="ro-RO" sz="40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CasetăText 14"/>
          <p:cNvSpPr txBox="1"/>
          <p:nvPr/>
        </p:nvSpPr>
        <p:spPr>
          <a:xfrm>
            <a:off x="6588224" y="3212976"/>
            <a:ext cx="23042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Daniel, </a:t>
            </a:r>
            <a:r>
              <a:rPr lang="ro-RO" sz="40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Ezra</a:t>
            </a:r>
            <a:endParaRPr lang="ro-RO" sz="40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773</TotalTime>
  <Words>1202</Words>
  <Application>Microsoft Office PowerPoint</Application>
  <PresentationFormat>Expunere pe ecran (4:3)</PresentationFormat>
  <Paragraphs>161</Paragraphs>
  <Slides>19</Slides>
  <Notes>19</Notes>
  <HiddenSlides>0</HiddenSlides>
  <MMClips>0</MMClips>
  <ScaleCrop>false</ScaleCrop>
  <HeadingPairs>
    <vt:vector size="4" baseType="variant">
      <vt:variant>
        <vt:lpstr>Temă</vt:lpstr>
      </vt:variant>
      <vt:variant>
        <vt:i4>1</vt:i4>
      </vt:variant>
      <vt:variant>
        <vt:lpstr>Titluri diapozitive</vt:lpstr>
      </vt:variant>
      <vt:variant>
        <vt:i4>19</vt:i4>
      </vt:variant>
    </vt:vector>
  </HeadingPairs>
  <TitlesOfParts>
    <vt:vector size="20" baseType="lpstr">
      <vt:lpstr>Temă Office</vt:lpstr>
      <vt:lpstr>Plângerile lui Ieremia  cap. 5</vt:lpstr>
      <vt:lpstr>Diapozitivul 2</vt:lpstr>
      <vt:lpstr>Diapozitivul 3</vt:lpstr>
      <vt:lpstr>Diapozitivul 4</vt:lpstr>
      <vt:lpstr>Diapozitivul 5</vt:lpstr>
      <vt:lpstr>Diapozitivul 6</vt:lpstr>
      <vt:lpstr>Diapozitivul 7</vt:lpstr>
      <vt:lpstr>Diapozitivul 8</vt:lpstr>
      <vt:lpstr>Diapozitivul 9</vt:lpstr>
      <vt:lpstr>Argumentele mijlocirii</vt:lpstr>
      <vt:lpstr>Diapozitivul 11</vt:lpstr>
      <vt:lpstr>Inventarul suferințelor</vt:lpstr>
      <vt:lpstr>Diapozitivul 13</vt:lpstr>
      <vt:lpstr>Onoarea lui Dumnezeu</vt:lpstr>
      <vt:lpstr>Pocăința poporului</vt:lpstr>
      <vt:lpstr>Rodul mijlocirii</vt:lpstr>
      <vt:lpstr>Diapozitivul 17</vt:lpstr>
      <vt:lpstr>Rodul mijlocirii</vt:lpstr>
      <vt:lpstr>Diapozitivul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Diapozitivul 1</dc:title>
  <dc:creator>Ioan</dc:creator>
  <cp:lastModifiedBy>Ioan</cp:lastModifiedBy>
  <cp:revision>87</cp:revision>
  <dcterms:created xsi:type="dcterms:W3CDTF">2013-03-07T17:49:55Z</dcterms:created>
  <dcterms:modified xsi:type="dcterms:W3CDTF">2013-07-27T20:14:55Z</dcterms:modified>
</cp:coreProperties>
</file>