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85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979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126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47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8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82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28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9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073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87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164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11B0C-8987-4463-BC1E-2705A8664199}" type="datetimeFigureOut">
              <a:rPr lang="en-GB" smtClean="0"/>
              <a:t>24/11/2013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FF9D6-5290-476B-A0EC-DD403B1B1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45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8136904" cy="1470025"/>
          </a:xfrm>
        </p:spPr>
        <p:txBody>
          <a:bodyPr>
            <a:normAutofit/>
          </a:bodyPr>
          <a:lstStyle/>
          <a:p>
            <a:r>
              <a:rPr lang="en-GB" sz="4000" dirty="0" smtClean="0"/>
              <a:t>1 </a:t>
            </a:r>
            <a:r>
              <a:rPr lang="en-GB" sz="4000" dirty="0" err="1" smtClean="0"/>
              <a:t>Timotei</a:t>
            </a:r>
            <a:r>
              <a:rPr lang="en-GB" sz="4000" dirty="0" smtClean="0"/>
              <a:t> </a:t>
            </a:r>
            <a:r>
              <a:rPr lang="ro-RO" sz="4000" dirty="0" smtClean="0"/>
              <a:t>6 </a:t>
            </a:r>
            <a:r>
              <a:rPr lang="en-GB" sz="4000" dirty="0" smtClean="0"/>
              <a:t>– </a:t>
            </a:r>
            <a:r>
              <a:rPr lang="en-GB" sz="4000" dirty="0" err="1" smtClean="0"/>
              <a:t>Explo</a:t>
            </a:r>
            <a:r>
              <a:rPr lang="ro-RO" sz="4000" dirty="0" smtClean="0"/>
              <a:t>rând </a:t>
            </a:r>
            <a:r>
              <a:rPr lang="en-GB" sz="4000" dirty="0" smtClean="0"/>
              <a:t>T</a:t>
            </a:r>
            <a:r>
              <a:rPr lang="ro-RO" sz="4000" dirty="0" smtClean="0"/>
              <a:t>aina </a:t>
            </a:r>
            <a:r>
              <a:rPr lang="en-GB" sz="4000" dirty="0"/>
              <a:t>E</a:t>
            </a:r>
            <a:r>
              <a:rPr lang="ro-RO" sz="4000" dirty="0" smtClean="0"/>
              <a:t>vlaviei</a:t>
            </a:r>
            <a:endParaRPr lang="en-GB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2060848"/>
            <a:ext cx="40324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o-RO" sz="2800" dirty="0" smtClean="0"/>
              <a:t>”</a:t>
            </a:r>
            <a:r>
              <a:rPr lang="en-GB" sz="2800" dirty="0" err="1" smtClean="0"/>
              <a:t>Mă</a:t>
            </a:r>
            <a:r>
              <a:rPr lang="en-GB" sz="2800" dirty="0" smtClean="0"/>
              <a:t> </a:t>
            </a:r>
            <a:r>
              <a:rPr lang="en-GB" sz="2800" dirty="0" err="1"/>
              <a:t>plimb</a:t>
            </a:r>
            <a:r>
              <a:rPr lang="en-GB" sz="2800" dirty="0"/>
              <a:t> </a:t>
            </a:r>
            <a:r>
              <a:rPr lang="en-GB" sz="2800" dirty="0" err="1"/>
              <a:t>pe</a:t>
            </a:r>
            <a:r>
              <a:rPr lang="en-GB" sz="2800" dirty="0"/>
              <a:t> </a:t>
            </a:r>
            <a:r>
              <a:rPr lang="en-GB" sz="2800" dirty="0" err="1"/>
              <a:t>pământ</a:t>
            </a:r>
            <a:r>
              <a:rPr lang="en-GB" sz="2800" dirty="0"/>
              <a:t>,</a:t>
            </a:r>
            <a:br>
              <a:rPr lang="en-GB" sz="2800" dirty="0"/>
            </a:br>
            <a:r>
              <a:rPr lang="en-GB" sz="2800" dirty="0" err="1"/>
              <a:t>enigmă</a:t>
            </a:r>
            <a:r>
              <a:rPr lang="en-GB" sz="2800" dirty="0"/>
              <a:t>-n </a:t>
            </a:r>
            <a:r>
              <a:rPr lang="en-GB" sz="2800" dirty="0" err="1"/>
              <a:t>cuvânt</a:t>
            </a:r>
            <a:r>
              <a:rPr lang="en-GB" sz="2800" dirty="0"/>
              <a:t>,</a:t>
            </a:r>
            <a:br>
              <a:rPr lang="en-GB" sz="2800" dirty="0"/>
            </a:br>
            <a:r>
              <a:rPr lang="en-GB" sz="2800" dirty="0" err="1"/>
              <a:t>făptură</a:t>
            </a:r>
            <a:r>
              <a:rPr lang="en-GB" sz="2800" dirty="0"/>
              <a:t> </a:t>
            </a:r>
            <a:r>
              <a:rPr lang="en-GB" sz="2800" dirty="0" err="1"/>
              <a:t>în</a:t>
            </a:r>
            <a:r>
              <a:rPr lang="en-GB" sz="2800" dirty="0"/>
              <a:t> </a:t>
            </a:r>
            <a:r>
              <a:rPr lang="en-GB" sz="2800" dirty="0" err="1"/>
              <a:t>haină</a:t>
            </a:r>
            <a:r>
              <a:rPr lang="en-GB" sz="2800" dirty="0"/>
              <a:t>,</a:t>
            </a:r>
            <a:br>
              <a:rPr lang="en-GB" sz="2800" dirty="0"/>
            </a:br>
            <a:r>
              <a:rPr lang="en-GB" sz="2800" dirty="0"/>
              <a:t>o </a:t>
            </a:r>
            <a:r>
              <a:rPr lang="en-GB" sz="2800" dirty="0" err="1"/>
              <a:t>taină</a:t>
            </a:r>
            <a:r>
              <a:rPr lang="en-GB" sz="2800" dirty="0"/>
              <a:t> </a:t>
            </a:r>
            <a:r>
              <a:rPr lang="en-GB" sz="2800" dirty="0" err="1"/>
              <a:t>în</a:t>
            </a:r>
            <a:r>
              <a:rPr lang="en-GB" sz="2800" dirty="0"/>
              <a:t> </a:t>
            </a:r>
            <a:r>
              <a:rPr lang="en-GB" sz="2800" dirty="0" err="1"/>
              <a:t>taină</a:t>
            </a:r>
            <a:r>
              <a:rPr lang="en-GB" sz="2800" dirty="0"/>
              <a:t>,</a:t>
            </a:r>
            <a:br>
              <a:rPr lang="en-GB" sz="2800" dirty="0"/>
            </a:br>
            <a:r>
              <a:rPr lang="en-GB" sz="2800" dirty="0" err="1"/>
              <a:t>când</a:t>
            </a:r>
            <a:r>
              <a:rPr lang="en-GB" sz="2800" dirty="0"/>
              <a:t> </a:t>
            </a:r>
            <a:r>
              <a:rPr lang="en-GB" sz="2800" dirty="0" err="1"/>
              <a:t>miez</a:t>
            </a:r>
            <a:r>
              <a:rPr lang="en-GB" sz="2800" dirty="0"/>
              <a:t>, </a:t>
            </a:r>
            <a:r>
              <a:rPr lang="en-GB" sz="2800" dirty="0" err="1"/>
              <a:t>cînd</a:t>
            </a:r>
            <a:r>
              <a:rPr lang="en-GB" sz="2800" dirty="0"/>
              <a:t> </a:t>
            </a:r>
            <a:r>
              <a:rPr lang="en-GB" sz="2800" dirty="0" err="1"/>
              <a:t>veşmânt</a:t>
            </a:r>
            <a:r>
              <a:rPr lang="en-GB" sz="2800" dirty="0"/>
              <a:t>.</a:t>
            </a:r>
            <a:br>
              <a:rPr lang="en-GB" sz="2800" dirty="0"/>
            </a:br>
            <a:r>
              <a:rPr lang="en-GB" sz="2800" dirty="0" err="1"/>
              <a:t>Mă</a:t>
            </a:r>
            <a:r>
              <a:rPr lang="en-GB" sz="2800" dirty="0"/>
              <a:t> </a:t>
            </a:r>
            <a:r>
              <a:rPr lang="en-GB" sz="2800" dirty="0" err="1"/>
              <a:t>plimb</a:t>
            </a:r>
            <a:r>
              <a:rPr lang="en-GB" sz="2800" dirty="0"/>
              <a:t> </a:t>
            </a:r>
            <a:r>
              <a:rPr lang="en-GB" sz="2800" dirty="0" err="1"/>
              <a:t>pe</a:t>
            </a:r>
            <a:r>
              <a:rPr lang="en-GB" sz="2800" dirty="0"/>
              <a:t> </a:t>
            </a:r>
            <a:r>
              <a:rPr lang="en-GB" sz="2800" dirty="0" err="1"/>
              <a:t>pământ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err="1"/>
              <a:t>subt</a:t>
            </a:r>
            <a:r>
              <a:rPr lang="en-GB" sz="2800" dirty="0"/>
              <a:t> </a:t>
            </a:r>
            <a:r>
              <a:rPr lang="en-GB" sz="2800" dirty="0" err="1"/>
              <a:t>ceruri</a:t>
            </a:r>
            <a:r>
              <a:rPr lang="en-GB" sz="2800" dirty="0"/>
              <a:t> de </a:t>
            </a:r>
            <a:r>
              <a:rPr lang="en-GB" sz="2800" dirty="0" err="1"/>
              <a:t>gând</a:t>
            </a:r>
            <a:r>
              <a:rPr lang="en-GB" sz="2800" dirty="0" smtClean="0"/>
              <a:t>.</a:t>
            </a:r>
            <a:r>
              <a:rPr lang="ro-RO" sz="2800" dirty="0" smtClean="0"/>
              <a:t>”</a:t>
            </a:r>
          </a:p>
          <a:p>
            <a:pPr lvl="0"/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/>
              <a:t>(Lucian </a:t>
            </a:r>
            <a:r>
              <a:rPr lang="en-GB" sz="2800" dirty="0" err="1"/>
              <a:t>Blaga</a:t>
            </a:r>
            <a:r>
              <a:rPr lang="en-GB" sz="2800" dirty="0"/>
              <a:t>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149" y="1916832"/>
            <a:ext cx="5032851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93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REȚEAUA RELAȚIILOR DE AUTORITATE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810878" y="1410409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TATĂL CERESC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163008" y="3933056"/>
            <a:ext cx="2329341" cy="9144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MARIUS  CONSTANTIN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706353" y="2611760"/>
            <a:ext cx="12024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PĂRINȚI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4415442" y="2611760"/>
            <a:ext cx="16092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Șefi / Profesori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588224" y="2611760"/>
            <a:ext cx="23210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AUTORITĂȚI LOCALE-NAȚIONALE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1547664" y="5452460"/>
            <a:ext cx="11304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FAMILIE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610811" y="5454827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SUBORDONAȚI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169462" y="5399215"/>
            <a:ext cx="1714906" cy="10208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FRAȚI DIN BISERIC</a:t>
            </a:r>
            <a:r>
              <a:rPr lang="en-GB" dirty="0" smtClean="0"/>
              <a:t>A DE CAS</a:t>
            </a:r>
            <a:r>
              <a:rPr lang="ro-RO" dirty="0" smtClean="0"/>
              <a:t>Ă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411760" y="2591679"/>
            <a:ext cx="150249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PREZBITERII BISERICII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49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800" dirty="0" smtClean="0"/>
              <a:t>Cum ne raportăm la șefii noștri cei de toate zilele ?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556792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</a:rPr>
              <a:t>AXIOMĂ  BIBLICĂ – Cui datorați cinstea  dați-i cinstea. POZIȚIA nu Persoana...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2056780"/>
            <a:ext cx="674421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/>
              <a:t>Metode de subminare a autorității șefului</a:t>
            </a:r>
          </a:p>
          <a:p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 smtClean="0"/>
              <a:t>Noi ne facem că muncim (boala națională)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 smtClean="0"/>
              <a:t>Spirit de nemulțumire, bombănire, cârcotire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 smtClean="0"/>
              <a:t>Bârfa organizată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 smtClean="0"/>
              <a:t>Comunicare lipsită de respect și revendicativă – lipsa perspectivei...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 smtClean="0"/>
              <a:t>Alimentarea unui spirit de nemulțumire in spațiul familiei / bisericii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 smtClean="0"/>
              <a:t>..............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512" y="4581128"/>
            <a:ext cx="677454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/>
              <a:t>Scurt chestionar intim</a:t>
            </a:r>
          </a:p>
          <a:p>
            <a:endParaRPr lang="ro-RO" dirty="0"/>
          </a:p>
          <a:p>
            <a:pPr marL="342900" indent="-342900">
              <a:buFont typeface="+mj-lt"/>
              <a:buAutoNum type="arabicPeriod"/>
            </a:pPr>
            <a:r>
              <a:rPr lang="ro-RO" dirty="0" smtClean="0"/>
              <a:t> Ce notă ar pune azi șeful tău pe calitatea muncii tale?</a:t>
            </a:r>
          </a:p>
          <a:p>
            <a:pPr marL="342900" indent="-342900">
              <a:buFont typeface="+mj-lt"/>
              <a:buAutoNum type="arabicPeriod"/>
            </a:pPr>
            <a:r>
              <a:rPr lang="ro-RO" dirty="0"/>
              <a:t> </a:t>
            </a:r>
            <a:r>
              <a:rPr lang="ro-RO" dirty="0" smtClean="0"/>
              <a:t>Ce notă ai primi de la șeful tău cu privire la respectul afișat?</a:t>
            </a:r>
          </a:p>
          <a:p>
            <a:pPr marL="342900" indent="-342900">
              <a:buFont typeface="+mj-lt"/>
              <a:buAutoNum type="arabicPeriod"/>
            </a:pPr>
            <a:r>
              <a:rPr lang="ro-RO" dirty="0"/>
              <a:t> </a:t>
            </a:r>
            <a:r>
              <a:rPr lang="ro-RO" dirty="0" smtClean="0"/>
              <a:t>Ce ar spune colegii tăi azi despre cum respecți autoritatea șefului?</a:t>
            </a:r>
          </a:p>
          <a:p>
            <a:pPr marL="342900" indent="-342900">
              <a:buFont typeface="+mj-lt"/>
              <a:buAutoNum type="arabicPeriod"/>
            </a:pPr>
            <a:r>
              <a:rPr lang="ro-RO" dirty="0"/>
              <a:t> </a:t>
            </a:r>
            <a:r>
              <a:rPr lang="ro-RO" dirty="0" smtClean="0"/>
              <a:t>Dar soția ta?</a:t>
            </a:r>
          </a:p>
          <a:p>
            <a:pPr marL="342900" indent="-342900">
              <a:buFont typeface="+mj-lt"/>
              <a:buAutoNum type="arabicPeriod"/>
            </a:pPr>
            <a:r>
              <a:rPr lang="ro-RO" dirty="0" smtClean="0"/>
              <a:t> Dar liderul tău de la biserica de casă?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48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ȘEFUL IMPERFECT ȘI TAINA EVLAVIEI</a:t>
            </a:r>
            <a:endParaRPr lang="en-GB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63622" y="3406933"/>
            <a:ext cx="896448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o-RO" altLang="en-US" dirty="0">
                <a:latin typeface="Arial" charset="0"/>
                <a:cs typeface="Arial" charset="0"/>
              </a:rPr>
              <a:t>”</a:t>
            </a:r>
            <a:r>
              <a:rPr lang="ro-RO" altLang="en-US" dirty="0" smtClean="0">
                <a:latin typeface="Arial" charset="0"/>
                <a:cs typeface="Arial" charset="0"/>
              </a:rPr>
              <a:t>Sl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ugilor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fiţi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supuse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stăpânilor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voştri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cu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toată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frica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nu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numai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celor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sunt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buni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blânzi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</a:t>
            </a:r>
            <a:r>
              <a:rPr lang="ro-RO" altLang="en-US" dirty="0">
                <a:latin typeface="Arial" charset="0"/>
                <a:cs typeface="Arial" charset="0"/>
              </a:rPr>
              <a:t>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ci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celor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greu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de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mulţumit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Căci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este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un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lucru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plăcut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dacă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cineva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pentru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cugetul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lui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faţă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de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Dumnezeu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suferă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întristare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suferă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nedrept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(…)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charset="0"/>
                <a:cs typeface="Arial" charset="0"/>
              </a:rPr>
              <a:t> la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charset="0"/>
                <a:cs typeface="Arial" charset="0"/>
              </a:rPr>
              <a:t>aceasta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charset="0"/>
                <a:cs typeface="Arial" charset="0"/>
              </a:rPr>
              <a:t>aţi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charset="0"/>
                <a:cs typeface="Arial" charset="0"/>
              </a:rPr>
              <a:t>fost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charset="0"/>
                <a:cs typeface="Arial" charset="0"/>
              </a:rPr>
              <a:t>chemaţi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;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fiindcă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Hristos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suferit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pentru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v-a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lăsat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o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pildă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călcaţi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urmele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” (1</a:t>
            </a:r>
            <a:r>
              <a:rPr kumimoji="0" lang="ro-RO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Petru 2)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5245" y="2276872"/>
            <a:ext cx="84497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/>
              <a:t>”</a:t>
            </a:r>
            <a:r>
              <a:rPr lang="vi-VN" dirty="0" smtClean="0"/>
              <a:t>Când vezi în ţară pe cel sărac, năpăstuit şi jefuit în numele dreptului şi dreptăţii, </a:t>
            </a:r>
            <a:endParaRPr lang="ro-RO" dirty="0" smtClean="0"/>
          </a:p>
          <a:p>
            <a:r>
              <a:rPr lang="vi-VN" b="1" dirty="0" smtClean="0">
                <a:solidFill>
                  <a:schemeClr val="accent1">
                    <a:lumMod val="75000"/>
                  </a:schemeClr>
                </a:solidFill>
              </a:rPr>
              <a:t>să nu te miri </a:t>
            </a:r>
            <a:r>
              <a:rPr lang="vi-VN" dirty="0" smtClean="0"/>
              <a:t>de lucrul acesta! </a:t>
            </a:r>
            <a:r>
              <a:rPr lang="ro-RO" dirty="0"/>
              <a:t> </a:t>
            </a:r>
            <a:r>
              <a:rPr lang="vi-VN" dirty="0" smtClean="0"/>
              <a:t>Căci peste cel mare veghează altul mai mare, </a:t>
            </a:r>
            <a:endParaRPr lang="ro-RO" dirty="0" smtClean="0"/>
          </a:p>
          <a:p>
            <a:r>
              <a:rPr lang="vi-VN" dirty="0" smtClean="0"/>
              <a:t>şi peste ei toţi, Cel Preaînalt.</a:t>
            </a:r>
            <a:r>
              <a:rPr lang="ro-RO" dirty="0" smtClean="0"/>
              <a:t>” (Eclesiastul 5.8)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147509" y="1556792"/>
            <a:ext cx="3598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MITUL  SEFULUI  PERFECT…</a:t>
            </a: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84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CONCLUZII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ORICE SUBMINARE A ȘEFILOR DIN VIAȚA NOASTRĂ ÎNSEAMNĂ ASOCIERE CU SPAȚIUL CELUI RĂU</a:t>
            </a:r>
          </a:p>
          <a:p>
            <a:r>
              <a:rPr lang="ro-RO" dirty="0"/>
              <a:t> </a:t>
            </a:r>
            <a:r>
              <a:rPr lang="ro-RO" dirty="0" smtClean="0"/>
              <a:t>POZIȚIA NU PERSOANA...</a:t>
            </a:r>
          </a:p>
          <a:p>
            <a:r>
              <a:rPr lang="ro-RO" dirty="0"/>
              <a:t> </a:t>
            </a:r>
            <a:r>
              <a:rPr lang="ro-RO" dirty="0" smtClean="0"/>
              <a:t>EVLAVIA E SUSȚINUTĂ DE ÎNCREDEREA ÎN   GUVERNAREA ÎNȚELEAPTĂ A TATĂLUI CERESC</a:t>
            </a:r>
          </a:p>
          <a:p>
            <a:r>
              <a:rPr lang="ro-RO" dirty="0"/>
              <a:t> </a:t>
            </a:r>
            <a:r>
              <a:rPr lang="ro-RO" dirty="0" smtClean="0"/>
              <a:t>TAINA EVLAVIEI STRĂLUCEȘTE ÎN CONDIȚII DE NEDREPTATE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918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APOGEUL EVLAVIEI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628800"/>
            <a:ext cx="28575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1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351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1 Timotei 6 – Explorând Taina Evlaviei</vt:lpstr>
      <vt:lpstr>REȚEAUA RELAȚIILOR DE AUTORITATE</vt:lpstr>
      <vt:lpstr>Cum ne raportăm la șefii noștri cei de toate zilele ?</vt:lpstr>
      <vt:lpstr>ȘEFUL IMPERFECT ȘI TAINA EVLAVIEI</vt:lpstr>
      <vt:lpstr>CONCLUZII</vt:lpstr>
      <vt:lpstr>APOGEUL EVLAVIEI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Sebi Ghica</dc:creator>
  <cp:lastModifiedBy>Sebi Ghica</cp:lastModifiedBy>
  <cp:revision>19</cp:revision>
  <dcterms:created xsi:type="dcterms:W3CDTF">2013-11-22T08:16:00Z</dcterms:created>
  <dcterms:modified xsi:type="dcterms:W3CDTF">2013-11-24T05:31:01Z</dcterms:modified>
</cp:coreProperties>
</file>