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7" r:id="rId4"/>
    <p:sldId id="259" r:id="rId5"/>
    <p:sldId id="260" r:id="rId6"/>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39497" autoAdjust="0"/>
  </p:normalViewPr>
  <p:slideViewPr>
    <p:cSldViewPr snapToGrid="0">
      <p:cViewPr varScale="1">
        <p:scale>
          <a:sx n="29" d="100"/>
          <a:sy n="29" d="100"/>
        </p:scale>
        <p:origin x="234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14DFF6-23F5-466C-A444-84045E1580C6}" type="datetimeFigureOut">
              <a:rPr lang="ro-RO" smtClean="0"/>
              <a:t>29.06.2014</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F77EA8-56F6-4188-85E6-E84DE180588C}" type="slidenum">
              <a:rPr lang="ro-RO" smtClean="0"/>
              <a:t>‹#›</a:t>
            </a:fld>
            <a:endParaRPr lang="ro-RO"/>
          </a:p>
        </p:txBody>
      </p:sp>
    </p:spTree>
    <p:extLst>
      <p:ext uri="{BB962C8B-B14F-4D97-AF65-F5344CB8AC3E}">
        <p14:creationId xmlns:p14="http://schemas.microsoft.com/office/powerpoint/2010/main" val="1243592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dirty="0" smtClean="0"/>
              <a:t>1A.-Curtea cu 4 spatii ale cunoasterii</a:t>
            </a:r>
          </a:p>
          <a:p>
            <a:r>
              <a:rPr lang="ro-RO" dirty="0" smtClean="0"/>
              <a:t>3 spatii in interior si</a:t>
            </a:r>
            <a:r>
              <a:rPr lang="ro-RO" baseline="0" dirty="0" smtClean="0"/>
              <a:t> un </a:t>
            </a:r>
            <a:r>
              <a:rPr lang="ro-RO" dirty="0" smtClean="0"/>
              <a:t>spatiu in afara.</a:t>
            </a:r>
            <a:r>
              <a:rPr lang="ro-RO" baseline="0" dirty="0" smtClean="0"/>
              <a:t> Din afara puteai sa vezi ansamblul, sa filozofezi, sa admiri culorile palide si semnificatiile sarace.</a:t>
            </a:r>
          </a:p>
          <a:p>
            <a:r>
              <a:rPr lang="ro-RO" baseline="0" dirty="0" smtClean="0"/>
              <a:t>In interiorul curtii tensiunea crestea , lucurile observate initial devin mai clare. Intrebarile se inmultesc, curiozitatea creste.</a:t>
            </a:r>
            <a:endParaRPr lang="ro-RO" dirty="0" smtClean="0"/>
          </a:p>
          <a:p>
            <a:endParaRPr lang="ro-RO" dirty="0" smtClean="0"/>
          </a:p>
          <a:p>
            <a:r>
              <a:rPr lang="ro-RO" dirty="0" smtClean="0"/>
              <a:t>1B.-Curtea</a:t>
            </a:r>
            <a:r>
              <a:rPr lang="ro-RO" baseline="0" dirty="0" smtClean="0"/>
              <a:t> cu un traseu la cunoasterii. Drumul  spre inima lui Dumnezeu incepe la </a:t>
            </a:r>
            <a:r>
              <a:rPr lang="en-US" baseline="0" dirty="0" err="1" smtClean="0"/>
              <a:t>poarta</a:t>
            </a:r>
            <a:r>
              <a:rPr lang="en-US" baseline="0" dirty="0" smtClean="0"/>
              <a:t> </a:t>
            </a:r>
            <a:r>
              <a:rPr lang="en-US" baseline="0" dirty="0" err="1" smtClean="0"/>
              <a:t>apoi</a:t>
            </a:r>
            <a:r>
              <a:rPr lang="en-US" baseline="0" dirty="0" smtClean="0"/>
              <a:t> continua la </a:t>
            </a:r>
            <a:r>
              <a:rPr lang="ro-RO" baseline="0" dirty="0" smtClean="0"/>
              <a:t>altar...</a:t>
            </a:r>
          </a:p>
          <a:p>
            <a:endParaRPr lang="ro-RO" baseline="0" dirty="0" smtClean="0"/>
          </a:p>
          <a:p>
            <a:endParaRPr lang="ro-RO" baseline="0" dirty="0" smtClean="0"/>
          </a:p>
          <a:p>
            <a:endParaRPr lang="ro-RO" baseline="0" dirty="0" smtClean="0"/>
          </a:p>
        </p:txBody>
      </p:sp>
      <p:sp>
        <p:nvSpPr>
          <p:cNvPr id="4" name="Slide Number Placeholder 3"/>
          <p:cNvSpPr>
            <a:spLocks noGrp="1"/>
          </p:cNvSpPr>
          <p:nvPr>
            <p:ph type="sldNum" sz="quarter" idx="10"/>
          </p:nvPr>
        </p:nvSpPr>
        <p:spPr/>
        <p:txBody>
          <a:bodyPr/>
          <a:lstStyle/>
          <a:p>
            <a:fld id="{98F77EA8-56F6-4188-85E6-E84DE180588C}" type="slidenum">
              <a:rPr lang="ro-RO" smtClean="0"/>
              <a:t>1</a:t>
            </a:fld>
            <a:endParaRPr lang="ro-RO"/>
          </a:p>
        </p:txBody>
      </p:sp>
    </p:spTree>
    <p:extLst>
      <p:ext uri="{BB962C8B-B14F-4D97-AF65-F5344CB8AC3E}">
        <p14:creationId xmlns:p14="http://schemas.microsoft.com/office/powerpoint/2010/main" val="3188020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baseline="0" dirty="0" smtClean="0"/>
              <a:t>2.Cunoasterea si exprimentarea nu se refera doar la cererea de iertare. Inseamna metanoia,  transformarea mintii ....a vointei care sa miste macar un cm. Puterea de a nu mai reveni in pacat. Cunoasterea lui Dumnezeu nu se face doar la altar cu mielul pt jertfa de ispasire.</a:t>
            </a:r>
            <a:endParaRPr lang="ro-RO" dirty="0" smtClean="0"/>
          </a:p>
          <a:p>
            <a:endParaRPr lang="ro-RO" dirty="0" smtClean="0"/>
          </a:p>
          <a:p>
            <a:r>
              <a:rPr lang="ro-RO" dirty="0" smtClean="0"/>
              <a:t>Este un lucur pe care</a:t>
            </a:r>
            <a:r>
              <a:rPr lang="ro-RO" baseline="0" dirty="0" smtClean="0"/>
              <a:t> il practica crestinul – cererea de iertare lui Cristos pentru pacat.  Sper ca se mai intampla !!!!  Mai exista momente in care traim rusinea si dezgustul pacatului, in care cunoastem ca l-am enervat pe Dumnezeu, ca suntem sub pedeapsa? </a:t>
            </a:r>
          </a:p>
          <a:p>
            <a:r>
              <a:rPr lang="ro-RO" baseline="0" dirty="0" smtClean="0"/>
              <a:t>Nivelul II de cunoastere a  lui Dumnezeu incepe cu constientizarea vinovatiei, practicarea / experimentarea cererii de iertare si apoi inaintarea psre curatire(sfintire) fara de care nimeni nu va vedea pe Yahweh in sfinta sfintelor.</a:t>
            </a:r>
          </a:p>
          <a:p>
            <a:endParaRPr lang="ro-RO" baseline="0" dirty="0" smtClean="0"/>
          </a:p>
          <a:p>
            <a:r>
              <a:rPr lang="ro-RO" baseline="0" dirty="0" smtClean="0"/>
              <a:t>Cel mai adesea crestinul se opreste fizic doar in fata altarului, fara a merge mai departe. A merge mai departe inseamana vointa marita, dorinta si perseverenta in decizii practice care sa indrepte viciul, pacatul care se tot infiltreaza in viata ta si mai ales dependenta  de puterea de SUS.</a:t>
            </a:r>
            <a:endParaRPr lang="ro-RO" dirty="0"/>
          </a:p>
        </p:txBody>
      </p:sp>
      <p:sp>
        <p:nvSpPr>
          <p:cNvPr id="4" name="Slide Number Placeholder 3"/>
          <p:cNvSpPr>
            <a:spLocks noGrp="1"/>
          </p:cNvSpPr>
          <p:nvPr>
            <p:ph type="sldNum" sz="quarter" idx="10"/>
          </p:nvPr>
        </p:nvSpPr>
        <p:spPr/>
        <p:txBody>
          <a:bodyPr/>
          <a:lstStyle/>
          <a:p>
            <a:fld id="{98F77EA8-56F6-4188-85E6-E84DE180588C}" type="slidenum">
              <a:rPr lang="ro-RO" smtClean="0"/>
              <a:t>2</a:t>
            </a:fld>
            <a:endParaRPr lang="ro-RO"/>
          </a:p>
        </p:txBody>
      </p:sp>
    </p:spTree>
    <p:extLst>
      <p:ext uri="{BB962C8B-B14F-4D97-AF65-F5344CB8AC3E}">
        <p14:creationId xmlns:p14="http://schemas.microsoft.com/office/powerpoint/2010/main" val="322213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dirty="0" smtClean="0"/>
              <a:t>3.Cunoasterea inseamna</a:t>
            </a:r>
            <a:r>
              <a:rPr lang="ro-RO" baseline="0" dirty="0" smtClean="0"/>
              <a:t> vederea adevarului, integrarea lui impreuna cu celelalte si EXPERIMENTAREA LUI.</a:t>
            </a:r>
          </a:p>
          <a:p>
            <a:endParaRPr lang="ro-RO" dirty="0" smtClean="0"/>
          </a:p>
          <a:p>
            <a:r>
              <a:rPr lang="ro-RO" dirty="0" smtClean="0"/>
              <a:t>In interiorul cortului</a:t>
            </a:r>
            <a:r>
              <a:rPr lang="ro-RO" baseline="0" dirty="0" smtClean="0"/>
              <a:t> cunoasterea este experimentala. Vaz, miros, auz, simtul tactil, intelect,totul se integreaza pentru a te face sa cunosti pe Dumnezeu.</a:t>
            </a:r>
          </a:p>
          <a:p>
            <a:r>
              <a:rPr lang="ro-RO" baseline="0" dirty="0" smtClean="0"/>
              <a:t>In afara Lui, cunoasterea se poate cel mai probabil rezuma la o religie pura , plina de observatii si meditatii, principii extraordinare spuse altora. In afara cortului traiesti sentimentul filozofic al cunoasterii, subtilitatea gandului si a ideii, precizia ansamblului, poti trai chiar in contemplatie si adorare fata de frumusetea si adancimea adevarurilor si principiilor puse de Dumnezeu in CORT(CRISTOS).</a:t>
            </a:r>
            <a:endParaRPr lang="ro-RO" dirty="0" smtClean="0"/>
          </a:p>
          <a:p>
            <a:endParaRPr lang="ro-RO" dirty="0" smtClean="0"/>
          </a:p>
          <a:p>
            <a:r>
              <a:rPr lang="ro-RO" dirty="0" smtClean="0"/>
              <a:t>-Situatia unui evreu din popor:</a:t>
            </a:r>
            <a:r>
              <a:rPr lang="ro-RO" baseline="0" dirty="0" smtClean="0"/>
              <a:t> Sta deasupra unui </a:t>
            </a:r>
            <a:r>
              <a:rPr lang="ro-RO" dirty="0" smtClean="0"/>
              <a:t>Deal si priveste si face schite si studiaza dinamica cortului</a:t>
            </a:r>
            <a:r>
              <a:rPr lang="ro-RO" baseline="0" dirty="0" smtClean="0"/>
              <a:t> si toate cele 4 niveluri de cunoastere, face dezbateri despre semnificatii si creaza fascinatie si admiratie fata de cunoasterea lui Dumnezeu. Itic este un mare rabi, un om al lui Dumnezeu. DOAR PE JUMATATE !!!</a:t>
            </a:r>
          </a:p>
          <a:p>
            <a:endParaRPr lang="ro-RO" baseline="0" dirty="0" smtClean="0"/>
          </a:p>
          <a:p>
            <a:r>
              <a:rPr lang="ro-RO" dirty="0" smtClean="0"/>
              <a:t>-Cand au ajuns</a:t>
            </a:r>
            <a:r>
              <a:rPr lang="ro-RO" baseline="0" dirty="0" smtClean="0"/>
              <a:t> la portile canaanului, Evreii au avut de facut o alegere.....sa paseasca sau nu in Iordan...</a:t>
            </a:r>
            <a:r>
              <a:rPr lang="en-US" baseline="0" dirty="0" err="1" smtClean="0"/>
              <a:t>apele</a:t>
            </a:r>
            <a:r>
              <a:rPr lang="en-US" baseline="0" dirty="0" smtClean="0"/>
              <a:t> s-au </a:t>
            </a:r>
            <a:r>
              <a:rPr lang="en-US" baseline="0" dirty="0" err="1" smtClean="0"/>
              <a:t>defacut</a:t>
            </a:r>
            <a:r>
              <a:rPr lang="en-US" baseline="0" dirty="0" smtClean="0"/>
              <a:t> ca 2 </a:t>
            </a:r>
            <a:r>
              <a:rPr lang="en-US" baseline="0" dirty="0" err="1" smtClean="0"/>
              <a:t>porti</a:t>
            </a:r>
            <a:r>
              <a:rPr lang="en-US" baseline="0" dirty="0" smtClean="0"/>
              <a:t> </a:t>
            </a:r>
            <a:r>
              <a:rPr lang="en-US" baseline="0" dirty="0" err="1" smtClean="0"/>
              <a:t>cand</a:t>
            </a:r>
            <a:r>
              <a:rPr lang="en-US" baseline="0" dirty="0" smtClean="0"/>
              <a:t> au </a:t>
            </a:r>
            <a:r>
              <a:rPr lang="en-US" baseline="0" dirty="0" err="1" smtClean="0"/>
              <a:t>calcat</a:t>
            </a:r>
            <a:r>
              <a:rPr lang="en-US" baseline="0" dirty="0" smtClean="0"/>
              <a:t> </a:t>
            </a:r>
            <a:r>
              <a:rPr lang="en-US" baseline="0" dirty="0" err="1" smtClean="0"/>
              <a:t>preotii</a:t>
            </a:r>
            <a:r>
              <a:rPr lang="en-US" baseline="0" dirty="0" smtClean="0"/>
              <a:t> </a:t>
            </a:r>
            <a:r>
              <a:rPr lang="en-US" baseline="0" dirty="0" err="1" smtClean="0"/>
              <a:t>si</a:t>
            </a:r>
            <a:r>
              <a:rPr lang="en-US" baseline="0" dirty="0" smtClean="0"/>
              <a:t> </a:t>
            </a:r>
            <a:r>
              <a:rPr lang="en-US" baseline="0" dirty="0" err="1" smtClean="0"/>
              <a:t>levitii</a:t>
            </a:r>
            <a:r>
              <a:rPr lang="en-US" baseline="0" dirty="0" smtClean="0"/>
              <a:t>.</a:t>
            </a:r>
            <a:endParaRPr lang="ro-RO" dirty="0" smtClean="0"/>
          </a:p>
          <a:p>
            <a:endParaRPr lang="ro-RO" dirty="0" smtClean="0"/>
          </a:p>
          <a:p>
            <a:endParaRPr lang="ro-RO" dirty="0" smtClean="0"/>
          </a:p>
          <a:p>
            <a:r>
              <a:rPr lang="ro-RO" dirty="0" smtClean="0"/>
              <a:t>Piste:</a:t>
            </a:r>
          </a:p>
          <a:p>
            <a:endParaRPr lang="ro-RO"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o-RO" dirty="0" smtClean="0"/>
              <a:t>1.Matei</a:t>
            </a:r>
            <a:r>
              <a:rPr lang="ro-RO" baseline="0" dirty="0" smtClean="0"/>
              <a:t> 13.19(</a:t>
            </a:r>
            <a:r>
              <a:rPr lang="ro-RO" sz="1200" kern="1200" dirty="0" smtClean="0">
                <a:solidFill>
                  <a:schemeClr val="tx1"/>
                </a:solidFill>
                <a:latin typeface="+mn-lt"/>
                <a:ea typeface="+mn-ea"/>
                <a:cs typeface="+mn-cs"/>
              </a:rPr>
              <a:t>suniēmi</a:t>
            </a:r>
            <a:r>
              <a:rPr lang="ro-RO" baseline="0" dirty="0" smtClean="0"/>
              <a:t>) – a integra adevarul si a trai cu piosenie.</a:t>
            </a:r>
          </a:p>
          <a:p>
            <a:r>
              <a:rPr lang="ro-RO" baseline="0" dirty="0" smtClean="0"/>
              <a:t>2.1Cor 14.2(</a:t>
            </a:r>
            <a:r>
              <a:rPr lang="ro-RO" sz="1200" i="1" kern="1200" dirty="0" smtClean="0">
                <a:solidFill>
                  <a:schemeClr val="tx1"/>
                </a:solidFill>
                <a:latin typeface="+mn-lt"/>
                <a:ea typeface="+mn-ea"/>
                <a:cs typeface="+mn-cs"/>
              </a:rPr>
              <a:t>ak-oo'-o, </a:t>
            </a:r>
            <a:r>
              <a:rPr lang="ro-RO" baseline="0" dirty="0" smtClean="0"/>
              <a:t>a auzi, a intelege in limba lui)</a:t>
            </a:r>
          </a:p>
          <a:p>
            <a:r>
              <a:rPr lang="ro-RO" baseline="0" dirty="0" smtClean="0"/>
              <a:t>3.1Cor 14.16 (</a:t>
            </a:r>
            <a:r>
              <a:rPr lang="ro-RO" sz="1200" kern="1200" dirty="0" smtClean="0">
                <a:solidFill>
                  <a:schemeClr val="tx1"/>
                </a:solidFill>
                <a:latin typeface="+mn-lt"/>
                <a:ea typeface="+mn-ea"/>
                <a:cs typeface="+mn-cs"/>
              </a:rPr>
              <a:t>eidō</a:t>
            </a:r>
            <a:r>
              <a:rPr lang="ro-RO" baseline="0" dirty="0" smtClean="0"/>
              <a:t>) , a fi constient, a intelege,) </a:t>
            </a:r>
          </a:p>
          <a:p>
            <a:r>
              <a:rPr lang="ro-RO" baseline="0" dirty="0" smtClean="0"/>
              <a:t>4.1Ioan 2.4(</a:t>
            </a:r>
            <a:r>
              <a:rPr lang="ro-RO" sz="1200" i="1" kern="1200" dirty="0" smtClean="0">
                <a:solidFill>
                  <a:schemeClr val="tx1"/>
                </a:solidFill>
                <a:latin typeface="+mn-lt"/>
                <a:ea typeface="+mn-ea"/>
                <a:cs typeface="+mn-cs"/>
              </a:rPr>
              <a:t>ghin-oce'-ko ,</a:t>
            </a:r>
            <a:r>
              <a:rPr lang="ro-RO" sz="1200" i="1" kern="1200" baseline="0" dirty="0" smtClean="0">
                <a:solidFill>
                  <a:schemeClr val="tx1"/>
                </a:solidFill>
                <a:latin typeface="+mn-lt"/>
                <a:ea typeface="+mn-ea"/>
                <a:cs typeface="+mn-cs"/>
              </a:rPr>
              <a:t>  a percepe, a intelege, a cunoaste</a:t>
            </a:r>
            <a:r>
              <a:rPr lang="ro-RO" baseline="0" dirty="0" smtClean="0"/>
              <a:t>)</a:t>
            </a:r>
          </a:p>
          <a:p>
            <a:r>
              <a:rPr lang="ro-RO" baseline="0" dirty="0" smtClean="0"/>
              <a:t>5.1Tim 4.3 (</a:t>
            </a:r>
            <a:r>
              <a:rPr lang="ro-RO" sz="1200" i="1" kern="1200" dirty="0" smtClean="0">
                <a:solidFill>
                  <a:schemeClr val="tx1"/>
                </a:solidFill>
                <a:latin typeface="+mn-lt"/>
                <a:ea typeface="+mn-ea"/>
                <a:cs typeface="+mn-cs"/>
              </a:rPr>
              <a:t>ep-ig-in-oce'-ko, a recunoaste niste semne, a fi complet</a:t>
            </a:r>
            <a:r>
              <a:rPr lang="ro-RO" sz="1200" i="1" kern="1200" baseline="0" dirty="0" smtClean="0">
                <a:solidFill>
                  <a:schemeClr val="tx1"/>
                </a:solidFill>
                <a:latin typeface="+mn-lt"/>
                <a:ea typeface="+mn-ea"/>
                <a:cs typeface="+mn-cs"/>
              </a:rPr>
              <a:t> acomodat cu ,a intelege </a:t>
            </a:r>
            <a:r>
              <a:rPr lang="ro-RO" baseline="0" dirty="0" smtClean="0"/>
              <a:t>)</a:t>
            </a:r>
            <a:endParaRPr lang="ro-RO" dirty="0" smtClean="0"/>
          </a:p>
        </p:txBody>
      </p:sp>
      <p:sp>
        <p:nvSpPr>
          <p:cNvPr id="4" name="Slide Number Placeholder 3"/>
          <p:cNvSpPr>
            <a:spLocks noGrp="1"/>
          </p:cNvSpPr>
          <p:nvPr>
            <p:ph type="sldNum" sz="quarter" idx="10"/>
          </p:nvPr>
        </p:nvSpPr>
        <p:spPr/>
        <p:txBody>
          <a:bodyPr/>
          <a:lstStyle/>
          <a:p>
            <a:fld id="{98F77EA8-56F6-4188-85E6-E84DE180588C}" type="slidenum">
              <a:rPr lang="ro-RO" smtClean="0"/>
              <a:t>3</a:t>
            </a:fld>
            <a:endParaRPr lang="ro-RO"/>
          </a:p>
        </p:txBody>
      </p:sp>
    </p:spTree>
    <p:extLst>
      <p:ext uri="{BB962C8B-B14F-4D97-AF65-F5344CB8AC3E}">
        <p14:creationId xmlns:p14="http://schemas.microsoft.com/office/powerpoint/2010/main" val="3804118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dirty="0" smtClean="0"/>
              <a:t>Ideea majora a aplicatiei:</a:t>
            </a:r>
            <a:r>
              <a:rPr lang="ro-RO" baseline="0" dirty="0" smtClean="0"/>
              <a:t> Reflexul de experimenta adevarul. Curajul de a implini ceea ce Scriptura zice.</a:t>
            </a:r>
          </a:p>
          <a:p>
            <a:r>
              <a:rPr lang="ro-RO" baseline="0" dirty="0" smtClean="0"/>
              <a:t>Cunoasterea lui Dumnezeu nu este completa daca adevarul, cuvantul nu este experimentat.Este doar pe jumatate.</a:t>
            </a:r>
            <a:endParaRPr lang="ro-RO" dirty="0" smtClean="0"/>
          </a:p>
          <a:p>
            <a:endParaRPr lang="ro-RO" dirty="0" smtClean="0"/>
          </a:p>
          <a:p>
            <a:endParaRPr lang="en-US" dirty="0" smtClean="0"/>
          </a:p>
          <a:p>
            <a:r>
              <a:rPr lang="en-US" dirty="0" smtClean="0"/>
              <a:t>-</a:t>
            </a:r>
            <a:r>
              <a:rPr lang="en-US" dirty="0" err="1" smtClean="0"/>
              <a:t>Pilda</a:t>
            </a:r>
            <a:r>
              <a:rPr lang="en-US" dirty="0" smtClean="0"/>
              <a:t> se </a:t>
            </a:r>
            <a:r>
              <a:rPr lang="en-US" dirty="0" err="1" smtClean="0"/>
              <a:t>aplica</a:t>
            </a:r>
            <a:r>
              <a:rPr lang="en-US" dirty="0" smtClean="0"/>
              <a:t> in </a:t>
            </a:r>
            <a:r>
              <a:rPr lang="en-US" dirty="0" err="1" smtClean="0"/>
              <a:t>primul</a:t>
            </a:r>
            <a:r>
              <a:rPr lang="en-US" dirty="0" smtClean="0"/>
              <a:t> rand </a:t>
            </a:r>
            <a:r>
              <a:rPr lang="en-US" dirty="0" err="1" smtClean="0"/>
              <a:t>credinciosilor</a:t>
            </a:r>
            <a:endParaRPr lang="en-US" dirty="0" smtClean="0"/>
          </a:p>
          <a:p>
            <a:endParaRPr lang="en-US" dirty="0" smtClean="0"/>
          </a:p>
          <a:p>
            <a:pPr marL="171450" indent="-171450">
              <a:buFontTx/>
              <a:buChar char="-"/>
            </a:pPr>
            <a:r>
              <a:rPr lang="en-US" dirty="0" smtClean="0"/>
              <a:t>“</a:t>
            </a:r>
            <a:r>
              <a:rPr lang="ro-RO" dirty="0" smtClean="0"/>
              <a:t>A intelege</a:t>
            </a:r>
            <a:r>
              <a:rPr lang="en-US" dirty="0" smtClean="0"/>
              <a:t>”</a:t>
            </a:r>
            <a:r>
              <a:rPr lang="ro-RO" dirty="0" smtClean="0"/>
              <a:t> este </a:t>
            </a:r>
            <a:r>
              <a:rPr lang="en-US" dirty="0" err="1" smtClean="0"/>
              <a:t>diferit</a:t>
            </a:r>
            <a:r>
              <a:rPr lang="en-US" dirty="0" smtClean="0"/>
              <a:t> de a </a:t>
            </a:r>
            <a:r>
              <a:rPr lang="en-US" dirty="0" err="1" smtClean="0"/>
              <a:t>auzi</a:t>
            </a:r>
            <a:r>
              <a:rPr lang="en-US" dirty="0" smtClean="0"/>
              <a:t> </a:t>
            </a:r>
            <a:r>
              <a:rPr lang="en-US" dirty="0" err="1" smtClean="0"/>
              <a:t>si</a:t>
            </a:r>
            <a:r>
              <a:rPr lang="en-US" dirty="0" smtClean="0"/>
              <a:t> </a:t>
            </a:r>
            <a:r>
              <a:rPr lang="en-US" dirty="0" err="1" smtClean="0"/>
              <a:t>diferit</a:t>
            </a:r>
            <a:r>
              <a:rPr lang="en-US" dirty="0" smtClean="0"/>
              <a:t> de a </a:t>
            </a:r>
            <a:r>
              <a:rPr lang="en-US" dirty="0" err="1" smtClean="0"/>
              <a:t>aduce</a:t>
            </a:r>
            <a:r>
              <a:rPr lang="en-US" dirty="0" smtClean="0"/>
              <a:t> </a:t>
            </a:r>
            <a:r>
              <a:rPr lang="en-US" dirty="0" err="1" smtClean="0"/>
              <a:t>roada</a:t>
            </a:r>
            <a:r>
              <a:rPr lang="en-US" dirty="0" smtClean="0"/>
              <a:t>. </a:t>
            </a:r>
            <a:r>
              <a:rPr lang="en-US" dirty="0" err="1" smtClean="0"/>
              <a:t>Fiecare</a:t>
            </a:r>
            <a:r>
              <a:rPr lang="en-US" dirty="0" smtClean="0"/>
              <a:t> se produce in </a:t>
            </a:r>
            <a:r>
              <a:rPr lang="en-US" dirty="0" err="1" smtClean="0"/>
              <a:t>momente</a:t>
            </a:r>
            <a:r>
              <a:rPr lang="en-US" dirty="0" smtClean="0"/>
              <a:t> </a:t>
            </a:r>
            <a:r>
              <a:rPr lang="en-US" dirty="0" err="1" smtClean="0"/>
              <a:t>diferite</a:t>
            </a:r>
            <a:r>
              <a:rPr lang="en-US" dirty="0" smtClean="0"/>
              <a:t> </a:t>
            </a:r>
            <a:r>
              <a:rPr lang="en-US" dirty="0" err="1" smtClean="0"/>
              <a:t>si</a:t>
            </a:r>
            <a:r>
              <a:rPr lang="en-US" dirty="0" smtClean="0"/>
              <a:t> cu </a:t>
            </a:r>
            <a:r>
              <a:rPr lang="en-US" dirty="0" err="1" smtClean="0"/>
              <a:t>acte</a:t>
            </a:r>
            <a:r>
              <a:rPr lang="en-US" dirty="0" smtClean="0"/>
              <a:t> de </a:t>
            </a:r>
            <a:r>
              <a:rPr lang="en-US" dirty="0" err="1" smtClean="0"/>
              <a:t>vointa</a:t>
            </a:r>
            <a:r>
              <a:rPr lang="en-US" dirty="0" smtClean="0"/>
              <a:t> </a:t>
            </a:r>
            <a:r>
              <a:rPr lang="en-US" dirty="0" err="1" smtClean="0"/>
              <a:t>diferite</a:t>
            </a:r>
            <a:r>
              <a:rPr lang="en-US" dirty="0" smtClean="0"/>
              <a:t>.</a:t>
            </a:r>
          </a:p>
          <a:p>
            <a:pPr marL="171450" indent="-171450">
              <a:buFontTx/>
              <a:buChar char="-"/>
            </a:pPr>
            <a:r>
              <a:rPr lang="en-US" dirty="0" smtClean="0"/>
              <a:t>ESTE </a:t>
            </a:r>
            <a:r>
              <a:rPr lang="en-US" dirty="0" err="1" smtClean="0"/>
              <a:t>nevoie</a:t>
            </a:r>
            <a:r>
              <a:rPr lang="en-US" dirty="0" smtClean="0"/>
              <a:t> de 4 </a:t>
            </a:r>
            <a:r>
              <a:rPr lang="en-US" dirty="0" err="1" smtClean="0"/>
              <a:t>ingrediente</a:t>
            </a:r>
            <a:r>
              <a:rPr lang="en-US" dirty="0" smtClean="0"/>
              <a:t>: 3 </a:t>
            </a:r>
            <a:r>
              <a:rPr lang="en-US" dirty="0" err="1" smtClean="0"/>
              <a:t>vizibile</a:t>
            </a:r>
            <a:r>
              <a:rPr lang="en-US" dirty="0" smtClean="0"/>
              <a:t> </a:t>
            </a:r>
            <a:r>
              <a:rPr lang="en-US" dirty="0" err="1" smtClean="0"/>
              <a:t>si</a:t>
            </a:r>
            <a:r>
              <a:rPr lang="en-US" dirty="0" smtClean="0"/>
              <a:t> </a:t>
            </a:r>
            <a:r>
              <a:rPr lang="en-US" dirty="0" err="1" smtClean="0"/>
              <a:t>unul</a:t>
            </a:r>
            <a:r>
              <a:rPr lang="en-US" dirty="0" smtClean="0"/>
              <a:t> care tot din </a:t>
            </a:r>
            <a:r>
              <a:rPr lang="en-US" dirty="0" err="1" smtClean="0"/>
              <a:t>experimentare</a:t>
            </a:r>
            <a:r>
              <a:rPr lang="en-US" baseline="0" dirty="0" smtClean="0"/>
              <a:t> </a:t>
            </a:r>
            <a:r>
              <a:rPr lang="en-US" baseline="0" dirty="0" err="1" smtClean="0"/>
              <a:t>il</a:t>
            </a:r>
            <a:r>
              <a:rPr lang="en-US" baseline="0" dirty="0" smtClean="0"/>
              <a:t> </a:t>
            </a:r>
            <a:r>
              <a:rPr lang="en-US" baseline="0" dirty="0" err="1" smtClean="0"/>
              <a:t>deprinzi</a:t>
            </a:r>
            <a:r>
              <a:rPr lang="en-US" baseline="0" dirty="0" smtClean="0"/>
              <a:t> – </a:t>
            </a:r>
            <a:r>
              <a:rPr lang="en-US" baseline="0" dirty="0" err="1" smtClean="0"/>
              <a:t>staruinta</a:t>
            </a:r>
            <a:r>
              <a:rPr lang="en-US" baseline="0" dirty="0" smtClean="0"/>
              <a:t>, </a:t>
            </a:r>
            <a:r>
              <a:rPr lang="en-US" baseline="0" dirty="0" err="1" smtClean="0"/>
              <a:t>perseverenta</a:t>
            </a:r>
            <a:r>
              <a:rPr lang="en-US" baseline="0" dirty="0" smtClean="0"/>
              <a:t>.</a:t>
            </a:r>
          </a:p>
          <a:p>
            <a:pPr marL="171450" indent="-171450">
              <a:buFontTx/>
              <a:buChar char="-"/>
            </a:pPr>
            <a:r>
              <a:rPr lang="en-US" baseline="0" dirty="0" smtClean="0"/>
              <a:t>ACEST FENOMEN EXPLICA DIFERENTA in </a:t>
            </a:r>
            <a:r>
              <a:rPr lang="en-US" baseline="0" dirty="0" err="1" smtClean="0"/>
              <a:t>Imparatia</a:t>
            </a:r>
            <a:r>
              <a:rPr lang="en-US" baseline="0" dirty="0" smtClean="0"/>
              <a:t> </a:t>
            </a:r>
            <a:r>
              <a:rPr lang="en-US" baseline="0" dirty="0" err="1" smtClean="0"/>
              <a:t>lui</a:t>
            </a:r>
            <a:r>
              <a:rPr lang="en-US" baseline="0" dirty="0" smtClean="0"/>
              <a:t> </a:t>
            </a:r>
            <a:r>
              <a:rPr lang="en-US" baseline="0" dirty="0" err="1" smtClean="0"/>
              <a:t>Dumnezeu</a:t>
            </a:r>
            <a:r>
              <a:rPr lang="en-US" baseline="0" dirty="0" smtClean="0"/>
              <a:t>.</a:t>
            </a:r>
          </a:p>
          <a:p>
            <a:r>
              <a:rPr lang="en-US" baseline="0" dirty="0" smtClean="0"/>
              <a:t>ROADELE DUHULUI - </a:t>
            </a:r>
            <a:r>
              <a:rPr lang="ro-RO" sz="1200" kern="1200" dirty="0" smtClean="0">
                <a:solidFill>
                  <a:schemeClr val="tx1"/>
                </a:solidFill>
                <a:latin typeface="+mn-lt"/>
                <a:ea typeface="+mn-ea"/>
                <a:cs typeface="+mn-cs"/>
              </a:rPr>
              <a:t>Gal 5:22  Roada Duhului, dimpotrivã, este: dragostea, bucuria, pacea, îndelunga rãbdare, bunãtatea, facerea de bine, credincioșia, </a:t>
            </a:r>
          </a:p>
          <a:p>
            <a:r>
              <a:rPr lang="ro-RO" sz="1200" kern="1200" dirty="0" smtClean="0">
                <a:solidFill>
                  <a:schemeClr val="tx1"/>
                </a:solidFill>
                <a:latin typeface="+mn-lt"/>
                <a:ea typeface="+mn-ea"/>
                <a:cs typeface="+mn-cs"/>
              </a:rPr>
              <a:t>Gal 5:23  blîndeța, înfrînarea poftelor. Împotriva acestor lucruri nu este lege. </a:t>
            </a:r>
          </a:p>
          <a:p>
            <a:r>
              <a:rPr lang="ro-RO" sz="1200" kern="1200" dirty="0" smtClean="0">
                <a:solidFill>
                  <a:schemeClr val="tx1"/>
                </a:solidFill>
                <a:latin typeface="+mn-lt"/>
                <a:ea typeface="+mn-ea"/>
                <a:cs typeface="+mn-cs"/>
              </a:rPr>
              <a:t>Gal 5:24  Cei ce sînt ai lui Hristos Isus, și-au rãstignit firea pãmînteascã împreunã cu patimile și poftele ei.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 </a:t>
            </a:r>
            <a:r>
              <a:rPr lang="en-US" sz="1200" kern="1200" dirty="0" err="1" smtClean="0">
                <a:solidFill>
                  <a:schemeClr val="tx1"/>
                </a:solidFill>
                <a:latin typeface="+mn-lt"/>
                <a:ea typeface="+mn-ea"/>
                <a:cs typeface="+mn-cs"/>
              </a:rPr>
              <a:t>experimenta</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inseamana</a:t>
            </a:r>
            <a:r>
              <a:rPr lang="en-US" sz="1200" kern="1200" dirty="0" smtClean="0">
                <a:solidFill>
                  <a:schemeClr val="tx1"/>
                </a:solidFill>
                <a:latin typeface="+mn-lt"/>
                <a:ea typeface="+mn-ea"/>
                <a:cs typeface="+mn-cs"/>
              </a:rPr>
              <a:t> a </a:t>
            </a:r>
            <a:r>
              <a:rPr lang="en-US" sz="1200" kern="1200" dirty="0" err="1" smtClean="0">
                <a:solidFill>
                  <a:schemeClr val="tx1"/>
                </a:solidFill>
                <a:latin typeface="+mn-lt"/>
                <a:ea typeface="+mn-ea"/>
                <a:cs typeface="+mn-cs"/>
              </a:rPr>
              <a:t>lua</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intelesul</a:t>
            </a:r>
            <a:r>
              <a:rPr lang="en-US" sz="1200" kern="1200" dirty="0" smtClean="0">
                <a:solidFill>
                  <a:schemeClr val="tx1"/>
                </a:solidFill>
                <a:latin typeface="+mn-lt"/>
                <a:ea typeface="+mn-ea"/>
                <a:cs typeface="+mn-cs"/>
              </a:rPr>
              <a:t> personal </a:t>
            </a:r>
            <a:r>
              <a:rPr lang="en-US" sz="1200" kern="1200" dirty="0" err="1" smtClean="0">
                <a:solidFill>
                  <a:schemeClr val="tx1"/>
                </a:solidFill>
                <a:latin typeface="+mn-lt"/>
                <a:ea typeface="+mn-ea"/>
                <a:cs typeface="+mn-cs"/>
              </a:rPr>
              <a:t>descoperit</a:t>
            </a:r>
            <a:r>
              <a:rPr lang="en-US" sz="1200" kern="1200" dirty="0" smtClean="0">
                <a:solidFill>
                  <a:schemeClr val="tx1"/>
                </a:solidFill>
                <a:latin typeface="+mn-lt"/>
                <a:ea typeface="+mn-ea"/>
                <a:cs typeface="+mn-cs"/>
              </a:rPr>
              <a:t> tie, care </a:t>
            </a:r>
            <a:r>
              <a:rPr lang="en-US" sz="1200" kern="1200" dirty="0" err="1" smtClean="0">
                <a:solidFill>
                  <a:schemeClr val="tx1"/>
                </a:solidFill>
                <a:latin typeface="+mn-lt"/>
                <a:ea typeface="+mn-ea"/>
                <a:cs typeface="+mn-cs"/>
              </a:rPr>
              <a:t>este</a:t>
            </a:r>
            <a:r>
              <a:rPr lang="en-US" sz="1200" kern="1200" dirty="0" smtClean="0">
                <a:solidFill>
                  <a:schemeClr val="tx1"/>
                </a:solidFill>
                <a:latin typeface="+mn-lt"/>
                <a:ea typeface="+mn-ea"/>
                <a:cs typeface="+mn-cs"/>
              </a:rPr>
              <a:t> in accord cu </a:t>
            </a:r>
            <a:r>
              <a:rPr lang="en-US" sz="1200" kern="1200" dirty="0" err="1" smtClean="0">
                <a:solidFill>
                  <a:schemeClr val="tx1"/>
                </a:solidFill>
                <a:latin typeface="+mn-lt"/>
                <a:ea typeface="+mn-ea"/>
                <a:cs typeface="+mn-cs"/>
              </a:rPr>
              <a:t>intelesul</a:t>
            </a:r>
            <a:r>
              <a:rPr lang="en-US" sz="1200" kern="1200" dirty="0" smtClean="0">
                <a:solidFill>
                  <a:schemeClr val="tx1"/>
                </a:solidFill>
                <a:latin typeface="+mn-lt"/>
                <a:ea typeface="+mn-ea"/>
                <a:cs typeface="+mn-cs"/>
              </a:rPr>
              <a:t> general al </a:t>
            </a:r>
            <a:r>
              <a:rPr lang="en-US" sz="1200" kern="1200" dirty="0" err="1" smtClean="0">
                <a:solidFill>
                  <a:schemeClr val="tx1"/>
                </a:solidFill>
                <a:latin typeface="+mn-lt"/>
                <a:ea typeface="+mn-ea"/>
                <a:cs typeface="+mn-cs"/>
              </a:rPr>
              <a:t>adevarului</a:t>
            </a:r>
            <a:r>
              <a:rPr lang="en-US" sz="1200" kern="1200" dirty="0" smtClean="0">
                <a:solidFill>
                  <a:schemeClr val="tx1"/>
                </a:solidFill>
                <a:latin typeface="+mn-lt"/>
                <a:ea typeface="+mn-ea"/>
                <a:cs typeface="+mn-cs"/>
              </a:rPr>
              <a:t> , </a:t>
            </a:r>
            <a:r>
              <a:rPr lang="en-US" sz="1200" kern="1200" dirty="0" err="1" smtClean="0">
                <a:solidFill>
                  <a:schemeClr val="tx1"/>
                </a:solidFill>
                <a:latin typeface="+mn-lt"/>
                <a:ea typeface="+mn-ea"/>
                <a:cs typeface="+mn-cs"/>
              </a:rPr>
              <a:t>si</a:t>
            </a:r>
            <a:r>
              <a:rPr lang="en-US" sz="1200" kern="1200" dirty="0" smtClean="0">
                <a:solidFill>
                  <a:schemeClr val="tx1"/>
                </a:solidFill>
                <a:latin typeface="+mn-lt"/>
                <a:ea typeface="+mn-ea"/>
                <a:cs typeface="+mn-cs"/>
              </a:rPr>
              <a:t> a </a:t>
            </a:r>
            <a:r>
              <a:rPr lang="en-US" sz="1200" kern="1200" dirty="0" err="1" smtClean="0">
                <a:solidFill>
                  <a:schemeClr val="tx1"/>
                </a:solidFill>
                <a:latin typeface="+mn-lt"/>
                <a:ea typeface="+mn-ea"/>
                <a:cs typeface="+mn-cs"/>
              </a:rPr>
              <a:t>misca</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macar</a:t>
            </a:r>
            <a:r>
              <a:rPr lang="en-US" sz="1200" kern="1200" dirty="0" smtClean="0">
                <a:solidFill>
                  <a:schemeClr val="tx1"/>
                </a:solidFill>
                <a:latin typeface="+mn-lt"/>
                <a:ea typeface="+mn-ea"/>
                <a:cs typeface="+mn-cs"/>
              </a:rPr>
              <a:t> Un </a:t>
            </a:r>
            <a:r>
              <a:rPr lang="en-US" sz="1200" kern="1200" dirty="0" err="1" smtClean="0">
                <a:solidFill>
                  <a:schemeClr val="tx1"/>
                </a:solidFill>
                <a:latin typeface="+mn-lt"/>
                <a:ea typeface="+mn-ea"/>
                <a:cs typeface="+mn-cs"/>
              </a:rPr>
              <a:t>centimentru</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pentru</a:t>
            </a:r>
            <a:r>
              <a:rPr lang="en-US" sz="1200" kern="1200" dirty="0" smtClean="0">
                <a:solidFill>
                  <a:schemeClr val="tx1"/>
                </a:solidFill>
                <a:latin typeface="+mn-lt"/>
                <a:ea typeface="+mn-ea"/>
                <a:cs typeface="+mn-cs"/>
              </a:rPr>
              <a:t> a se </a:t>
            </a:r>
            <a:r>
              <a:rPr lang="en-US" sz="1200" kern="1200" dirty="0" err="1" smtClean="0">
                <a:solidFill>
                  <a:schemeClr val="tx1"/>
                </a:solidFill>
                <a:latin typeface="+mn-lt"/>
                <a:ea typeface="+mn-ea"/>
                <a:cs typeface="+mn-cs"/>
              </a:rPr>
              <a:t>manifesta</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si</a:t>
            </a:r>
            <a:r>
              <a:rPr lang="en-US" sz="1200" kern="1200" dirty="0" smtClean="0">
                <a:solidFill>
                  <a:schemeClr val="tx1"/>
                </a:solidFill>
                <a:latin typeface="+mn-lt"/>
                <a:ea typeface="+mn-ea"/>
                <a:cs typeface="+mn-cs"/>
              </a:rPr>
              <a:t> in </a:t>
            </a:r>
            <a:r>
              <a:rPr lang="en-US" sz="1200" kern="1200" dirty="0" err="1" smtClean="0">
                <a:solidFill>
                  <a:schemeClr val="tx1"/>
                </a:solidFill>
                <a:latin typeface="+mn-lt"/>
                <a:ea typeface="+mn-ea"/>
                <a:cs typeface="+mn-cs"/>
              </a:rPr>
              <a:t>viata</a:t>
            </a:r>
            <a:r>
              <a:rPr lang="en-US" sz="1200" kern="1200" dirty="0" smtClean="0">
                <a:solidFill>
                  <a:schemeClr val="tx1"/>
                </a:solidFill>
                <a:latin typeface="+mn-lt"/>
                <a:ea typeface="+mn-ea"/>
                <a:cs typeface="+mn-cs"/>
              </a:rPr>
              <a:t> ta.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 </a:t>
            </a:r>
            <a:r>
              <a:rPr lang="en-US" sz="1200" kern="1200" dirty="0" err="1" smtClean="0">
                <a:solidFill>
                  <a:schemeClr val="tx1"/>
                </a:solidFill>
                <a:latin typeface="+mn-lt"/>
                <a:ea typeface="+mn-ea"/>
                <a:cs typeface="+mn-cs"/>
              </a:rPr>
              <a:t>experimenta</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inseamna</a:t>
            </a:r>
            <a:r>
              <a:rPr lang="en-US" sz="1200" kern="1200" baseline="0" dirty="0" smtClean="0">
                <a:solidFill>
                  <a:schemeClr val="tx1"/>
                </a:solidFill>
                <a:latin typeface="+mn-lt"/>
                <a:ea typeface="+mn-ea"/>
                <a:cs typeface="+mn-cs"/>
              </a:rPr>
              <a:t> in </a:t>
            </a:r>
            <a:r>
              <a:rPr lang="en-US" sz="1200" kern="1200" baseline="0" dirty="0" err="1" smtClean="0">
                <a:solidFill>
                  <a:schemeClr val="tx1"/>
                </a:solidFill>
                <a:latin typeface="+mn-lt"/>
                <a:ea typeface="+mn-ea"/>
                <a:cs typeface="+mn-cs"/>
              </a:rPr>
              <a:t>primul</a:t>
            </a:r>
            <a:r>
              <a:rPr lang="en-US" sz="1200" kern="1200" baseline="0" dirty="0" smtClean="0">
                <a:solidFill>
                  <a:schemeClr val="tx1"/>
                </a:solidFill>
                <a:latin typeface="+mn-lt"/>
                <a:ea typeface="+mn-ea"/>
                <a:cs typeface="+mn-cs"/>
              </a:rPr>
              <a:t> rand a </a:t>
            </a:r>
            <a:r>
              <a:rPr lang="en-US" sz="1200" kern="1200" baseline="0" dirty="0" err="1" smtClean="0">
                <a:solidFill>
                  <a:schemeClr val="tx1"/>
                </a:solidFill>
                <a:latin typeface="+mn-lt"/>
                <a:ea typeface="+mn-ea"/>
                <a:cs typeface="+mn-cs"/>
              </a:rPr>
              <a:t>gresi</a:t>
            </a:r>
            <a:r>
              <a:rPr lang="en-US" sz="1200" kern="1200" baseline="0" dirty="0" smtClean="0">
                <a:solidFill>
                  <a:schemeClr val="tx1"/>
                </a:solidFill>
                <a:latin typeface="+mn-lt"/>
                <a:ea typeface="+mn-ea"/>
                <a:cs typeface="+mn-cs"/>
              </a:rPr>
              <a:t> , a o </a:t>
            </a:r>
            <a:r>
              <a:rPr lang="en-US" sz="1200" kern="1200" baseline="0" dirty="0" err="1" smtClean="0">
                <a:solidFill>
                  <a:schemeClr val="tx1"/>
                </a:solidFill>
                <a:latin typeface="+mn-lt"/>
                <a:ea typeface="+mn-ea"/>
                <a:cs typeface="+mn-cs"/>
              </a:rPr>
              <a:t>lua</a:t>
            </a:r>
            <a:r>
              <a:rPr lang="en-US" sz="1200" kern="1200" baseline="0" dirty="0" smtClean="0">
                <a:solidFill>
                  <a:schemeClr val="tx1"/>
                </a:solidFill>
                <a:latin typeface="+mn-lt"/>
                <a:ea typeface="+mn-ea"/>
                <a:cs typeface="+mn-cs"/>
              </a:rPr>
              <a:t> de la </a:t>
            </a:r>
            <a:r>
              <a:rPr lang="en-US" sz="1200" kern="1200" baseline="0" dirty="0" err="1" smtClean="0">
                <a:solidFill>
                  <a:schemeClr val="tx1"/>
                </a:solidFill>
                <a:latin typeface="+mn-lt"/>
                <a:ea typeface="+mn-ea"/>
                <a:cs typeface="+mn-cs"/>
              </a:rPr>
              <a:t>capat</a:t>
            </a:r>
            <a:r>
              <a:rPr lang="en-US" sz="1200" kern="1200" baseline="0" dirty="0" smtClean="0">
                <a:solidFill>
                  <a:schemeClr val="tx1"/>
                </a:solidFill>
                <a:latin typeface="+mn-lt"/>
                <a:ea typeface="+mn-ea"/>
                <a:cs typeface="+mn-cs"/>
              </a:rPr>
              <a:t> cu </a:t>
            </a:r>
            <a:r>
              <a:rPr lang="en-US" sz="1200" kern="1200" baseline="0" dirty="0" err="1" smtClean="0">
                <a:solidFill>
                  <a:schemeClr val="tx1"/>
                </a:solidFill>
                <a:latin typeface="+mn-lt"/>
                <a:ea typeface="+mn-ea"/>
                <a:cs typeface="+mn-cs"/>
              </a:rPr>
              <a:t>corecturile</a:t>
            </a:r>
            <a:r>
              <a:rPr lang="en-US" sz="1200" kern="1200" baseline="0" dirty="0" smtClean="0">
                <a:solidFill>
                  <a:schemeClr val="tx1"/>
                </a:solidFill>
                <a:latin typeface="+mn-lt"/>
                <a:ea typeface="+mn-ea"/>
                <a:cs typeface="+mn-cs"/>
              </a:rPr>
              <a:t> de </a:t>
            </a:r>
            <a:r>
              <a:rPr lang="en-US" sz="1200" kern="1200" baseline="0" dirty="0" err="1" smtClean="0">
                <a:solidFill>
                  <a:schemeClr val="tx1"/>
                </a:solidFill>
                <a:latin typeface="+mn-lt"/>
                <a:ea typeface="+mn-ea"/>
                <a:cs typeface="+mn-cs"/>
              </a:rPr>
              <a:t>rigoare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si</a:t>
            </a:r>
            <a:r>
              <a:rPr lang="en-US" sz="1200" kern="1200" baseline="0" dirty="0" smtClean="0">
                <a:solidFill>
                  <a:schemeClr val="tx1"/>
                </a:solidFill>
                <a:latin typeface="+mn-lt"/>
                <a:ea typeface="+mn-ea"/>
                <a:cs typeface="+mn-cs"/>
              </a:rPr>
              <a:t> a </a:t>
            </a:r>
            <a:r>
              <a:rPr lang="en-US" sz="1200" kern="1200" baseline="0" dirty="0" err="1" smtClean="0">
                <a:solidFill>
                  <a:schemeClr val="tx1"/>
                </a:solidFill>
                <a:latin typeface="+mn-lt"/>
                <a:ea typeface="+mn-ea"/>
                <a:cs typeface="+mn-cs"/>
              </a:rPr>
              <a:t>mai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gresi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Perseverenta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te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ajuta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continui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pana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cand</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iti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iese</a:t>
            </a:r>
            <a:r>
              <a:rPr lang="en-US" sz="1200" kern="1200" baseline="0" dirty="0" smtClean="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-A </a:t>
            </a:r>
            <a:r>
              <a:rPr lang="en-US" sz="1200" kern="1200" baseline="0" dirty="0" err="1" smtClean="0">
                <a:solidFill>
                  <a:schemeClr val="tx1"/>
                </a:solidFill>
                <a:latin typeface="+mn-lt"/>
                <a:ea typeface="+mn-ea"/>
                <a:cs typeface="+mn-cs"/>
              </a:rPr>
              <a:t>experimenta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insemana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risti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ai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confuzii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bajbai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ramai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depedent</a:t>
            </a:r>
            <a:r>
              <a:rPr lang="en-US" sz="1200" kern="1200" baseline="0" dirty="0" smtClean="0">
                <a:solidFill>
                  <a:schemeClr val="tx1"/>
                </a:solidFill>
                <a:latin typeface="+mn-lt"/>
                <a:ea typeface="+mn-ea"/>
                <a:cs typeface="+mn-cs"/>
              </a:rPr>
              <a:t> de </a:t>
            </a:r>
            <a:r>
              <a:rPr lang="en-US" sz="1200" kern="1200" baseline="0" dirty="0" err="1" smtClean="0">
                <a:solidFill>
                  <a:schemeClr val="tx1"/>
                </a:solidFill>
                <a:latin typeface="+mn-lt"/>
                <a:ea typeface="+mn-ea"/>
                <a:cs typeface="+mn-cs"/>
              </a:rPr>
              <a:t>Dumnezeu</a:t>
            </a:r>
            <a:r>
              <a:rPr lang="en-US" sz="1200" kern="1200" baseline="0" dirty="0" smtClean="0">
                <a:solidFill>
                  <a:schemeClr val="tx1"/>
                </a:solidFill>
                <a:latin typeface="+mn-lt"/>
                <a:ea typeface="+mn-ea"/>
                <a:cs typeface="+mn-cs"/>
              </a:rPr>
              <a:t> ,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ai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angoase</a:t>
            </a:r>
            <a:r>
              <a:rPr lang="en-US" sz="1200" kern="1200" baseline="0" dirty="0" smtClean="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A </a:t>
            </a:r>
            <a:r>
              <a:rPr lang="en-US" sz="1200" kern="1200" baseline="0" dirty="0" err="1" smtClean="0">
                <a:solidFill>
                  <a:schemeClr val="tx1"/>
                </a:solidFill>
                <a:latin typeface="+mn-lt"/>
                <a:ea typeface="+mn-ea"/>
                <a:cs typeface="+mn-cs"/>
              </a:rPr>
              <a:t>asculta</a:t>
            </a:r>
            <a:r>
              <a:rPr lang="en-US" sz="1200" kern="1200" baseline="0" dirty="0" smtClean="0">
                <a:solidFill>
                  <a:schemeClr val="tx1"/>
                </a:solidFill>
                <a:latin typeface="+mn-lt"/>
                <a:ea typeface="+mn-ea"/>
                <a:cs typeface="+mn-cs"/>
              </a:rPr>
              <a:t>, a </a:t>
            </a:r>
            <a:r>
              <a:rPr lang="en-US" sz="1200" kern="1200" baseline="0" dirty="0" err="1" smtClean="0">
                <a:solidFill>
                  <a:schemeClr val="tx1"/>
                </a:solidFill>
                <a:latin typeface="+mn-lt"/>
                <a:ea typeface="+mn-ea"/>
                <a:cs typeface="+mn-cs"/>
              </a:rPr>
              <a:t>experimenta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este</a:t>
            </a:r>
            <a:r>
              <a:rPr lang="en-US" sz="1200" kern="1200" baseline="0" dirty="0" smtClean="0">
                <a:solidFill>
                  <a:schemeClr val="tx1"/>
                </a:solidFill>
                <a:latin typeface="+mn-lt"/>
                <a:ea typeface="+mn-ea"/>
                <a:cs typeface="+mn-cs"/>
              </a:rPr>
              <a:t> ca in </a:t>
            </a:r>
            <a:r>
              <a:rPr lang="en-US" sz="1200" kern="1200" baseline="0" dirty="0" err="1" smtClean="0">
                <a:solidFill>
                  <a:schemeClr val="tx1"/>
                </a:solidFill>
                <a:latin typeface="+mn-lt"/>
                <a:ea typeface="+mn-ea"/>
                <a:cs typeface="+mn-cs"/>
              </a:rPr>
              <a:t>dragoste</a:t>
            </a:r>
            <a:r>
              <a:rPr lang="en-US" sz="1200" kern="1200" baseline="0" dirty="0" smtClean="0">
                <a:solidFill>
                  <a:schemeClr val="tx1"/>
                </a:solidFill>
                <a:latin typeface="+mn-lt"/>
                <a:ea typeface="+mn-ea"/>
                <a:cs typeface="+mn-cs"/>
              </a:rPr>
              <a:t>….</a:t>
            </a:r>
            <a:r>
              <a:rPr lang="en-US" sz="1200" kern="1200" baseline="0" dirty="0" err="1" smtClean="0">
                <a:solidFill>
                  <a:schemeClr val="tx1"/>
                </a:solidFill>
                <a:latin typeface="+mn-lt"/>
                <a:ea typeface="+mn-ea"/>
                <a:cs typeface="+mn-cs"/>
              </a:rPr>
              <a:t>Poti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citesti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despre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dragoste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poti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plangi</a:t>
            </a:r>
            <a:r>
              <a:rPr lang="en-US" sz="1200" kern="1200" baseline="0" dirty="0" smtClean="0">
                <a:solidFill>
                  <a:schemeClr val="tx1"/>
                </a:solidFill>
                <a:latin typeface="+mn-lt"/>
                <a:ea typeface="+mn-ea"/>
                <a:cs typeface="+mn-cs"/>
              </a:rPr>
              <a:t> la </a:t>
            </a:r>
            <a:r>
              <a:rPr lang="en-US" sz="1200" kern="1200" baseline="0" dirty="0" err="1" smtClean="0">
                <a:solidFill>
                  <a:schemeClr val="tx1"/>
                </a:solidFill>
                <a:latin typeface="+mn-lt"/>
                <a:ea typeface="+mn-ea"/>
                <a:cs typeface="+mn-cs"/>
              </a:rPr>
              <a:t>filme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poti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visezi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-ti </a:t>
            </a:r>
            <a:r>
              <a:rPr lang="en-US" sz="1200" kern="1200" baseline="0" dirty="0" err="1" smtClean="0">
                <a:solidFill>
                  <a:schemeClr val="tx1"/>
                </a:solidFill>
                <a:latin typeface="+mn-lt"/>
                <a:ea typeface="+mn-ea"/>
                <a:cs typeface="+mn-cs"/>
              </a:rPr>
              <a:t>imaginezi</a:t>
            </a:r>
            <a:r>
              <a:rPr lang="en-US" sz="1200" kern="1200" baseline="0" dirty="0" smtClean="0">
                <a:solidFill>
                  <a:schemeClr val="tx1"/>
                </a:solidFill>
                <a:latin typeface="+mn-lt"/>
                <a:ea typeface="+mn-ea"/>
                <a:cs typeface="+mn-cs"/>
              </a:rPr>
              <a:t>…</a:t>
            </a:r>
            <a:r>
              <a:rPr lang="en-US" sz="1200" kern="1200" baseline="0" dirty="0" err="1" smtClean="0">
                <a:solidFill>
                  <a:schemeClr val="tx1"/>
                </a:solidFill>
                <a:latin typeface="+mn-lt"/>
                <a:ea typeface="+mn-ea"/>
                <a:cs typeface="+mn-cs"/>
              </a:rPr>
              <a:t>Daca</a:t>
            </a:r>
            <a:r>
              <a:rPr lang="en-US" sz="1200" kern="1200" baseline="0" dirty="0" smtClean="0">
                <a:solidFill>
                  <a:schemeClr val="tx1"/>
                </a:solidFill>
                <a:latin typeface="+mn-lt"/>
                <a:ea typeface="+mn-ea"/>
                <a:cs typeface="+mn-cs"/>
              </a:rPr>
              <a:t> nu o </a:t>
            </a:r>
            <a:r>
              <a:rPr lang="en-US" sz="1200" kern="1200" baseline="0" dirty="0" err="1" smtClean="0">
                <a:solidFill>
                  <a:schemeClr val="tx1"/>
                </a:solidFill>
                <a:latin typeface="+mn-lt"/>
                <a:ea typeface="+mn-ea"/>
                <a:cs typeface="+mn-cs"/>
              </a:rPr>
              <a:t>vezi</a:t>
            </a:r>
            <a:r>
              <a:rPr lang="en-US" sz="1200" kern="1200" baseline="0" dirty="0" smtClean="0">
                <a:solidFill>
                  <a:schemeClr val="tx1"/>
                </a:solidFill>
                <a:latin typeface="+mn-lt"/>
                <a:ea typeface="+mn-ea"/>
                <a:cs typeface="+mn-cs"/>
              </a:rPr>
              <a:t> , </a:t>
            </a:r>
            <a:r>
              <a:rPr lang="en-US" sz="1200" kern="1200" baseline="0" dirty="0" err="1" smtClean="0">
                <a:solidFill>
                  <a:schemeClr val="tx1"/>
                </a:solidFill>
                <a:latin typeface="+mn-lt"/>
                <a:ea typeface="+mn-ea"/>
                <a:cs typeface="+mn-cs"/>
              </a:rPr>
              <a:t>daca</a:t>
            </a:r>
            <a:r>
              <a:rPr lang="en-US" sz="1200" kern="1200" baseline="0" dirty="0" smtClean="0">
                <a:solidFill>
                  <a:schemeClr val="tx1"/>
                </a:solidFill>
                <a:latin typeface="+mn-lt"/>
                <a:ea typeface="+mn-ea"/>
                <a:cs typeface="+mn-cs"/>
              </a:rPr>
              <a:t> nu </a:t>
            </a:r>
            <a:r>
              <a:rPr lang="en-US" sz="1200" kern="1200" baseline="0" dirty="0" err="1" smtClean="0">
                <a:solidFill>
                  <a:schemeClr val="tx1"/>
                </a:solidFill>
                <a:latin typeface="+mn-lt"/>
                <a:ea typeface="+mn-ea"/>
                <a:cs typeface="+mn-cs"/>
              </a:rPr>
              <a:t>simti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fiorii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apoi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nelinistea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angoasele</a:t>
            </a:r>
            <a:r>
              <a:rPr lang="en-US" sz="1200" kern="1200" baseline="0" dirty="0" smtClean="0">
                <a:solidFill>
                  <a:schemeClr val="tx1"/>
                </a:solidFill>
                <a:latin typeface="+mn-lt"/>
                <a:ea typeface="+mn-ea"/>
                <a:cs typeface="+mn-cs"/>
              </a:rPr>
              <a:t> generate de </a:t>
            </a:r>
            <a:r>
              <a:rPr lang="en-US" sz="1200" kern="1200" baseline="0" dirty="0" err="1" smtClean="0">
                <a:solidFill>
                  <a:schemeClr val="tx1"/>
                </a:solidFill>
                <a:latin typeface="+mn-lt"/>
                <a:ea typeface="+mn-ea"/>
                <a:cs typeface="+mn-cs"/>
              </a:rPr>
              <a:t>fpatul</a:t>
            </a:r>
            <a:r>
              <a:rPr lang="en-US" sz="1200" kern="1200" baseline="0" dirty="0" smtClean="0">
                <a:solidFill>
                  <a:schemeClr val="tx1"/>
                </a:solidFill>
                <a:latin typeface="+mn-lt"/>
                <a:ea typeface="+mn-ea"/>
                <a:cs typeface="+mn-cs"/>
              </a:rPr>
              <a:t> ca </a:t>
            </a:r>
            <a:r>
              <a:rPr lang="en-US" sz="1200" kern="1200" baseline="0" dirty="0" err="1" smtClean="0">
                <a:solidFill>
                  <a:schemeClr val="tx1"/>
                </a:solidFill>
                <a:latin typeface="+mn-lt"/>
                <a:ea typeface="+mn-ea"/>
                <a:cs typeface="+mn-cs"/>
              </a:rPr>
              <a:t>vrei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te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remarce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fi </a:t>
            </a:r>
            <a:r>
              <a:rPr lang="en-US" sz="1200" kern="1200" baseline="0" dirty="0" err="1" smtClean="0">
                <a:solidFill>
                  <a:schemeClr val="tx1"/>
                </a:solidFill>
                <a:latin typeface="+mn-lt"/>
                <a:ea typeface="+mn-ea"/>
                <a:cs typeface="+mn-cs"/>
              </a:rPr>
              <a:t>sigur</a:t>
            </a:r>
            <a:r>
              <a:rPr lang="en-US" sz="1200" kern="1200" baseline="0" dirty="0" smtClean="0">
                <a:solidFill>
                  <a:schemeClr val="tx1"/>
                </a:solidFill>
                <a:latin typeface="+mn-lt"/>
                <a:ea typeface="+mn-ea"/>
                <a:cs typeface="+mn-cs"/>
              </a:rPr>
              <a:t> ca </a:t>
            </a:r>
            <a:r>
              <a:rPr lang="en-US" sz="1200" kern="1200" baseline="0" dirty="0" err="1" smtClean="0">
                <a:solidFill>
                  <a:schemeClr val="tx1"/>
                </a:solidFill>
                <a:latin typeface="+mn-lt"/>
                <a:ea typeface="+mn-ea"/>
                <a:cs typeface="+mn-cs"/>
              </a:rPr>
              <a:t>te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lasa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te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apropii</a:t>
            </a:r>
            <a:r>
              <a:rPr lang="en-US" sz="1200" kern="1200" baseline="0" dirty="0" smtClean="0">
                <a:solidFill>
                  <a:schemeClr val="tx1"/>
                </a:solidFill>
                <a:latin typeface="+mn-lt"/>
                <a:ea typeface="+mn-ea"/>
                <a:cs typeface="+mn-cs"/>
              </a:rPr>
              <a:t> de </a:t>
            </a:r>
            <a:r>
              <a:rPr lang="en-US" sz="1200" kern="1200" baseline="0" dirty="0" err="1" smtClean="0">
                <a:solidFill>
                  <a:schemeClr val="tx1"/>
                </a:solidFill>
                <a:latin typeface="+mn-lt"/>
                <a:ea typeface="+mn-ea"/>
                <a:cs typeface="+mn-cs"/>
              </a:rPr>
              <a:t>ea</a:t>
            </a:r>
            <a:r>
              <a:rPr lang="en-US" sz="1200" kern="1200" baseline="0" dirty="0" smtClean="0">
                <a:solidFill>
                  <a:schemeClr val="tx1"/>
                </a:solidFill>
                <a:latin typeface="+mn-lt"/>
                <a:ea typeface="+mn-ea"/>
                <a:cs typeface="+mn-cs"/>
              </a:rPr>
              <a:t>…</a:t>
            </a:r>
            <a:r>
              <a:rPr lang="en-US" sz="1200" kern="1200" baseline="0" dirty="0" err="1" smtClean="0">
                <a:solidFill>
                  <a:schemeClr val="tx1"/>
                </a:solidFill>
                <a:latin typeface="+mn-lt"/>
                <a:ea typeface="+mn-ea"/>
                <a:cs typeface="+mn-cs"/>
              </a:rPr>
              <a:t>Apoi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iti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devine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prietena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iubita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sotie</a:t>
            </a:r>
            <a:r>
              <a:rPr lang="en-US" sz="1200" kern="1200" baseline="0" dirty="0" smtClean="0">
                <a:solidFill>
                  <a:schemeClr val="tx1"/>
                </a:solidFill>
                <a:latin typeface="+mn-lt"/>
                <a:ea typeface="+mn-ea"/>
                <a:cs typeface="+mn-cs"/>
              </a:rPr>
              <a:t>, mama a </a:t>
            </a:r>
            <a:r>
              <a:rPr lang="en-US" sz="1200" kern="1200" baseline="0" dirty="0" err="1" smtClean="0">
                <a:solidFill>
                  <a:schemeClr val="tx1"/>
                </a:solidFill>
                <a:latin typeface="+mn-lt"/>
                <a:ea typeface="+mn-ea"/>
                <a:cs typeface="+mn-cs"/>
              </a:rPr>
              <a:t>copiilor</a:t>
            </a:r>
            <a:r>
              <a:rPr lang="en-US" sz="1200" kern="1200" baseline="0" dirty="0" smtClean="0">
                <a:solidFill>
                  <a:schemeClr val="tx1"/>
                </a:solidFill>
                <a:latin typeface="+mn-lt"/>
                <a:ea typeface="+mn-ea"/>
                <a:cs typeface="+mn-cs"/>
              </a:rPr>
              <a:t> tai. </a:t>
            </a:r>
            <a:r>
              <a:rPr lang="en-US" sz="1200" kern="1200" baseline="0" dirty="0" err="1" smtClean="0">
                <a:solidFill>
                  <a:schemeClr val="tx1"/>
                </a:solidFill>
                <a:latin typeface="+mn-lt"/>
                <a:ea typeface="+mn-ea"/>
                <a:cs typeface="+mn-cs"/>
              </a:rPr>
              <a:t>Totul</a:t>
            </a:r>
            <a:r>
              <a:rPr lang="en-US" sz="1200" kern="1200" baseline="0" dirty="0" smtClean="0">
                <a:solidFill>
                  <a:schemeClr val="tx1"/>
                </a:solidFill>
                <a:latin typeface="+mn-lt"/>
                <a:ea typeface="+mn-ea"/>
                <a:cs typeface="+mn-cs"/>
              </a:rPr>
              <a:t> se </a:t>
            </a:r>
            <a:r>
              <a:rPr lang="en-US" sz="1200" kern="1200" baseline="0" dirty="0" err="1" smtClean="0">
                <a:solidFill>
                  <a:schemeClr val="tx1"/>
                </a:solidFill>
                <a:latin typeface="+mn-lt"/>
                <a:ea typeface="+mn-ea"/>
                <a:cs typeface="+mn-cs"/>
              </a:rPr>
              <a:t>invata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prin</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experimentare</a:t>
            </a:r>
            <a:r>
              <a:rPr lang="en-US" sz="1200" kern="1200" baseline="0" dirty="0" smtClean="0">
                <a:solidFill>
                  <a:schemeClr val="tx1"/>
                </a:solidFill>
                <a:latin typeface="+mn-lt"/>
                <a:ea typeface="+mn-ea"/>
                <a:cs typeface="+mn-cs"/>
              </a:rPr>
              <a:t>…Si </a:t>
            </a:r>
            <a:r>
              <a:rPr lang="en-US" sz="1200" kern="1200" baseline="0" dirty="0" err="1" smtClean="0">
                <a:solidFill>
                  <a:schemeClr val="tx1"/>
                </a:solidFill>
                <a:latin typeface="+mn-lt"/>
                <a:ea typeface="+mn-ea"/>
                <a:cs typeface="+mn-cs"/>
              </a:rPr>
              <a:t>sunt</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lucrurile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cele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mai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valoroase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profunde</a:t>
            </a:r>
            <a:r>
              <a:rPr lang="en-US" sz="1200" kern="1200" baseline="0" dirty="0" smtClean="0">
                <a:solidFill>
                  <a:schemeClr val="tx1"/>
                </a:solidFill>
                <a:latin typeface="+mn-lt"/>
                <a:ea typeface="+mn-ea"/>
                <a:cs typeface="+mn-cs"/>
              </a:rPr>
              <a:t> ale </a:t>
            </a:r>
            <a:r>
              <a:rPr lang="en-US" sz="1200" kern="1200" baseline="0" dirty="0" err="1" smtClean="0">
                <a:solidFill>
                  <a:schemeClr val="tx1"/>
                </a:solidFill>
                <a:latin typeface="+mn-lt"/>
                <a:ea typeface="+mn-ea"/>
                <a:cs typeface="+mn-cs"/>
              </a:rPr>
              <a:t>vietii</a:t>
            </a:r>
            <a:r>
              <a:rPr lang="en-US" sz="1200" kern="1200" baseline="0" dirty="0" smtClean="0">
                <a:solidFill>
                  <a:schemeClr val="tx1"/>
                </a:solidFill>
                <a:latin typeface="+mn-lt"/>
                <a:ea typeface="+mn-ea"/>
                <a:cs typeface="+mn-cs"/>
              </a:rPr>
              <a:t>!!! Si se </a:t>
            </a:r>
            <a:r>
              <a:rPr lang="en-US" sz="1200" kern="1200" baseline="0" dirty="0" err="1" smtClean="0">
                <a:solidFill>
                  <a:schemeClr val="tx1"/>
                </a:solidFill>
                <a:latin typeface="+mn-lt"/>
                <a:ea typeface="+mn-ea"/>
                <a:cs typeface="+mn-cs"/>
              </a:rPr>
              <a:t>inteleg</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numai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prin</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experimentare</a:t>
            </a:r>
            <a:r>
              <a:rPr lang="en-US" sz="1200" kern="1200" baseline="0" dirty="0" smtClean="0">
                <a:solidFill>
                  <a:schemeClr val="tx1"/>
                </a:solidFill>
                <a:latin typeface="+mn-lt"/>
                <a:ea typeface="+mn-ea"/>
                <a:cs typeface="+mn-cs"/>
              </a:rPr>
              <a:t>..!!! La </a:t>
            </a:r>
            <a:r>
              <a:rPr lang="en-US" sz="1200" kern="1200" baseline="0" dirty="0" err="1" smtClean="0">
                <a:solidFill>
                  <a:schemeClr val="tx1"/>
                </a:solidFill>
                <a:latin typeface="+mn-lt"/>
                <a:ea typeface="+mn-ea"/>
                <a:cs typeface="+mn-cs"/>
              </a:rPr>
              <a:t>fel</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si</a:t>
            </a:r>
            <a:r>
              <a:rPr lang="en-US" sz="1200" kern="1200" baseline="0" dirty="0" smtClean="0">
                <a:solidFill>
                  <a:schemeClr val="tx1"/>
                </a:solidFill>
                <a:latin typeface="+mn-lt"/>
                <a:ea typeface="+mn-ea"/>
                <a:cs typeface="+mn-cs"/>
              </a:rPr>
              <a:t> cu a </a:t>
            </a:r>
            <a:r>
              <a:rPr lang="en-US" sz="1200" kern="1200" baseline="0" dirty="0" err="1" smtClean="0">
                <a:solidFill>
                  <a:schemeClr val="tx1"/>
                </a:solidFill>
                <a:latin typeface="+mn-lt"/>
                <a:ea typeface="+mn-ea"/>
                <a:cs typeface="+mn-cs"/>
              </a:rPr>
              <a:t>sti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ce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vorbesti</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depsre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copii</a:t>
            </a:r>
            <a:r>
              <a:rPr lang="en-US" sz="1200" kern="1200" baseline="0" dirty="0" smtClean="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ro-RO" sz="1200" kern="1200" dirty="0" smtClean="0">
              <a:solidFill>
                <a:schemeClr val="tx1"/>
              </a:solidFill>
              <a:latin typeface="+mn-lt"/>
              <a:ea typeface="+mn-ea"/>
              <a:cs typeface="+mn-cs"/>
            </a:endParaRPr>
          </a:p>
          <a:p>
            <a:pPr marL="171450" indent="-171450">
              <a:buFontTx/>
              <a:buChar char="-"/>
            </a:pPr>
            <a:endParaRPr lang="ro-RO" dirty="0"/>
          </a:p>
        </p:txBody>
      </p:sp>
      <p:sp>
        <p:nvSpPr>
          <p:cNvPr id="4" name="Slide Number Placeholder 3"/>
          <p:cNvSpPr>
            <a:spLocks noGrp="1"/>
          </p:cNvSpPr>
          <p:nvPr>
            <p:ph type="sldNum" sz="quarter" idx="10"/>
          </p:nvPr>
        </p:nvSpPr>
        <p:spPr/>
        <p:txBody>
          <a:bodyPr/>
          <a:lstStyle/>
          <a:p>
            <a:fld id="{98F77EA8-56F6-4188-85E6-E84DE180588C}" type="slidenum">
              <a:rPr lang="ro-RO" smtClean="0"/>
              <a:t>4</a:t>
            </a:fld>
            <a:endParaRPr lang="ro-RO"/>
          </a:p>
        </p:txBody>
      </p:sp>
    </p:spTree>
    <p:extLst>
      <p:ext uri="{BB962C8B-B14F-4D97-AF65-F5344CB8AC3E}">
        <p14:creationId xmlns:p14="http://schemas.microsoft.com/office/powerpoint/2010/main" val="838835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DACA </a:t>
            </a:r>
            <a:r>
              <a:rPr lang="en-US" dirty="0" err="1" smtClean="0"/>
              <a:t>Crestinului</a:t>
            </a:r>
            <a:r>
              <a:rPr lang="en-US" dirty="0" smtClean="0"/>
              <a:t> I se FURA </a:t>
            </a:r>
            <a:r>
              <a:rPr lang="en-US" dirty="0" err="1" smtClean="0"/>
              <a:t>reflexul</a:t>
            </a:r>
            <a:r>
              <a:rPr lang="en-US" dirty="0" smtClean="0"/>
              <a:t> de a </a:t>
            </a:r>
            <a:r>
              <a:rPr lang="en-US" dirty="0" err="1" smtClean="0"/>
              <a:t>experimenta</a:t>
            </a:r>
            <a:r>
              <a:rPr lang="en-US" baseline="0" dirty="0" smtClean="0"/>
              <a:t> </a:t>
            </a:r>
            <a:r>
              <a:rPr lang="en-US" baseline="0" dirty="0" err="1" smtClean="0"/>
              <a:t>adevarul</a:t>
            </a:r>
            <a:r>
              <a:rPr lang="en-US" baseline="0" dirty="0" smtClean="0"/>
              <a:t>, I s-a </a:t>
            </a:r>
            <a:r>
              <a:rPr lang="en-US" baseline="0" dirty="0" err="1" smtClean="0"/>
              <a:t>luat</a:t>
            </a:r>
            <a:r>
              <a:rPr lang="en-US" baseline="0" dirty="0" smtClean="0"/>
              <a:t> </a:t>
            </a:r>
            <a:r>
              <a:rPr lang="en-US" baseline="0" dirty="0" err="1" smtClean="0"/>
              <a:t>puterea</a:t>
            </a:r>
            <a:r>
              <a:rPr lang="en-US" baseline="0" dirty="0" smtClean="0"/>
              <a:t>. </a:t>
            </a:r>
            <a:r>
              <a:rPr lang="en-US" baseline="0" dirty="0" err="1" smtClean="0"/>
              <a:t>Ramane</a:t>
            </a:r>
            <a:r>
              <a:rPr lang="en-US" baseline="0" dirty="0" smtClean="0"/>
              <a:t> cu o </a:t>
            </a:r>
            <a:r>
              <a:rPr lang="en-US" baseline="0" dirty="0" err="1" smtClean="0"/>
              <a:t>religie</a:t>
            </a:r>
            <a:r>
              <a:rPr lang="en-US" baseline="0" dirty="0" smtClean="0"/>
              <a:t> </a:t>
            </a:r>
            <a:r>
              <a:rPr lang="en-US" baseline="0" dirty="0" err="1" smtClean="0"/>
              <a:t>pura</a:t>
            </a:r>
            <a:r>
              <a:rPr lang="en-US" baseline="0" dirty="0" smtClean="0"/>
              <a:t>, </a:t>
            </a:r>
            <a:r>
              <a:rPr lang="en-US" baseline="0" dirty="0" err="1" smtClean="0"/>
              <a:t>frumoasa</a:t>
            </a:r>
            <a:r>
              <a:rPr lang="en-US" baseline="0" dirty="0" smtClean="0"/>
              <a:t>, </a:t>
            </a:r>
            <a:r>
              <a:rPr lang="en-US" baseline="0" dirty="0" err="1" smtClean="0"/>
              <a:t>dar</a:t>
            </a:r>
            <a:r>
              <a:rPr lang="en-US" baseline="0" dirty="0" smtClean="0"/>
              <a:t> </a:t>
            </a:r>
            <a:r>
              <a:rPr lang="en-US" baseline="0" dirty="0" err="1" smtClean="0"/>
              <a:t>inutila</a:t>
            </a:r>
            <a:r>
              <a:rPr lang="en-US" baseline="0" dirty="0" smtClean="0"/>
              <a:t> </a:t>
            </a:r>
            <a:r>
              <a:rPr lang="en-US" baseline="0" dirty="0" err="1" smtClean="0"/>
              <a:t>lui</a:t>
            </a:r>
            <a:r>
              <a:rPr lang="en-US" baseline="0" dirty="0" smtClean="0"/>
              <a:t> </a:t>
            </a:r>
            <a:r>
              <a:rPr lang="en-US" baseline="0" dirty="0" err="1" smtClean="0"/>
              <a:t>si</a:t>
            </a:r>
            <a:r>
              <a:rPr lang="en-US" baseline="0" dirty="0" smtClean="0"/>
              <a:t> </a:t>
            </a:r>
            <a:r>
              <a:rPr lang="en-US" baseline="0" dirty="0" err="1" smtClean="0"/>
              <a:t>celorlalti</a:t>
            </a:r>
            <a:r>
              <a:rPr lang="en-US" baseline="0" dirty="0" smtClean="0"/>
              <a:t>. </a:t>
            </a:r>
            <a:r>
              <a:rPr lang="en-US" baseline="0" dirty="0" err="1" smtClean="0"/>
              <a:t>Daca</a:t>
            </a:r>
            <a:r>
              <a:rPr lang="en-US" baseline="0" dirty="0" smtClean="0"/>
              <a:t> </a:t>
            </a:r>
            <a:r>
              <a:rPr lang="en-US" baseline="0" dirty="0" err="1" smtClean="0"/>
              <a:t>atunci</a:t>
            </a:r>
            <a:r>
              <a:rPr lang="en-US" baseline="0" dirty="0" smtClean="0"/>
              <a:t> </a:t>
            </a:r>
            <a:r>
              <a:rPr lang="en-US" baseline="0" dirty="0" err="1" smtClean="0"/>
              <a:t>cand</a:t>
            </a:r>
            <a:r>
              <a:rPr lang="en-US" baseline="0" dirty="0" smtClean="0"/>
              <a:t> </a:t>
            </a:r>
            <a:r>
              <a:rPr lang="en-US" baseline="0" dirty="0" err="1" smtClean="0"/>
              <a:t>Cristos</a:t>
            </a:r>
            <a:r>
              <a:rPr lang="en-US" baseline="0" dirty="0" smtClean="0"/>
              <a:t> </a:t>
            </a:r>
            <a:r>
              <a:rPr lang="en-US" baseline="0" dirty="0" err="1" smtClean="0"/>
              <a:t>imi</a:t>
            </a:r>
            <a:r>
              <a:rPr lang="en-US" baseline="0" dirty="0" smtClean="0"/>
              <a:t> </a:t>
            </a:r>
            <a:r>
              <a:rPr lang="en-US" baseline="0" dirty="0" err="1" smtClean="0"/>
              <a:t>vorbeste</a:t>
            </a:r>
            <a:r>
              <a:rPr lang="en-US" baseline="0" dirty="0" smtClean="0"/>
              <a:t> </a:t>
            </a:r>
            <a:r>
              <a:rPr lang="en-US" baseline="0" dirty="0" err="1" smtClean="0"/>
              <a:t>despre</a:t>
            </a:r>
            <a:r>
              <a:rPr lang="en-US" baseline="0" dirty="0" smtClean="0"/>
              <a:t> </a:t>
            </a:r>
            <a:r>
              <a:rPr lang="en-US" baseline="0" dirty="0" err="1" smtClean="0"/>
              <a:t>dragostea</a:t>
            </a:r>
            <a:r>
              <a:rPr lang="en-US" baseline="0" dirty="0" smtClean="0"/>
              <a:t> </a:t>
            </a:r>
            <a:r>
              <a:rPr lang="en-US" baseline="0" dirty="0" err="1" smtClean="0"/>
              <a:t>si</a:t>
            </a:r>
            <a:r>
              <a:rPr lang="en-US" baseline="0" dirty="0" smtClean="0"/>
              <a:t> </a:t>
            </a:r>
            <a:r>
              <a:rPr lang="en-US" baseline="0" dirty="0" err="1" smtClean="0"/>
              <a:t>pasiunea</a:t>
            </a:r>
            <a:r>
              <a:rPr lang="en-US" baseline="0" dirty="0" smtClean="0"/>
              <a:t> </a:t>
            </a:r>
            <a:r>
              <a:rPr lang="en-US" baseline="0" dirty="0" err="1" smtClean="0"/>
              <a:t>pt</a:t>
            </a:r>
            <a:r>
              <a:rPr lang="en-US" baseline="0" dirty="0" smtClean="0"/>
              <a:t> </a:t>
            </a:r>
            <a:r>
              <a:rPr lang="en-US" baseline="0" dirty="0" err="1" smtClean="0"/>
              <a:t>oameni</a:t>
            </a:r>
            <a:r>
              <a:rPr lang="en-US" baseline="0" dirty="0" smtClean="0"/>
              <a:t>, </a:t>
            </a:r>
            <a:r>
              <a:rPr lang="en-US" baseline="0" dirty="0" err="1" smtClean="0"/>
              <a:t>eu</a:t>
            </a:r>
            <a:r>
              <a:rPr lang="en-US" baseline="0" dirty="0" smtClean="0"/>
              <a:t> nu </a:t>
            </a:r>
            <a:r>
              <a:rPr lang="en-US" baseline="0" dirty="0" err="1" smtClean="0"/>
              <a:t>vad</a:t>
            </a:r>
            <a:r>
              <a:rPr lang="en-US" baseline="0" dirty="0" smtClean="0"/>
              <a:t> </a:t>
            </a:r>
            <a:r>
              <a:rPr lang="en-US" baseline="0" dirty="0" err="1" smtClean="0"/>
              <a:t>detalii</a:t>
            </a:r>
            <a:r>
              <a:rPr lang="en-US" baseline="0" dirty="0" smtClean="0"/>
              <a:t> </a:t>
            </a:r>
            <a:r>
              <a:rPr lang="en-US" baseline="0" dirty="0" err="1" smtClean="0"/>
              <a:t>punctuale</a:t>
            </a:r>
            <a:r>
              <a:rPr lang="en-US" baseline="0" dirty="0" smtClean="0"/>
              <a:t> </a:t>
            </a:r>
            <a:r>
              <a:rPr lang="en-US" baseline="0" dirty="0" err="1" smtClean="0"/>
              <a:t>si</a:t>
            </a:r>
            <a:r>
              <a:rPr lang="en-US" baseline="0" dirty="0" smtClean="0"/>
              <a:t> practice ale </a:t>
            </a:r>
            <a:r>
              <a:rPr lang="en-US" baseline="0" dirty="0" err="1" smtClean="0"/>
              <a:t>vietii</a:t>
            </a:r>
            <a:r>
              <a:rPr lang="en-US" baseline="0" dirty="0" smtClean="0"/>
              <a:t> </a:t>
            </a:r>
            <a:r>
              <a:rPr lang="en-US" baseline="0" dirty="0" err="1" smtClean="0"/>
              <a:t>mele</a:t>
            </a:r>
            <a:r>
              <a:rPr lang="en-US" baseline="0" dirty="0" smtClean="0"/>
              <a:t> </a:t>
            </a:r>
            <a:r>
              <a:rPr lang="en-US" baseline="0" dirty="0" err="1" smtClean="0"/>
              <a:t>si</a:t>
            </a:r>
            <a:r>
              <a:rPr lang="en-US" baseline="0" dirty="0" smtClean="0"/>
              <a:t> </a:t>
            </a:r>
            <a:r>
              <a:rPr lang="en-US" baseline="0" dirty="0" err="1" smtClean="0"/>
              <a:t>apoi</a:t>
            </a:r>
            <a:r>
              <a:rPr lang="en-US" baseline="0" dirty="0" smtClean="0"/>
              <a:t> nu </a:t>
            </a:r>
            <a:r>
              <a:rPr lang="en-US" baseline="0" dirty="0" err="1" smtClean="0"/>
              <a:t>misc</a:t>
            </a:r>
            <a:r>
              <a:rPr lang="en-US" baseline="0" dirty="0" smtClean="0"/>
              <a:t> </a:t>
            </a:r>
            <a:r>
              <a:rPr lang="en-US" baseline="0" dirty="0" err="1" smtClean="0"/>
              <a:t>nici</a:t>
            </a:r>
            <a:r>
              <a:rPr lang="en-US" baseline="0" dirty="0" smtClean="0"/>
              <a:t> un </a:t>
            </a:r>
            <a:r>
              <a:rPr lang="en-US" baseline="0" dirty="0" err="1" smtClean="0"/>
              <a:t>centimetru</a:t>
            </a:r>
            <a:r>
              <a:rPr lang="en-US" baseline="0" dirty="0" smtClean="0"/>
              <a:t> </a:t>
            </a:r>
            <a:r>
              <a:rPr lang="en-US" baseline="0" dirty="0" err="1" smtClean="0"/>
              <a:t>sa</a:t>
            </a:r>
            <a:r>
              <a:rPr lang="en-US" baseline="0" dirty="0" smtClean="0"/>
              <a:t> </a:t>
            </a:r>
            <a:r>
              <a:rPr lang="en-US" baseline="0" dirty="0" err="1" smtClean="0"/>
              <a:t>experimentez</a:t>
            </a:r>
            <a:r>
              <a:rPr lang="en-US" baseline="0" dirty="0" smtClean="0"/>
              <a:t>, </a:t>
            </a:r>
            <a:r>
              <a:rPr lang="en-US" baseline="0" dirty="0" err="1" smtClean="0"/>
              <a:t>satana</a:t>
            </a:r>
            <a:r>
              <a:rPr lang="en-US" baseline="0" dirty="0" smtClean="0"/>
              <a:t> vine </a:t>
            </a:r>
            <a:r>
              <a:rPr lang="en-US" baseline="0" dirty="0" err="1" smtClean="0"/>
              <a:t>si</a:t>
            </a:r>
            <a:r>
              <a:rPr lang="en-US" baseline="0" dirty="0" smtClean="0"/>
              <a:t> </a:t>
            </a:r>
            <a:r>
              <a:rPr lang="en-US" baseline="0" dirty="0" err="1" smtClean="0"/>
              <a:t>fura</a:t>
            </a:r>
            <a:r>
              <a:rPr lang="en-US" baseline="0" dirty="0" smtClean="0"/>
              <a:t> </a:t>
            </a:r>
            <a:r>
              <a:rPr lang="en-US" baseline="0" dirty="0" err="1" smtClean="0"/>
              <a:t>acea</a:t>
            </a:r>
            <a:r>
              <a:rPr lang="en-US" baseline="0" dirty="0" smtClean="0"/>
              <a:t> </a:t>
            </a:r>
            <a:r>
              <a:rPr lang="en-US" baseline="0" dirty="0" err="1" smtClean="0"/>
              <a:t>cercetare</a:t>
            </a:r>
            <a:r>
              <a:rPr lang="en-US" baseline="0" dirty="0" smtClean="0"/>
              <a:t>, </a:t>
            </a:r>
            <a:r>
              <a:rPr lang="en-US" baseline="0" dirty="0" err="1" smtClean="0"/>
              <a:t>acel</a:t>
            </a:r>
            <a:r>
              <a:rPr lang="en-US" baseline="0" dirty="0" smtClean="0"/>
              <a:t> </a:t>
            </a:r>
            <a:r>
              <a:rPr lang="en-US" baseline="0" dirty="0" err="1" smtClean="0"/>
              <a:t>imbold</a:t>
            </a:r>
            <a:r>
              <a:rPr lang="en-US" baseline="0" dirty="0" smtClean="0"/>
              <a:t>, </a:t>
            </a:r>
            <a:r>
              <a:rPr lang="en-US" baseline="0" dirty="0" err="1" smtClean="0"/>
              <a:t>acea</a:t>
            </a:r>
            <a:r>
              <a:rPr lang="en-US" baseline="0" dirty="0" smtClean="0"/>
              <a:t> </a:t>
            </a:r>
            <a:r>
              <a:rPr lang="en-US" baseline="0" dirty="0" err="1" smtClean="0"/>
              <a:t>licarire</a:t>
            </a:r>
            <a:r>
              <a:rPr lang="en-US" baseline="0" dirty="0" smtClean="0"/>
              <a:t> care se </a:t>
            </a:r>
            <a:r>
              <a:rPr lang="en-US" baseline="0" dirty="0" err="1" smtClean="0"/>
              <a:t>naste</a:t>
            </a:r>
            <a:r>
              <a:rPr lang="en-US" baseline="0" dirty="0" smtClean="0"/>
              <a:t> in mine </a:t>
            </a:r>
            <a:r>
              <a:rPr lang="en-US" baseline="0" dirty="0" err="1" smtClean="0"/>
              <a:t>si</a:t>
            </a:r>
            <a:r>
              <a:rPr lang="en-US" baseline="0" dirty="0" smtClean="0"/>
              <a:t> cad in </a:t>
            </a:r>
            <a:r>
              <a:rPr lang="en-US" baseline="0" dirty="0" err="1" smtClean="0"/>
              <a:t>amorteala</a:t>
            </a:r>
            <a:r>
              <a:rPr lang="en-US" baseline="0" dirty="0" smtClean="0"/>
              <a:t>. DATA </a:t>
            </a:r>
            <a:r>
              <a:rPr lang="en-US" baseline="0" dirty="0" err="1" smtClean="0"/>
              <a:t>viitoare</a:t>
            </a:r>
            <a:r>
              <a:rPr lang="en-US" baseline="0" dirty="0" smtClean="0"/>
              <a:t> </a:t>
            </a:r>
            <a:r>
              <a:rPr lang="en-US" baseline="0" dirty="0" err="1" smtClean="0"/>
              <a:t>cand</a:t>
            </a:r>
            <a:r>
              <a:rPr lang="en-US" baseline="0" dirty="0" smtClean="0"/>
              <a:t> </a:t>
            </a:r>
            <a:r>
              <a:rPr lang="en-US" baseline="0" dirty="0" err="1" smtClean="0"/>
              <a:t>aud</a:t>
            </a:r>
            <a:r>
              <a:rPr lang="en-US" baseline="0" dirty="0" smtClean="0"/>
              <a:t> din </a:t>
            </a:r>
            <a:r>
              <a:rPr lang="en-US" baseline="0" dirty="0" err="1" smtClean="0"/>
              <a:t>nou</a:t>
            </a:r>
            <a:r>
              <a:rPr lang="en-US" baseline="0" dirty="0" smtClean="0"/>
              <a:t>, </a:t>
            </a:r>
            <a:r>
              <a:rPr lang="en-US" baseline="0" dirty="0" err="1" smtClean="0"/>
              <a:t>voi</a:t>
            </a:r>
            <a:r>
              <a:rPr lang="en-US" baseline="0" dirty="0" smtClean="0"/>
              <a:t> </a:t>
            </a:r>
            <a:r>
              <a:rPr lang="en-US" baseline="0" dirty="0" err="1" smtClean="0"/>
              <a:t>zice</a:t>
            </a:r>
            <a:r>
              <a:rPr lang="en-US" baseline="0" dirty="0" smtClean="0"/>
              <a:t> : da </a:t>
            </a:r>
            <a:r>
              <a:rPr lang="en-US" baseline="0" dirty="0" err="1" smtClean="0"/>
              <a:t>asa</a:t>
            </a:r>
            <a:r>
              <a:rPr lang="en-US" baseline="0" dirty="0" smtClean="0"/>
              <a:t> </a:t>
            </a:r>
            <a:r>
              <a:rPr lang="en-US" baseline="0" dirty="0" err="1" smtClean="0"/>
              <a:t>trebuie</a:t>
            </a:r>
            <a:r>
              <a:rPr lang="en-US" baseline="0" dirty="0" smtClean="0"/>
              <a:t>. </a:t>
            </a:r>
            <a:r>
              <a:rPr lang="en-US" baseline="0" dirty="0" err="1" smtClean="0"/>
              <a:t>Biserica</a:t>
            </a:r>
            <a:r>
              <a:rPr lang="en-US" baseline="0" dirty="0" smtClean="0"/>
              <a:t> </a:t>
            </a:r>
            <a:r>
              <a:rPr lang="en-US" baseline="0" dirty="0" err="1" smtClean="0"/>
              <a:t>chiar</a:t>
            </a:r>
            <a:r>
              <a:rPr lang="en-US" baseline="0" dirty="0" smtClean="0"/>
              <a:t> are </a:t>
            </a:r>
            <a:r>
              <a:rPr lang="en-US" baseline="0" dirty="0" err="1" smtClean="0"/>
              <a:t>nevoie</a:t>
            </a:r>
            <a:r>
              <a:rPr lang="en-US" baseline="0" dirty="0" smtClean="0"/>
              <a:t> de un </a:t>
            </a:r>
            <a:r>
              <a:rPr lang="en-US" baseline="0" dirty="0" err="1" smtClean="0"/>
              <a:t>asemenea</a:t>
            </a:r>
            <a:r>
              <a:rPr lang="en-US" baseline="0" dirty="0" smtClean="0"/>
              <a:t> </a:t>
            </a:r>
            <a:r>
              <a:rPr lang="en-US" baseline="0" dirty="0" err="1" smtClean="0"/>
              <a:t>mesaj</a:t>
            </a:r>
            <a:r>
              <a:rPr lang="en-US" baseline="0" dirty="0" smtClean="0"/>
              <a:t>….</a:t>
            </a:r>
            <a:r>
              <a:rPr lang="en-US" baseline="0" dirty="0" err="1" smtClean="0"/>
              <a:t>asa</a:t>
            </a:r>
            <a:r>
              <a:rPr lang="en-US" baseline="0" dirty="0" smtClean="0"/>
              <a:t> </a:t>
            </a:r>
            <a:r>
              <a:rPr lang="en-US" baseline="0" dirty="0" err="1" smtClean="0"/>
              <a:t>trebuie</a:t>
            </a:r>
            <a:r>
              <a:rPr lang="en-US" baseline="0" dirty="0" smtClean="0"/>
              <a:t> </a:t>
            </a:r>
            <a:r>
              <a:rPr lang="en-US" baseline="0" dirty="0" err="1" smtClean="0"/>
              <a:t>sa</a:t>
            </a:r>
            <a:r>
              <a:rPr lang="en-US" baseline="0" dirty="0" smtClean="0"/>
              <a:t> </a:t>
            </a:r>
            <a:r>
              <a:rPr lang="en-US" baseline="0" dirty="0" err="1" smtClean="0"/>
              <a:t>fim</a:t>
            </a:r>
            <a:r>
              <a:rPr lang="en-US" baseline="0" dirty="0" smtClean="0"/>
              <a:t>…</a:t>
            </a:r>
            <a:r>
              <a:rPr lang="en-US" baseline="0" dirty="0" err="1" smtClean="0"/>
              <a:t>si</a:t>
            </a:r>
            <a:r>
              <a:rPr lang="en-US" baseline="0" dirty="0" smtClean="0"/>
              <a:t> </a:t>
            </a:r>
            <a:r>
              <a:rPr lang="en-US" baseline="0" dirty="0" err="1" smtClean="0"/>
              <a:t>mergem</a:t>
            </a:r>
            <a:r>
              <a:rPr lang="en-US" baseline="0" dirty="0" smtClean="0"/>
              <a:t> la ale </a:t>
            </a:r>
            <a:r>
              <a:rPr lang="en-US" baseline="0" dirty="0" err="1" smtClean="0"/>
              <a:t>noastre</a:t>
            </a:r>
            <a:r>
              <a:rPr lang="en-US" baseline="0" dirty="0" smtClean="0"/>
              <a:t>….</a:t>
            </a:r>
            <a:endParaRPr lang="en-US" dirty="0" smtClean="0"/>
          </a:p>
          <a:p>
            <a:endParaRPr lang="en-US" dirty="0" smtClean="0"/>
          </a:p>
          <a:p>
            <a:r>
              <a:rPr lang="ro-RO" sz="1200" u="sng" kern="1200" dirty="0" smtClean="0">
                <a:solidFill>
                  <a:schemeClr val="tx1"/>
                </a:solidFill>
                <a:latin typeface="+mn-lt"/>
                <a:ea typeface="+mn-ea"/>
                <a:cs typeface="+mn-cs"/>
              </a:rPr>
              <a:t>1Co</a:t>
            </a:r>
            <a:r>
              <a:rPr lang="en-US" sz="1200" u="sng" kern="1200" dirty="0" smtClean="0">
                <a:solidFill>
                  <a:schemeClr val="tx1"/>
                </a:solidFill>
                <a:latin typeface="+mn-lt"/>
                <a:ea typeface="+mn-ea"/>
                <a:cs typeface="+mn-cs"/>
              </a:rPr>
              <a:t>r</a:t>
            </a:r>
            <a:r>
              <a:rPr lang="ro-RO" sz="1200" u="sng" kern="1200" dirty="0" smtClean="0">
                <a:solidFill>
                  <a:schemeClr val="tx1"/>
                </a:solidFill>
                <a:latin typeface="+mn-lt"/>
                <a:ea typeface="+mn-ea"/>
                <a:cs typeface="+mn-cs"/>
              </a:rPr>
              <a:t>_2:4  Și învãțãtura și propovãduirea mea nu stãteau în vorbirile înduplecãtoare ale înțelepciunii, ci într'o dovadã datã de Duhul și de putere, </a:t>
            </a:r>
          </a:p>
          <a:p>
            <a:r>
              <a:rPr lang="ro-RO" sz="1200" u="sng" kern="1200" dirty="0" smtClean="0">
                <a:solidFill>
                  <a:schemeClr val="tx1"/>
                </a:solidFill>
                <a:latin typeface="+mn-lt"/>
                <a:ea typeface="+mn-ea"/>
                <a:cs typeface="+mn-cs"/>
              </a:rPr>
              <a:t>1Co</a:t>
            </a:r>
            <a:r>
              <a:rPr lang="en-US" sz="1200" u="sng" kern="1200" dirty="0" smtClean="0">
                <a:solidFill>
                  <a:schemeClr val="tx1"/>
                </a:solidFill>
                <a:latin typeface="+mn-lt"/>
                <a:ea typeface="+mn-ea"/>
                <a:cs typeface="+mn-cs"/>
              </a:rPr>
              <a:t>r</a:t>
            </a:r>
            <a:r>
              <a:rPr lang="ro-RO" sz="1200" u="sng" kern="1200" dirty="0" smtClean="0">
                <a:solidFill>
                  <a:schemeClr val="tx1"/>
                </a:solidFill>
                <a:latin typeface="+mn-lt"/>
                <a:ea typeface="+mn-ea"/>
                <a:cs typeface="+mn-cs"/>
              </a:rPr>
              <a:t>_4:20  Cãci Împãrãția lui Dumnezeu nu stã în vorbe, ci în putere.</a:t>
            </a:r>
            <a:endParaRPr lang="en-US" sz="1200" u="sng" kern="1200" dirty="0" smtClean="0">
              <a:solidFill>
                <a:schemeClr val="tx1"/>
              </a:solidFill>
              <a:latin typeface="+mn-lt"/>
              <a:ea typeface="+mn-ea"/>
              <a:cs typeface="+mn-cs"/>
            </a:endParaRPr>
          </a:p>
          <a:p>
            <a:r>
              <a:rPr lang="ro-RO" sz="1200" u="sng" kern="1200" dirty="0" smtClean="0">
                <a:solidFill>
                  <a:schemeClr val="tx1"/>
                </a:solidFill>
                <a:latin typeface="+mn-lt"/>
                <a:ea typeface="+mn-ea"/>
                <a:cs typeface="+mn-cs"/>
              </a:rPr>
              <a:t>2Co</a:t>
            </a:r>
            <a:r>
              <a:rPr lang="en-US" sz="1200" u="sng" kern="1200" dirty="0" smtClean="0">
                <a:solidFill>
                  <a:schemeClr val="tx1"/>
                </a:solidFill>
                <a:latin typeface="+mn-lt"/>
                <a:ea typeface="+mn-ea"/>
                <a:cs typeface="+mn-cs"/>
              </a:rPr>
              <a:t>r</a:t>
            </a:r>
            <a:r>
              <a:rPr lang="ro-RO" sz="1200" u="sng" kern="1200" dirty="0" smtClean="0">
                <a:solidFill>
                  <a:schemeClr val="tx1"/>
                </a:solidFill>
                <a:latin typeface="+mn-lt"/>
                <a:ea typeface="+mn-ea"/>
                <a:cs typeface="+mn-cs"/>
              </a:rPr>
              <a:t>_4:7  Comoara aceasta o purtãm în niște vase de lut, pentruca aceastã putere nemai pomenitã sã fie dela Dumnezeu și nu dela noi. </a:t>
            </a:r>
            <a:endParaRPr lang="en-US" sz="1200" u="sng" kern="1200" dirty="0" smtClean="0">
              <a:solidFill>
                <a:schemeClr val="tx1"/>
              </a:solidFill>
              <a:latin typeface="+mn-lt"/>
              <a:ea typeface="+mn-ea"/>
              <a:cs typeface="+mn-cs"/>
            </a:endParaRPr>
          </a:p>
          <a:p>
            <a:r>
              <a:rPr lang="ro-RO" sz="1200" u="sng" kern="1200" dirty="0" smtClean="0">
                <a:solidFill>
                  <a:schemeClr val="tx1"/>
                </a:solidFill>
                <a:latin typeface="+mn-lt"/>
                <a:ea typeface="+mn-ea"/>
                <a:cs typeface="+mn-cs"/>
              </a:rPr>
              <a:t>2Pe_1:3  Dumnezeiasca Lui putere ne-a dãruit tot ce privește viața și evlavia, prin cunoașterea Celuice ne-a chemat prin slava și puterea Lui, </a:t>
            </a:r>
            <a:endParaRPr lang="en-US" sz="1200" u="sng" kern="1200" dirty="0" smtClean="0">
              <a:solidFill>
                <a:schemeClr val="tx1"/>
              </a:solidFill>
              <a:latin typeface="+mn-lt"/>
              <a:ea typeface="+mn-ea"/>
              <a:cs typeface="+mn-cs"/>
            </a:endParaRPr>
          </a:p>
          <a:p>
            <a:endParaRPr lang="en-US" sz="1200" u="sng" kern="1200" dirty="0" smtClean="0">
              <a:solidFill>
                <a:schemeClr val="tx1"/>
              </a:solidFill>
              <a:latin typeface="+mn-lt"/>
              <a:ea typeface="+mn-ea"/>
              <a:cs typeface="+mn-cs"/>
            </a:endParaRPr>
          </a:p>
          <a:p>
            <a:endParaRPr lang="en-US" sz="1200" u="sng" kern="1200" dirty="0" smtClean="0">
              <a:solidFill>
                <a:schemeClr val="tx1"/>
              </a:solidFill>
              <a:latin typeface="+mn-lt"/>
              <a:ea typeface="+mn-ea"/>
              <a:cs typeface="+mn-cs"/>
            </a:endParaRPr>
          </a:p>
          <a:p>
            <a:r>
              <a:rPr lang="en-US" sz="1200" u="sng" kern="1200" dirty="0" smtClean="0">
                <a:solidFill>
                  <a:schemeClr val="tx1"/>
                </a:solidFill>
                <a:latin typeface="+mn-lt"/>
                <a:ea typeface="+mn-ea"/>
                <a:cs typeface="+mn-cs"/>
              </a:rPr>
              <a:t>Cum </a:t>
            </a:r>
            <a:r>
              <a:rPr lang="en-US" sz="1200" u="sng" kern="1200" dirty="0" err="1" smtClean="0">
                <a:solidFill>
                  <a:schemeClr val="tx1"/>
                </a:solidFill>
                <a:latin typeface="+mn-lt"/>
                <a:ea typeface="+mn-ea"/>
                <a:cs typeface="+mn-cs"/>
              </a:rPr>
              <a:t>ar</a:t>
            </a:r>
            <a:r>
              <a:rPr lang="en-US" sz="1200" u="sng" kern="1200" dirty="0" smtClean="0">
                <a:solidFill>
                  <a:schemeClr val="tx1"/>
                </a:solidFill>
                <a:latin typeface="+mn-lt"/>
                <a:ea typeface="+mn-ea"/>
                <a:cs typeface="+mn-cs"/>
              </a:rPr>
              <a:t> fi </a:t>
            </a:r>
            <a:r>
              <a:rPr lang="en-US" sz="1200" u="sng" kern="1200" dirty="0" err="1" smtClean="0">
                <a:solidFill>
                  <a:schemeClr val="tx1"/>
                </a:solidFill>
                <a:latin typeface="+mn-lt"/>
                <a:ea typeface="+mn-ea"/>
                <a:cs typeface="+mn-cs"/>
              </a:rPr>
              <a:t>aratat</a:t>
            </a:r>
            <a:r>
              <a:rPr lang="en-US" sz="1200" u="sng" kern="1200" baseline="0" dirty="0" smtClean="0">
                <a:solidFill>
                  <a:schemeClr val="tx1"/>
                </a:solidFill>
                <a:latin typeface="+mn-lt"/>
                <a:ea typeface="+mn-ea"/>
                <a:cs typeface="+mn-cs"/>
              </a:rPr>
              <a:t> </a:t>
            </a:r>
            <a:r>
              <a:rPr lang="en-US" sz="1200" u="sng" kern="1200" baseline="0" dirty="0" err="1" smtClean="0">
                <a:solidFill>
                  <a:schemeClr val="tx1"/>
                </a:solidFill>
                <a:latin typeface="+mn-lt"/>
                <a:ea typeface="+mn-ea"/>
                <a:cs typeface="+mn-cs"/>
              </a:rPr>
              <a:t>lumea</a:t>
            </a:r>
            <a:r>
              <a:rPr lang="en-US" sz="1200" u="sng" kern="1200" baseline="0" dirty="0" smtClean="0">
                <a:solidFill>
                  <a:schemeClr val="tx1"/>
                </a:solidFill>
                <a:latin typeface="+mn-lt"/>
                <a:ea typeface="+mn-ea"/>
                <a:cs typeface="+mn-cs"/>
              </a:rPr>
              <a:t> </a:t>
            </a:r>
            <a:r>
              <a:rPr lang="en-US" sz="1200" u="sng" kern="1200" baseline="0" dirty="0" err="1" smtClean="0">
                <a:solidFill>
                  <a:schemeClr val="tx1"/>
                </a:solidFill>
                <a:latin typeface="+mn-lt"/>
                <a:ea typeface="+mn-ea"/>
                <a:cs typeface="+mn-cs"/>
              </a:rPr>
              <a:t>daca</a:t>
            </a:r>
            <a:r>
              <a:rPr lang="en-US" sz="1200" u="sng" kern="1200" baseline="0" dirty="0" smtClean="0">
                <a:solidFill>
                  <a:schemeClr val="tx1"/>
                </a:solidFill>
                <a:latin typeface="+mn-lt"/>
                <a:ea typeface="+mn-ea"/>
                <a:cs typeface="+mn-cs"/>
              </a:rPr>
              <a:t> : ISUS, PAVEL, </a:t>
            </a:r>
            <a:r>
              <a:rPr lang="en-US" sz="1200" u="sng" kern="1200" baseline="0" dirty="0" err="1" smtClean="0">
                <a:solidFill>
                  <a:schemeClr val="tx1"/>
                </a:solidFill>
                <a:latin typeface="+mn-lt"/>
                <a:ea typeface="+mn-ea"/>
                <a:cs typeface="+mn-cs"/>
              </a:rPr>
              <a:t>Apostolii</a:t>
            </a:r>
            <a:r>
              <a:rPr lang="en-US" sz="1200" u="sng" kern="1200" baseline="0" dirty="0" smtClean="0">
                <a:solidFill>
                  <a:schemeClr val="tx1"/>
                </a:solidFill>
                <a:latin typeface="+mn-lt"/>
                <a:ea typeface="+mn-ea"/>
                <a:cs typeface="+mn-cs"/>
              </a:rPr>
              <a:t> …..nu </a:t>
            </a:r>
            <a:r>
              <a:rPr lang="en-US" sz="1200" u="sng" kern="1200" baseline="0" dirty="0" err="1" smtClean="0">
                <a:solidFill>
                  <a:schemeClr val="tx1"/>
                </a:solidFill>
                <a:latin typeface="+mn-lt"/>
                <a:ea typeface="+mn-ea"/>
                <a:cs typeface="+mn-cs"/>
              </a:rPr>
              <a:t>ar</a:t>
            </a:r>
            <a:r>
              <a:rPr lang="en-US" sz="1200" u="sng" kern="1200" baseline="0" dirty="0" smtClean="0">
                <a:solidFill>
                  <a:schemeClr val="tx1"/>
                </a:solidFill>
                <a:latin typeface="+mn-lt"/>
                <a:ea typeface="+mn-ea"/>
                <a:cs typeface="+mn-cs"/>
              </a:rPr>
              <a:t> fi </a:t>
            </a:r>
            <a:r>
              <a:rPr lang="en-US" sz="1200" u="sng" kern="1200" baseline="0" err="1" smtClean="0">
                <a:solidFill>
                  <a:schemeClr val="tx1"/>
                </a:solidFill>
                <a:latin typeface="+mn-lt"/>
                <a:ea typeface="+mn-ea"/>
                <a:cs typeface="+mn-cs"/>
              </a:rPr>
              <a:t>experimentat</a:t>
            </a:r>
            <a:r>
              <a:rPr lang="en-US" sz="1200" u="sng" kern="1200" baseline="0" smtClean="0">
                <a:solidFill>
                  <a:schemeClr val="tx1"/>
                </a:solidFill>
                <a:latin typeface="+mn-lt"/>
                <a:ea typeface="+mn-ea"/>
                <a:cs typeface="+mn-cs"/>
              </a:rPr>
              <a:t> …</a:t>
            </a:r>
            <a:endParaRPr lang="ro-RO" dirty="0"/>
          </a:p>
        </p:txBody>
      </p:sp>
      <p:sp>
        <p:nvSpPr>
          <p:cNvPr id="4" name="Slide Number Placeholder 3"/>
          <p:cNvSpPr>
            <a:spLocks noGrp="1"/>
          </p:cNvSpPr>
          <p:nvPr>
            <p:ph type="sldNum" sz="quarter" idx="10"/>
          </p:nvPr>
        </p:nvSpPr>
        <p:spPr/>
        <p:txBody>
          <a:bodyPr/>
          <a:lstStyle/>
          <a:p>
            <a:fld id="{98F77EA8-56F6-4188-85E6-E84DE180588C}" type="slidenum">
              <a:rPr lang="ro-RO" smtClean="0"/>
              <a:t>5</a:t>
            </a:fld>
            <a:endParaRPr lang="ro-RO"/>
          </a:p>
        </p:txBody>
      </p:sp>
    </p:spTree>
    <p:extLst>
      <p:ext uri="{BB962C8B-B14F-4D97-AF65-F5344CB8AC3E}">
        <p14:creationId xmlns:p14="http://schemas.microsoft.com/office/powerpoint/2010/main" val="3124063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ro-RO"/>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ro-RO"/>
          </a:p>
        </p:txBody>
      </p:sp>
      <p:sp>
        <p:nvSpPr>
          <p:cNvPr id="4" name="Date Placeholder 3"/>
          <p:cNvSpPr>
            <a:spLocks noGrp="1"/>
          </p:cNvSpPr>
          <p:nvPr>
            <p:ph type="dt" sz="half" idx="10"/>
          </p:nvPr>
        </p:nvSpPr>
        <p:spPr/>
        <p:txBody>
          <a:bodyPr/>
          <a:lstStyle/>
          <a:p>
            <a:fld id="{DA58398C-1893-4659-A988-66AA8FB99782}" type="datetimeFigureOut">
              <a:rPr lang="ro-RO" smtClean="0"/>
              <a:t>29.06.2014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A650FE-A19B-48D5-A2A0-8B6886608E05}" type="slidenum">
              <a:rPr lang="ro-RO" smtClean="0"/>
              <a:t>‹#›</a:t>
            </a:fld>
            <a:endParaRPr lang="ro-RO"/>
          </a:p>
        </p:txBody>
      </p:sp>
    </p:spTree>
    <p:extLst>
      <p:ext uri="{BB962C8B-B14F-4D97-AF65-F5344CB8AC3E}">
        <p14:creationId xmlns:p14="http://schemas.microsoft.com/office/powerpoint/2010/main" val="2599609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DA58398C-1893-4659-A988-66AA8FB99782}" type="datetimeFigureOut">
              <a:rPr lang="ro-RO" smtClean="0"/>
              <a:t>29.06.2014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A650FE-A19B-48D5-A2A0-8B6886608E05}" type="slidenum">
              <a:rPr lang="ro-RO" smtClean="0"/>
              <a:t>‹#›</a:t>
            </a:fld>
            <a:endParaRPr lang="ro-RO"/>
          </a:p>
        </p:txBody>
      </p:sp>
    </p:spTree>
    <p:extLst>
      <p:ext uri="{BB962C8B-B14F-4D97-AF65-F5344CB8AC3E}">
        <p14:creationId xmlns:p14="http://schemas.microsoft.com/office/powerpoint/2010/main" val="934766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DA58398C-1893-4659-A988-66AA8FB99782}" type="datetimeFigureOut">
              <a:rPr lang="ro-RO" smtClean="0"/>
              <a:t>29.06.2014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A650FE-A19B-48D5-A2A0-8B6886608E05}" type="slidenum">
              <a:rPr lang="ro-RO" smtClean="0"/>
              <a:t>‹#›</a:t>
            </a:fld>
            <a:endParaRPr lang="ro-RO"/>
          </a:p>
        </p:txBody>
      </p:sp>
    </p:spTree>
    <p:extLst>
      <p:ext uri="{BB962C8B-B14F-4D97-AF65-F5344CB8AC3E}">
        <p14:creationId xmlns:p14="http://schemas.microsoft.com/office/powerpoint/2010/main" val="2019132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DA58398C-1893-4659-A988-66AA8FB99782}" type="datetimeFigureOut">
              <a:rPr lang="ro-RO" smtClean="0"/>
              <a:t>29.06.2014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A650FE-A19B-48D5-A2A0-8B6886608E05}" type="slidenum">
              <a:rPr lang="ro-RO" smtClean="0"/>
              <a:t>‹#›</a:t>
            </a:fld>
            <a:endParaRPr lang="ro-RO"/>
          </a:p>
        </p:txBody>
      </p:sp>
    </p:spTree>
    <p:extLst>
      <p:ext uri="{BB962C8B-B14F-4D97-AF65-F5344CB8AC3E}">
        <p14:creationId xmlns:p14="http://schemas.microsoft.com/office/powerpoint/2010/main" val="3784064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ro-RO"/>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58398C-1893-4659-A988-66AA8FB99782}" type="datetimeFigureOut">
              <a:rPr lang="ro-RO" smtClean="0"/>
              <a:t>29.06.2014</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3A650FE-A19B-48D5-A2A0-8B6886608E05}" type="slidenum">
              <a:rPr lang="ro-RO" smtClean="0"/>
              <a:t>‹#›</a:t>
            </a:fld>
            <a:endParaRPr lang="ro-RO"/>
          </a:p>
        </p:txBody>
      </p:sp>
    </p:spTree>
    <p:extLst>
      <p:ext uri="{BB962C8B-B14F-4D97-AF65-F5344CB8AC3E}">
        <p14:creationId xmlns:p14="http://schemas.microsoft.com/office/powerpoint/2010/main" val="2670556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Date Placeholder 4"/>
          <p:cNvSpPr>
            <a:spLocks noGrp="1"/>
          </p:cNvSpPr>
          <p:nvPr>
            <p:ph type="dt" sz="half" idx="10"/>
          </p:nvPr>
        </p:nvSpPr>
        <p:spPr/>
        <p:txBody>
          <a:bodyPr/>
          <a:lstStyle/>
          <a:p>
            <a:fld id="{DA58398C-1893-4659-A988-66AA8FB99782}" type="datetimeFigureOut">
              <a:rPr lang="ro-RO" smtClean="0"/>
              <a:t>29.06.2014</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3A650FE-A19B-48D5-A2A0-8B6886608E05}" type="slidenum">
              <a:rPr lang="ro-RO" smtClean="0"/>
              <a:t>‹#›</a:t>
            </a:fld>
            <a:endParaRPr lang="ro-RO"/>
          </a:p>
        </p:txBody>
      </p:sp>
    </p:spTree>
    <p:extLst>
      <p:ext uri="{BB962C8B-B14F-4D97-AF65-F5344CB8AC3E}">
        <p14:creationId xmlns:p14="http://schemas.microsoft.com/office/powerpoint/2010/main" val="2410745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ro-RO"/>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Date Placeholder 6"/>
          <p:cNvSpPr>
            <a:spLocks noGrp="1"/>
          </p:cNvSpPr>
          <p:nvPr>
            <p:ph type="dt" sz="half" idx="10"/>
          </p:nvPr>
        </p:nvSpPr>
        <p:spPr/>
        <p:txBody>
          <a:bodyPr/>
          <a:lstStyle/>
          <a:p>
            <a:fld id="{DA58398C-1893-4659-A988-66AA8FB99782}" type="datetimeFigureOut">
              <a:rPr lang="ro-RO" smtClean="0"/>
              <a:t>29.06.2014</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23A650FE-A19B-48D5-A2A0-8B6886608E05}" type="slidenum">
              <a:rPr lang="ro-RO" smtClean="0"/>
              <a:t>‹#›</a:t>
            </a:fld>
            <a:endParaRPr lang="ro-RO"/>
          </a:p>
        </p:txBody>
      </p:sp>
    </p:spTree>
    <p:extLst>
      <p:ext uri="{BB962C8B-B14F-4D97-AF65-F5344CB8AC3E}">
        <p14:creationId xmlns:p14="http://schemas.microsoft.com/office/powerpoint/2010/main" val="1078941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Date Placeholder 2"/>
          <p:cNvSpPr>
            <a:spLocks noGrp="1"/>
          </p:cNvSpPr>
          <p:nvPr>
            <p:ph type="dt" sz="half" idx="10"/>
          </p:nvPr>
        </p:nvSpPr>
        <p:spPr/>
        <p:txBody>
          <a:bodyPr/>
          <a:lstStyle/>
          <a:p>
            <a:fld id="{DA58398C-1893-4659-A988-66AA8FB99782}" type="datetimeFigureOut">
              <a:rPr lang="ro-RO" smtClean="0"/>
              <a:t>29.06.2014</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23A650FE-A19B-48D5-A2A0-8B6886608E05}" type="slidenum">
              <a:rPr lang="ro-RO" smtClean="0"/>
              <a:t>‹#›</a:t>
            </a:fld>
            <a:endParaRPr lang="ro-RO"/>
          </a:p>
        </p:txBody>
      </p:sp>
    </p:spTree>
    <p:extLst>
      <p:ext uri="{BB962C8B-B14F-4D97-AF65-F5344CB8AC3E}">
        <p14:creationId xmlns:p14="http://schemas.microsoft.com/office/powerpoint/2010/main" val="1662969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58398C-1893-4659-A988-66AA8FB99782}" type="datetimeFigureOut">
              <a:rPr lang="ro-RO" smtClean="0"/>
              <a:t>29.06.2014</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23A650FE-A19B-48D5-A2A0-8B6886608E05}" type="slidenum">
              <a:rPr lang="ro-RO" smtClean="0"/>
              <a:t>‹#›</a:t>
            </a:fld>
            <a:endParaRPr lang="ro-RO"/>
          </a:p>
        </p:txBody>
      </p:sp>
    </p:spTree>
    <p:extLst>
      <p:ext uri="{BB962C8B-B14F-4D97-AF65-F5344CB8AC3E}">
        <p14:creationId xmlns:p14="http://schemas.microsoft.com/office/powerpoint/2010/main" val="2605274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o-RO"/>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58398C-1893-4659-A988-66AA8FB99782}" type="datetimeFigureOut">
              <a:rPr lang="ro-RO" smtClean="0"/>
              <a:t>29.06.2014</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3A650FE-A19B-48D5-A2A0-8B6886608E05}" type="slidenum">
              <a:rPr lang="ro-RO" smtClean="0"/>
              <a:t>‹#›</a:t>
            </a:fld>
            <a:endParaRPr lang="ro-RO"/>
          </a:p>
        </p:txBody>
      </p:sp>
    </p:spTree>
    <p:extLst>
      <p:ext uri="{BB962C8B-B14F-4D97-AF65-F5344CB8AC3E}">
        <p14:creationId xmlns:p14="http://schemas.microsoft.com/office/powerpoint/2010/main" val="3630649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ro-RO"/>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58398C-1893-4659-A988-66AA8FB99782}" type="datetimeFigureOut">
              <a:rPr lang="ro-RO" smtClean="0"/>
              <a:t>29.06.2014</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3A650FE-A19B-48D5-A2A0-8B6886608E05}" type="slidenum">
              <a:rPr lang="ro-RO" smtClean="0"/>
              <a:t>‹#›</a:t>
            </a:fld>
            <a:endParaRPr lang="ro-RO"/>
          </a:p>
        </p:txBody>
      </p:sp>
    </p:spTree>
    <p:extLst>
      <p:ext uri="{BB962C8B-B14F-4D97-AF65-F5344CB8AC3E}">
        <p14:creationId xmlns:p14="http://schemas.microsoft.com/office/powerpoint/2010/main" val="1745156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ro-RO"/>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58398C-1893-4659-A988-66AA8FB99782}" type="datetimeFigureOut">
              <a:rPr lang="ro-RO" smtClean="0"/>
              <a:t>29.06.2014</a:t>
            </a:fld>
            <a:endParaRPr lang="ro-R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A650FE-A19B-48D5-A2A0-8B6886608E05}" type="slidenum">
              <a:rPr lang="ro-RO" smtClean="0"/>
              <a:t>‹#›</a:t>
            </a:fld>
            <a:endParaRPr lang="ro-RO"/>
          </a:p>
        </p:txBody>
      </p:sp>
    </p:spTree>
    <p:extLst>
      <p:ext uri="{BB962C8B-B14F-4D97-AF65-F5344CB8AC3E}">
        <p14:creationId xmlns:p14="http://schemas.microsoft.com/office/powerpoint/2010/main" val="3749212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68999" y="605307"/>
            <a:ext cx="7607899" cy="4150668"/>
          </a:xfrm>
          <a:prstGeom prst="rect">
            <a:avLst/>
          </a:prstGeom>
        </p:spPr>
      </p:pic>
      <p:grpSp>
        <p:nvGrpSpPr>
          <p:cNvPr id="6" name="Group 5"/>
          <p:cNvGrpSpPr/>
          <p:nvPr/>
        </p:nvGrpSpPr>
        <p:grpSpPr>
          <a:xfrm>
            <a:off x="0" y="6156101"/>
            <a:ext cx="12192000" cy="562515"/>
            <a:chOff x="0" y="6156101"/>
            <a:chExt cx="12192000" cy="562515"/>
          </a:xfrm>
        </p:grpSpPr>
        <p:cxnSp>
          <p:nvCxnSpPr>
            <p:cNvPr id="4" name="Straight Connector 3"/>
            <p:cNvCxnSpPr/>
            <p:nvPr/>
          </p:nvCxnSpPr>
          <p:spPr>
            <a:xfrm>
              <a:off x="0" y="6156101"/>
              <a:ext cx="12192000" cy="25758"/>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9813701" y="6349284"/>
              <a:ext cx="1842364" cy="369332"/>
            </a:xfrm>
            <a:prstGeom prst="rect">
              <a:avLst/>
            </a:prstGeom>
            <a:noFill/>
          </p:spPr>
          <p:txBody>
            <a:bodyPr wrap="none" rtlCol="0">
              <a:spAutoFit/>
            </a:bodyPr>
            <a:lstStyle/>
            <a:p>
              <a:r>
                <a:rPr lang="ro-RO" dirty="0" smtClean="0"/>
                <a:t>Exod 27.9 – 27.19</a:t>
              </a:r>
              <a:endParaRPr lang="ro-RO" dirty="0"/>
            </a:p>
          </p:txBody>
        </p:sp>
      </p:grpSp>
      <p:cxnSp>
        <p:nvCxnSpPr>
          <p:cNvPr id="8" name="Straight Connector 7"/>
          <p:cNvCxnSpPr/>
          <p:nvPr/>
        </p:nvCxnSpPr>
        <p:spPr>
          <a:xfrm>
            <a:off x="9298545" y="115909"/>
            <a:ext cx="0" cy="6012000"/>
          </a:xfrm>
          <a:prstGeom prst="line">
            <a:avLst/>
          </a:prstGeom>
          <a:ln w="50800" cmpd="sng">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524865" y="115909"/>
            <a:ext cx="0" cy="6012000"/>
          </a:xfrm>
          <a:prstGeom prst="line">
            <a:avLst/>
          </a:prstGeom>
          <a:ln w="50800" cmpd="sng">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541320" y="115909"/>
            <a:ext cx="0" cy="6012000"/>
          </a:xfrm>
          <a:prstGeom prst="line">
            <a:avLst/>
          </a:prstGeom>
          <a:ln w="50800" cmpd="sng">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585911" y="115909"/>
            <a:ext cx="0" cy="6012000"/>
          </a:xfrm>
          <a:prstGeom prst="line">
            <a:avLst/>
          </a:prstGeom>
          <a:ln w="50800" cmpd="sng">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9942711" y="5172509"/>
            <a:ext cx="1556825" cy="646331"/>
          </a:xfrm>
          <a:prstGeom prst="rect">
            <a:avLst/>
          </a:prstGeom>
          <a:noFill/>
        </p:spPr>
        <p:txBody>
          <a:bodyPr wrap="square" rtlCol="0">
            <a:spAutoFit/>
          </a:bodyPr>
          <a:lstStyle/>
          <a:p>
            <a:pPr algn="ctr"/>
            <a:r>
              <a:rPr lang="ro-RO" dirty="0" smtClean="0"/>
              <a:t>Nivelul I </a:t>
            </a:r>
          </a:p>
          <a:p>
            <a:r>
              <a:rPr lang="ro-RO" dirty="0" smtClean="0"/>
              <a:t>al cunoasterii</a:t>
            </a:r>
            <a:endParaRPr lang="ro-RO" dirty="0"/>
          </a:p>
        </p:txBody>
      </p:sp>
      <p:sp>
        <p:nvSpPr>
          <p:cNvPr id="14" name="TextBox 13"/>
          <p:cNvSpPr txBox="1"/>
          <p:nvPr/>
        </p:nvSpPr>
        <p:spPr>
          <a:xfrm>
            <a:off x="7133293" y="5192417"/>
            <a:ext cx="1556825" cy="646331"/>
          </a:xfrm>
          <a:prstGeom prst="rect">
            <a:avLst/>
          </a:prstGeom>
          <a:noFill/>
        </p:spPr>
        <p:txBody>
          <a:bodyPr wrap="square" rtlCol="0">
            <a:spAutoFit/>
          </a:bodyPr>
          <a:lstStyle/>
          <a:p>
            <a:pPr algn="ctr"/>
            <a:r>
              <a:rPr lang="ro-RO" dirty="0" smtClean="0"/>
              <a:t>Nivelul II </a:t>
            </a:r>
          </a:p>
          <a:p>
            <a:r>
              <a:rPr lang="ro-RO" dirty="0" smtClean="0"/>
              <a:t>al cunoasterii</a:t>
            </a:r>
            <a:endParaRPr lang="ro-RO" dirty="0"/>
          </a:p>
        </p:txBody>
      </p:sp>
      <p:sp>
        <p:nvSpPr>
          <p:cNvPr id="15" name="TextBox 14"/>
          <p:cNvSpPr txBox="1"/>
          <p:nvPr/>
        </p:nvSpPr>
        <p:spPr>
          <a:xfrm>
            <a:off x="4754680" y="5132872"/>
            <a:ext cx="1556825" cy="646331"/>
          </a:xfrm>
          <a:prstGeom prst="rect">
            <a:avLst/>
          </a:prstGeom>
          <a:noFill/>
        </p:spPr>
        <p:txBody>
          <a:bodyPr wrap="square" rtlCol="0">
            <a:spAutoFit/>
          </a:bodyPr>
          <a:lstStyle/>
          <a:p>
            <a:pPr algn="ctr"/>
            <a:r>
              <a:rPr lang="ro-RO" dirty="0" smtClean="0"/>
              <a:t>Nivelul III</a:t>
            </a:r>
          </a:p>
          <a:p>
            <a:r>
              <a:rPr lang="ro-RO" dirty="0" smtClean="0"/>
              <a:t>al cunoasterii</a:t>
            </a:r>
            <a:endParaRPr lang="ro-RO" dirty="0"/>
          </a:p>
        </p:txBody>
      </p:sp>
      <p:sp>
        <p:nvSpPr>
          <p:cNvPr id="16" name="TextBox 15"/>
          <p:cNvSpPr txBox="1"/>
          <p:nvPr/>
        </p:nvSpPr>
        <p:spPr>
          <a:xfrm>
            <a:off x="2802788" y="5124128"/>
            <a:ext cx="1556825" cy="646331"/>
          </a:xfrm>
          <a:prstGeom prst="rect">
            <a:avLst/>
          </a:prstGeom>
          <a:noFill/>
        </p:spPr>
        <p:txBody>
          <a:bodyPr wrap="square" rtlCol="0">
            <a:spAutoFit/>
          </a:bodyPr>
          <a:lstStyle/>
          <a:p>
            <a:pPr algn="ctr"/>
            <a:r>
              <a:rPr lang="ro-RO" dirty="0" smtClean="0"/>
              <a:t>Nivelul IV</a:t>
            </a:r>
          </a:p>
          <a:p>
            <a:r>
              <a:rPr lang="ro-RO" dirty="0" smtClean="0"/>
              <a:t>al cunoasterii</a:t>
            </a:r>
            <a:endParaRPr lang="ro-RO" dirty="0"/>
          </a:p>
        </p:txBody>
      </p:sp>
    </p:spTree>
    <p:extLst>
      <p:ext uri="{BB962C8B-B14F-4D97-AF65-F5344CB8AC3E}">
        <p14:creationId xmlns:p14="http://schemas.microsoft.com/office/powerpoint/2010/main" val="3316503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6156101"/>
            <a:ext cx="12192000" cy="562515"/>
            <a:chOff x="0" y="6156101"/>
            <a:chExt cx="12192000" cy="562515"/>
          </a:xfrm>
        </p:grpSpPr>
        <p:cxnSp>
          <p:nvCxnSpPr>
            <p:cNvPr id="3" name="Straight Connector 2"/>
            <p:cNvCxnSpPr/>
            <p:nvPr/>
          </p:nvCxnSpPr>
          <p:spPr>
            <a:xfrm>
              <a:off x="0" y="6156101"/>
              <a:ext cx="12192000" cy="25758"/>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9813701" y="6349284"/>
              <a:ext cx="1842364" cy="369332"/>
            </a:xfrm>
            <a:prstGeom prst="rect">
              <a:avLst/>
            </a:prstGeom>
            <a:noFill/>
          </p:spPr>
          <p:txBody>
            <a:bodyPr wrap="none" rtlCol="0">
              <a:spAutoFit/>
            </a:bodyPr>
            <a:lstStyle/>
            <a:p>
              <a:r>
                <a:rPr lang="ro-RO" dirty="0" smtClean="0"/>
                <a:t>Exod 27.9 – 27.19</a:t>
              </a:r>
              <a:endParaRPr lang="ro-RO" dirty="0"/>
            </a:p>
          </p:txBody>
        </p:sp>
      </p:gr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64417" y="1089526"/>
            <a:ext cx="6108635" cy="3990975"/>
          </a:xfrm>
          <a:prstGeom prst="rect">
            <a:avLst/>
          </a:prstGeom>
        </p:spPr>
      </p:pic>
      <p:sp>
        <p:nvSpPr>
          <p:cNvPr id="6" name="TextBox 5"/>
          <p:cNvSpPr txBox="1"/>
          <p:nvPr/>
        </p:nvSpPr>
        <p:spPr>
          <a:xfrm>
            <a:off x="4656361" y="446950"/>
            <a:ext cx="2136419" cy="369332"/>
          </a:xfrm>
          <a:prstGeom prst="rect">
            <a:avLst/>
          </a:prstGeom>
          <a:noFill/>
        </p:spPr>
        <p:txBody>
          <a:bodyPr wrap="none" rtlCol="0">
            <a:spAutoFit/>
          </a:bodyPr>
          <a:lstStyle/>
          <a:p>
            <a:r>
              <a:rPr lang="en-US" dirty="0" smtClean="0"/>
              <a:t>-</a:t>
            </a:r>
            <a:r>
              <a:rPr lang="en-US" dirty="0" err="1" smtClean="0"/>
              <a:t>Natura</a:t>
            </a:r>
            <a:r>
              <a:rPr lang="en-US" dirty="0" smtClean="0"/>
              <a:t> </a:t>
            </a:r>
            <a:r>
              <a:rPr lang="en-US" dirty="0" err="1" smtClean="0"/>
              <a:t>Cunoasterii</a:t>
            </a:r>
            <a:r>
              <a:rPr lang="en-US" dirty="0" smtClean="0"/>
              <a:t>- </a:t>
            </a:r>
            <a:endParaRPr lang="ro-RO" dirty="0"/>
          </a:p>
        </p:txBody>
      </p:sp>
    </p:spTree>
    <p:extLst>
      <p:ext uri="{BB962C8B-B14F-4D97-AF65-F5344CB8AC3E}">
        <p14:creationId xmlns:p14="http://schemas.microsoft.com/office/powerpoint/2010/main" val="36145163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6156101"/>
            <a:ext cx="12192000" cy="562515"/>
            <a:chOff x="0" y="6156101"/>
            <a:chExt cx="12192000" cy="562515"/>
          </a:xfrm>
        </p:grpSpPr>
        <p:cxnSp>
          <p:nvCxnSpPr>
            <p:cNvPr id="3" name="Straight Connector 2"/>
            <p:cNvCxnSpPr/>
            <p:nvPr/>
          </p:nvCxnSpPr>
          <p:spPr>
            <a:xfrm>
              <a:off x="0" y="6156101"/>
              <a:ext cx="12192000" cy="25758"/>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9813701" y="6349284"/>
              <a:ext cx="1842364" cy="369332"/>
            </a:xfrm>
            <a:prstGeom prst="rect">
              <a:avLst/>
            </a:prstGeom>
            <a:noFill/>
          </p:spPr>
          <p:txBody>
            <a:bodyPr wrap="none" rtlCol="0">
              <a:spAutoFit/>
            </a:bodyPr>
            <a:lstStyle/>
            <a:p>
              <a:r>
                <a:rPr lang="ro-RO" dirty="0" smtClean="0"/>
                <a:t>Exod 27.9 – 27.19</a:t>
              </a:r>
              <a:endParaRPr lang="ro-RO" dirty="0"/>
            </a:p>
          </p:txBody>
        </p:sp>
      </p:grpSp>
      <p:sp>
        <p:nvSpPr>
          <p:cNvPr id="5" name="TextBox 4"/>
          <p:cNvSpPr txBox="1"/>
          <p:nvPr/>
        </p:nvSpPr>
        <p:spPr>
          <a:xfrm>
            <a:off x="4289255" y="812800"/>
            <a:ext cx="3985386" cy="461665"/>
          </a:xfrm>
          <a:prstGeom prst="rect">
            <a:avLst/>
          </a:prstGeom>
          <a:noFill/>
        </p:spPr>
        <p:txBody>
          <a:bodyPr wrap="none" rtlCol="0">
            <a:spAutoFit/>
          </a:bodyPr>
          <a:lstStyle/>
          <a:p>
            <a:r>
              <a:rPr lang="ro-RO" sz="2400" dirty="0" smtClean="0"/>
              <a:t>Paseste in Iordanul Cortului !!!</a:t>
            </a:r>
            <a:endParaRPr lang="ro-RO" sz="2400" dirty="0"/>
          </a:p>
        </p:txBody>
      </p:sp>
      <p:sp>
        <p:nvSpPr>
          <p:cNvPr id="6" name="TextBox 5"/>
          <p:cNvSpPr txBox="1"/>
          <p:nvPr/>
        </p:nvSpPr>
        <p:spPr>
          <a:xfrm>
            <a:off x="0" y="2286000"/>
            <a:ext cx="12192000" cy="2308324"/>
          </a:xfrm>
          <a:prstGeom prst="rect">
            <a:avLst/>
          </a:prstGeom>
          <a:noFill/>
        </p:spPr>
        <p:txBody>
          <a:bodyPr wrap="square" rtlCol="0">
            <a:spAutoFit/>
          </a:bodyPr>
          <a:lstStyle/>
          <a:p>
            <a:pPr>
              <a:defRPr/>
            </a:pPr>
            <a:r>
              <a:rPr lang="ro-RO" sz="2400" dirty="0"/>
              <a:t>1.Matei 13.19(suniēmi) – a integra adevarul si a trai cu piosenie.</a:t>
            </a:r>
          </a:p>
          <a:p>
            <a:r>
              <a:rPr lang="ro-RO" sz="2400" dirty="0"/>
              <a:t>2.1Cor 14.2(</a:t>
            </a:r>
            <a:r>
              <a:rPr lang="ro-RO" sz="2400" i="1" dirty="0"/>
              <a:t>ak-oo'-o, </a:t>
            </a:r>
            <a:r>
              <a:rPr lang="ro-RO" sz="2400" dirty="0"/>
              <a:t>a auzi, a intelege in limba lui)</a:t>
            </a:r>
          </a:p>
          <a:p>
            <a:r>
              <a:rPr lang="ro-RO" sz="2400" dirty="0"/>
              <a:t>3.1Cor 14.16 (eidō) , a fi constient, a intelege,) </a:t>
            </a:r>
          </a:p>
          <a:p>
            <a:r>
              <a:rPr lang="ro-RO" sz="2400" dirty="0"/>
              <a:t>4.1Ioan 2.4(</a:t>
            </a:r>
            <a:r>
              <a:rPr lang="ro-RO" sz="2400" i="1" dirty="0"/>
              <a:t>ghin-oce'-ko ,  a percepe, a intelege, a cunoaste</a:t>
            </a:r>
            <a:r>
              <a:rPr lang="ro-RO" sz="2400" dirty="0"/>
              <a:t>)</a:t>
            </a:r>
          </a:p>
          <a:p>
            <a:r>
              <a:rPr lang="ro-RO" sz="2400" dirty="0"/>
              <a:t>5.1Tim 4.3 (</a:t>
            </a:r>
            <a:r>
              <a:rPr lang="ro-RO" sz="2400" i="1" dirty="0"/>
              <a:t>ep-ig-in-oce'-ko, a recunoaste niste semne, a fi complet acomodat cu ,a intelege </a:t>
            </a:r>
            <a:r>
              <a:rPr lang="ro-RO" sz="2400" dirty="0"/>
              <a:t>)</a:t>
            </a:r>
          </a:p>
          <a:p>
            <a:endParaRPr lang="ro-RO" sz="2400" dirty="0"/>
          </a:p>
        </p:txBody>
      </p:sp>
      <p:sp>
        <p:nvSpPr>
          <p:cNvPr id="7" name="TextBox 6"/>
          <p:cNvSpPr txBox="1"/>
          <p:nvPr/>
        </p:nvSpPr>
        <p:spPr>
          <a:xfrm>
            <a:off x="5330130" y="504643"/>
            <a:ext cx="2136419" cy="369332"/>
          </a:xfrm>
          <a:prstGeom prst="rect">
            <a:avLst/>
          </a:prstGeom>
          <a:noFill/>
        </p:spPr>
        <p:txBody>
          <a:bodyPr wrap="none" rtlCol="0">
            <a:spAutoFit/>
          </a:bodyPr>
          <a:lstStyle/>
          <a:p>
            <a:r>
              <a:rPr lang="en-US" dirty="0" smtClean="0"/>
              <a:t>-</a:t>
            </a:r>
            <a:r>
              <a:rPr lang="en-US" dirty="0" err="1" smtClean="0"/>
              <a:t>Natura</a:t>
            </a:r>
            <a:r>
              <a:rPr lang="en-US" dirty="0" smtClean="0"/>
              <a:t> </a:t>
            </a:r>
            <a:r>
              <a:rPr lang="en-US" dirty="0" err="1" smtClean="0"/>
              <a:t>Cunoasterii</a:t>
            </a:r>
            <a:r>
              <a:rPr lang="en-US" dirty="0" smtClean="0"/>
              <a:t> -</a:t>
            </a:r>
            <a:endParaRPr lang="ro-RO" dirty="0"/>
          </a:p>
        </p:txBody>
      </p:sp>
    </p:spTree>
    <p:extLst>
      <p:ext uri="{BB962C8B-B14F-4D97-AF65-F5344CB8AC3E}">
        <p14:creationId xmlns:p14="http://schemas.microsoft.com/office/powerpoint/2010/main" val="2183047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6156101"/>
            <a:ext cx="12192000" cy="562515"/>
            <a:chOff x="0" y="6156101"/>
            <a:chExt cx="12192000" cy="562515"/>
          </a:xfrm>
        </p:grpSpPr>
        <p:cxnSp>
          <p:nvCxnSpPr>
            <p:cNvPr id="3" name="Straight Connector 2"/>
            <p:cNvCxnSpPr/>
            <p:nvPr/>
          </p:nvCxnSpPr>
          <p:spPr>
            <a:xfrm>
              <a:off x="0" y="6156101"/>
              <a:ext cx="12192000" cy="25758"/>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9813701" y="6349284"/>
              <a:ext cx="1842364" cy="369332"/>
            </a:xfrm>
            <a:prstGeom prst="rect">
              <a:avLst/>
            </a:prstGeom>
            <a:noFill/>
          </p:spPr>
          <p:txBody>
            <a:bodyPr wrap="none" rtlCol="0">
              <a:spAutoFit/>
            </a:bodyPr>
            <a:lstStyle/>
            <a:p>
              <a:r>
                <a:rPr lang="ro-RO" dirty="0" smtClean="0"/>
                <a:t>Exod 27.9 – 27.19</a:t>
              </a:r>
              <a:endParaRPr lang="ro-RO" dirty="0"/>
            </a:p>
          </p:txBody>
        </p:sp>
      </p:grpSp>
      <p:sp>
        <p:nvSpPr>
          <p:cNvPr id="5" name="TextBox 4"/>
          <p:cNvSpPr txBox="1"/>
          <p:nvPr/>
        </p:nvSpPr>
        <p:spPr>
          <a:xfrm>
            <a:off x="0" y="1676400"/>
            <a:ext cx="12474569" cy="3323987"/>
          </a:xfrm>
          <a:prstGeom prst="rect">
            <a:avLst/>
          </a:prstGeom>
          <a:noFill/>
        </p:spPr>
        <p:txBody>
          <a:bodyPr wrap="none" rtlCol="0">
            <a:spAutoFit/>
          </a:bodyPr>
          <a:lstStyle/>
          <a:p>
            <a:r>
              <a:rPr lang="ro-RO" dirty="0"/>
              <a:t>Mat 13:18  Ascultați dar ce însemneazã pilda sãmãntorului. </a:t>
            </a:r>
          </a:p>
          <a:p>
            <a:r>
              <a:rPr lang="ro-RO" dirty="0"/>
              <a:t>Mat 13:19  Cînd un om </a:t>
            </a:r>
            <a:r>
              <a:rPr lang="ro-RO" sz="2400" b="1" dirty="0">
                <a:solidFill>
                  <a:srgbClr val="FF0000"/>
                </a:solidFill>
              </a:rPr>
              <a:t>aude</a:t>
            </a:r>
            <a:r>
              <a:rPr lang="ro-RO" dirty="0"/>
              <a:t> Cuvîntul privitor la Împãrãție, și nu-l </a:t>
            </a:r>
            <a:r>
              <a:rPr lang="ro-RO" sz="2400" b="1" dirty="0">
                <a:solidFill>
                  <a:srgbClr val="FF0000"/>
                </a:solidFill>
              </a:rPr>
              <a:t>înțelege</a:t>
            </a:r>
            <a:r>
              <a:rPr lang="ro-RO" dirty="0"/>
              <a:t>, vine Cel rãu și </a:t>
            </a:r>
            <a:r>
              <a:rPr lang="ro-RO" sz="2400" b="1" dirty="0">
                <a:solidFill>
                  <a:srgbClr val="FF0000"/>
                </a:solidFill>
              </a:rPr>
              <a:t>rãpește</a:t>
            </a:r>
            <a:r>
              <a:rPr lang="ro-RO" dirty="0"/>
              <a:t> ce a fost sãmãnat în inima </a:t>
            </a:r>
            <a:endParaRPr lang="en-US" dirty="0" smtClean="0"/>
          </a:p>
          <a:p>
            <a:r>
              <a:rPr lang="ro-RO" dirty="0" smtClean="0"/>
              <a:t>lui. </a:t>
            </a:r>
            <a:r>
              <a:rPr lang="ro-RO" dirty="0"/>
              <a:t>Acesta este sãmînța cãzutã lîngã drum. </a:t>
            </a:r>
          </a:p>
          <a:p>
            <a:r>
              <a:rPr lang="ro-RO" dirty="0"/>
              <a:t>Mat 13:20  Sãmînța cãzutã în locuri stîncoase, este cel ce aude Cuvîntul, și-l primește îndatã cu bucurie; </a:t>
            </a:r>
          </a:p>
          <a:p>
            <a:r>
              <a:rPr lang="ro-RO" dirty="0"/>
              <a:t>Mat 13:21  dar n'are rãdãcinã în el, ci ține pînã la o vreme; și, cum vine un necaz sau o prigonire din pricina Cuvîntului, se leapãdã </a:t>
            </a:r>
            <a:endParaRPr lang="ro-RO" dirty="0" smtClean="0"/>
          </a:p>
          <a:p>
            <a:r>
              <a:rPr lang="ro-RO" dirty="0" smtClean="0"/>
              <a:t>îndatã </a:t>
            </a:r>
            <a:r>
              <a:rPr lang="ro-RO" dirty="0"/>
              <a:t>de el. </a:t>
            </a:r>
          </a:p>
          <a:p>
            <a:r>
              <a:rPr lang="ro-RO" dirty="0"/>
              <a:t>Mat 13:22  Sãmînța cãzutã între spini, este cel ce aude Cuvîntul; dar îngrijorãrile veacului acestuia și înșelãciunea bogãțiilor îneacã </a:t>
            </a:r>
            <a:endParaRPr lang="ro-RO" dirty="0" smtClean="0"/>
          </a:p>
          <a:p>
            <a:r>
              <a:rPr lang="ro-RO" dirty="0" smtClean="0"/>
              <a:t>acest </a:t>
            </a:r>
            <a:r>
              <a:rPr lang="ro-RO" dirty="0"/>
              <a:t>Cuvînt, și ajunge neroditor. </a:t>
            </a:r>
          </a:p>
          <a:p>
            <a:r>
              <a:rPr lang="ro-RO" dirty="0"/>
              <a:t>Mat 13:23  Iar sãmînța cãzutã în pãmînt bun, este cel ce </a:t>
            </a:r>
            <a:r>
              <a:rPr lang="ro-RO" sz="2400" b="1" dirty="0">
                <a:solidFill>
                  <a:srgbClr val="FF0000"/>
                </a:solidFill>
              </a:rPr>
              <a:t>aude</a:t>
            </a:r>
            <a:r>
              <a:rPr lang="ro-RO" dirty="0"/>
              <a:t> Cuvîntul și-l </a:t>
            </a:r>
            <a:r>
              <a:rPr lang="ro-RO" sz="2400" b="1" dirty="0">
                <a:solidFill>
                  <a:srgbClr val="FF0000"/>
                </a:solidFill>
              </a:rPr>
              <a:t>înțelege</a:t>
            </a:r>
            <a:r>
              <a:rPr lang="ro-RO" dirty="0"/>
              <a:t>; el </a:t>
            </a:r>
            <a:r>
              <a:rPr lang="ro-RO" sz="2400" b="1" dirty="0">
                <a:solidFill>
                  <a:srgbClr val="FF0000"/>
                </a:solidFill>
              </a:rPr>
              <a:t>aduce roadã</a:t>
            </a:r>
            <a:r>
              <a:rPr lang="ro-RO" dirty="0"/>
              <a:t>: un grãunte dã o </a:t>
            </a:r>
            <a:r>
              <a:rPr lang="ro-RO" dirty="0" smtClean="0"/>
              <a:t>sutã</a:t>
            </a:r>
            <a:r>
              <a:rPr lang="en-US" dirty="0" smtClean="0"/>
              <a:t>,</a:t>
            </a:r>
          </a:p>
          <a:p>
            <a:r>
              <a:rPr lang="ro-RO" dirty="0" smtClean="0"/>
              <a:t> altul</a:t>
            </a:r>
            <a:r>
              <a:rPr lang="en-US" dirty="0" smtClean="0"/>
              <a:t> </a:t>
            </a:r>
            <a:r>
              <a:rPr lang="ro-RO" dirty="0" smtClean="0"/>
              <a:t>șaizeci</a:t>
            </a:r>
            <a:r>
              <a:rPr lang="ro-RO" dirty="0"/>
              <a:t>, altul treizeci.”</a:t>
            </a:r>
          </a:p>
          <a:p>
            <a:endParaRPr lang="ro-RO" dirty="0"/>
          </a:p>
        </p:txBody>
      </p:sp>
      <p:sp>
        <p:nvSpPr>
          <p:cNvPr id="6" name="TextBox 5"/>
          <p:cNvSpPr txBox="1"/>
          <p:nvPr/>
        </p:nvSpPr>
        <p:spPr>
          <a:xfrm>
            <a:off x="4314655" y="635000"/>
            <a:ext cx="3985386" cy="461665"/>
          </a:xfrm>
          <a:prstGeom prst="rect">
            <a:avLst/>
          </a:prstGeom>
          <a:noFill/>
        </p:spPr>
        <p:txBody>
          <a:bodyPr wrap="none" rtlCol="0">
            <a:spAutoFit/>
          </a:bodyPr>
          <a:lstStyle/>
          <a:p>
            <a:r>
              <a:rPr lang="ro-RO" sz="2400" dirty="0" smtClean="0"/>
              <a:t>Paseste in Iordanul Cortului !!!</a:t>
            </a:r>
            <a:endParaRPr lang="ro-RO" sz="2400" dirty="0"/>
          </a:p>
        </p:txBody>
      </p:sp>
      <p:sp>
        <p:nvSpPr>
          <p:cNvPr id="7" name="TextBox 6"/>
          <p:cNvSpPr txBox="1"/>
          <p:nvPr/>
        </p:nvSpPr>
        <p:spPr>
          <a:xfrm>
            <a:off x="5309671" y="265668"/>
            <a:ext cx="2065887" cy="369332"/>
          </a:xfrm>
          <a:prstGeom prst="rect">
            <a:avLst/>
          </a:prstGeom>
          <a:noFill/>
        </p:spPr>
        <p:txBody>
          <a:bodyPr wrap="none" rtlCol="0">
            <a:spAutoFit/>
          </a:bodyPr>
          <a:lstStyle/>
          <a:p>
            <a:r>
              <a:rPr lang="en-US" dirty="0" smtClean="0"/>
              <a:t>-</a:t>
            </a:r>
            <a:r>
              <a:rPr lang="en-US" dirty="0" err="1" smtClean="0"/>
              <a:t>Natura</a:t>
            </a:r>
            <a:r>
              <a:rPr lang="en-US" dirty="0" smtClean="0"/>
              <a:t> </a:t>
            </a:r>
            <a:r>
              <a:rPr lang="en-US" dirty="0" err="1" smtClean="0"/>
              <a:t>Cunoasterii</a:t>
            </a:r>
            <a:r>
              <a:rPr lang="en-US" dirty="0"/>
              <a:t>-</a:t>
            </a:r>
            <a:endParaRPr lang="ro-RO" dirty="0"/>
          </a:p>
        </p:txBody>
      </p:sp>
    </p:spTree>
    <p:extLst>
      <p:ext uri="{BB962C8B-B14F-4D97-AF65-F5344CB8AC3E}">
        <p14:creationId xmlns:p14="http://schemas.microsoft.com/office/powerpoint/2010/main" val="36789648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6156101"/>
            <a:ext cx="12192000" cy="562515"/>
            <a:chOff x="0" y="6156101"/>
            <a:chExt cx="12192000" cy="562515"/>
          </a:xfrm>
        </p:grpSpPr>
        <p:cxnSp>
          <p:nvCxnSpPr>
            <p:cNvPr id="3" name="Straight Connector 2"/>
            <p:cNvCxnSpPr/>
            <p:nvPr/>
          </p:nvCxnSpPr>
          <p:spPr>
            <a:xfrm>
              <a:off x="0" y="6156101"/>
              <a:ext cx="12192000" cy="25758"/>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9813701" y="6349284"/>
              <a:ext cx="1842364" cy="369332"/>
            </a:xfrm>
            <a:prstGeom prst="rect">
              <a:avLst/>
            </a:prstGeom>
            <a:noFill/>
          </p:spPr>
          <p:txBody>
            <a:bodyPr wrap="none" rtlCol="0">
              <a:spAutoFit/>
            </a:bodyPr>
            <a:lstStyle/>
            <a:p>
              <a:r>
                <a:rPr lang="ro-RO" dirty="0" smtClean="0"/>
                <a:t>Exod 27.9 – 27.19</a:t>
              </a:r>
              <a:endParaRPr lang="ro-RO" dirty="0"/>
            </a:p>
          </p:txBody>
        </p:sp>
      </p:grpSp>
      <p:sp>
        <p:nvSpPr>
          <p:cNvPr id="5" name="TextBox 4"/>
          <p:cNvSpPr txBox="1"/>
          <p:nvPr/>
        </p:nvSpPr>
        <p:spPr>
          <a:xfrm>
            <a:off x="2488954" y="633098"/>
            <a:ext cx="7355155" cy="461665"/>
          </a:xfrm>
          <a:prstGeom prst="rect">
            <a:avLst/>
          </a:prstGeom>
          <a:noFill/>
        </p:spPr>
        <p:txBody>
          <a:bodyPr wrap="none" rtlCol="0">
            <a:spAutoFit/>
          </a:bodyPr>
          <a:lstStyle/>
          <a:p>
            <a:r>
              <a:rPr lang="ro-RO" sz="2400" dirty="0" smtClean="0"/>
              <a:t>Paseste in Iordanul Cortului !!!</a:t>
            </a:r>
            <a:r>
              <a:rPr lang="en-US" sz="2400" dirty="0" smtClean="0"/>
              <a:t> = REFLEX </a:t>
            </a:r>
            <a:r>
              <a:rPr lang="en-US" sz="2400" dirty="0" err="1" smtClean="0"/>
              <a:t>pt</a:t>
            </a:r>
            <a:r>
              <a:rPr lang="en-US" sz="2400" dirty="0" smtClean="0"/>
              <a:t> EXPERIMENT</a:t>
            </a:r>
            <a:endParaRPr lang="ro-RO" sz="2400" dirty="0"/>
          </a:p>
        </p:txBody>
      </p:sp>
      <p:sp>
        <p:nvSpPr>
          <p:cNvPr id="6" name="TextBox 5"/>
          <p:cNvSpPr txBox="1"/>
          <p:nvPr/>
        </p:nvSpPr>
        <p:spPr>
          <a:xfrm>
            <a:off x="5411228" y="2797740"/>
            <a:ext cx="1510606" cy="2308324"/>
          </a:xfrm>
          <a:prstGeom prst="rect">
            <a:avLst/>
          </a:prstGeom>
          <a:noFill/>
        </p:spPr>
        <p:txBody>
          <a:bodyPr wrap="none" rtlCol="0">
            <a:spAutoFit/>
          </a:bodyPr>
          <a:lstStyle/>
          <a:p>
            <a:r>
              <a:rPr lang="ro-RO" dirty="0"/>
              <a:t>-Iacov </a:t>
            </a:r>
            <a:r>
              <a:rPr lang="ro-RO" dirty="0" smtClean="0"/>
              <a:t>1.22-27</a:t>
            </a:r>
            <a:endParaRPr lang="en-US" dirty="0" smtClean="0"/>
          </a:p>
          <a:p>
            <a:endParaRPr lang="ro-RO" dirty="0"/>
          </a:p>
          <a:p>
            <a:r>
              <a:rPr lang="en-US" dirty="0" smtClean="0"/>
              <a:t>-</a:t>
            </a:r>
            <a:r>
              <a:rPr lang="en-US" dirty="0" err="1" smtClean="0"/>
              <a:t>Iacov</a:t>
            </a:r>
            <a:r>
              <a:rPr lang="en-US" dirty="0" smtClean="0"/>
              <a:t> 5.16</a:t>
            </a:r>
          </a:p>
          <a:p>
            <a:endParaRPr lang="en-US" dirty="0" smtClean="0"/>
          </a:p>
          <a:p>
            <a:r>
              <a:rPr lang="en-US" dirty="0" smtClean="0"/>
              <a:t>-</a:t>
            </a:r>
            <a:r>
              <a:rPr lang="en-US" dirty="0" err="1" smtClean="0"/>
              <a:t>Iacov</a:t>
            </a:r>
            <a:r>
              <a:rPr lang="en-US" dirty="0" smtClean="0"/>
              <a:t> 5.17-18</a:t>
            </a:r>
          </a:p>
          <a:p>
            <a:endParaRPr lang="en-US" dirty="0"/>
          </a:p>
          <a:p>
            <a:r>
              <a:rPr lang="en-US" dirty="0" smtClean="0"/>
              <a:t>-……</a:t>
            </a:r>
          </a:p>
          <a:p>
            <a:pPr marL="285750" indent="-285750">
              <a:buFontTx/>
              <a:buChar char="-"/>
            </a:pPr>
            <a:endParaRPr lang="ro-RO" dirty="0"/>
          </a:p>
        </p:txBody>
      </p:sp>
      <p:sp>
        <p:nvSpPr>
          <p:cNvPr id="7" name="TextBox 6"/>
          <p:cNvSpPr txBox="1"/>
          <p:nvPr/>
        </p:nvSpPr>
        <p:spPr>
          <a:xfrm>
            <a:off x="5098323" y="206709"/>
            <a:ext cx="2136419" cy="369332"/>
          </a:xfrm>
          <a:prstGeom prst="rect">
            <a:avLst/>
          </a:prstGeom>
          <a:noFill/>
        </p:spPr>
        <p:txBody>
          <a:bodyPr wrap="none" rtlCol="0">
            <a:spAutoFit/>
          </a:bodyPr>
          <a:lstStyle/>
          <a:p>
            <a:r>
              <a:rPr lang="en-US" dirty="0" smtClean="0"/>
              <a:t>-</a:t>
            </a:r>
            <a:r>
              <a:rPr lang="en-US" dirty="0" err="1" smtClean="0"/>
              <a:t>Natura</a:t>
            </a:r>
            <a:r>
              <a:rPr lang="en-US" dirty="0" smtClean="0"/>
              <a:t> </a:t>
            </a:r>
            <a:r>
              <a:rPr lang="en-US" dirty="0" err="1" smtClean="0"/>
              <a:t>Cunoasterii</a:t>
            </a:r>
            <a:r>
              <a:rPr lang="en-US" dirty="0" smtClean="0"/>
              <a:t>- </a:t>
            </a:r>
            <a:endParaRPr lang="ro-RO" dirty="0"/>
          </a:p>
        </p:txBody>
      </p:sp>
      <p:sp>
        <p:nvSpPr>
          <p:cNvPr id="8" name="TextBox 7"/>
          <p:cNvSpPr txBox="1"/>
          <p:nvPr/>
        </p:nvSpPr>
        <p:spPr>
          <a:xfrm>
            <a:off x="4227282" y="4880577"/>
            <a:ext cx="4488986" cy="923330"/>
          </a:xfrm>
          <a:prstGeom prst="rect">
            <a:avLst/>
          </a:prstGeom>
          <a:noFill/>
        </p:spPr>
        <p:txBody>
          <a:bodyPr wrap="none" rtlCol="0">
            <a:spAutoFit/>
          </a:bodyPr>
          <a:lstStyle/>
          <a:p>
            <a:r>
              <a:rPr lang="en-US" dirty="0" smtClean="0"/>
              <a:t>Cat la </a:t>
            </a:r>
            <a:r>
              <a:rPr lang="en-US" dirty="0" err="1" smtClean="0"/>
              <a:t>suta</a:t>
            </a:r>
            <a:r>
              <a:rPr lang="en-US" dirty="0" smtClean="0"/>
              <a:t> din </a:t>
            </a:r>
            <a:r>
              <a:rPr lang="en-US" dirty="0" err="1" smtClean="0"/>
              <a:t>evanghelie</a:t>
            </a:r>
            <a:r>
              <a:rPr lang="en-US" dirty="0" smtClean="0"/>
              <a:t> </a:t>
            </a:r>
            <a:r>
              <a:rPr lang="en-US" dirty="0" err="1" smtClean="0"/>
              <a:t>este</a:t>
            </a:r>
            <a:r>
              <a:rPr lang="en-US" dirty="0" smtClean="0"/>
              <a:t> </a:t>
            </a:r>
            <a:r>
              <a:rPr lang="en-US" dirty="0" err="1" smtClean="0"/>
              <a:t>auzita</a:t>
            </a:r>
            <a:r>
              <a:rPr lang="en-US" dirty="0" smtClean="0"/>
              <a:t> de </a:t>
            </a:r>
            <a:r>
              <a:rPr lang="en-US" dirty="0" err="1" smtClean="0"/>
              <a:t>noi</a:t>
            </a:r>
            <a:r>
              <a:rPr lang="en-US" dirty="0" smtClean="0"/>
              <a:t> ? </a:t>
            </a:r>
          </a:p>
          <a:p>
            <a:r>
              <a:rPr lang="en-US" dirty="0" smtClean="0"/>
              <a:t>Cat a </a:t>
            </a:r>
            <a:r>
              <a:rPr lang="en-US" dirty="0" err="1" smtClean="0"/>
              <a:t>suta</a:t>
            </a:r>
            <a:r>
              <a:rPr lang="en-US" dirty="0" smtClean="0"/>
              <a:t> </a:t>
            </a:r>
            <a:r>
              <a:rPr lang="en-US" dirty="0" err="1" smtClean="0"/>
              <a:t>este</a:t>
            </a:r>
            <a:r>
              <a:rPr lang="en-US" dirty="0" smtClean="0"/>
              <a:t> </a:t>
            </a:r>
            <a:r>
              <a:rPr lang="en-US" dirty="0" err="1" smtClean="0"/>
              <a:t>procesata</a:t>
            </a:r>
            <a:r>
              <a:rPr lang="en-US" dirty="0" smtClean="0"/>
              <a:t> ? </a:t>
            </a:r>
          </a:p>
          <a:p>
            <a:r>
              <a:rPr lang="en-US" dirty="0" smtClean="0"/>
              <a:t>Cat la </a:t>
            </a:r>
            <a:r>
              <a:rPr lang="en-US" dirty="0" err="1" smtClean="0"/>
              <a:t>suta</a:t>
            </a:r>
            <a:r>
              <a:rPr lang="en-US" dirty="0" smtClean="0"/>
              <a:t> </a:t>
            </a:r>
            <a:r>
              <a:rPr lang="en-US" dirty="0" err="1" smtClean="0"/>
              <a:t>este</a:t>
            </a:r>
            <a:r>
              <a:rPr lang="en-US" dirty="0" smtClean="0"/>
              <a:t> </a:t>
            </a:r>
            <a:r>
              <a:rPr lang="en-US" dirty="0" err="1" smtClean="0"/>
              <a:t>experimentata</a:t>
            </a:r>
            <a:r>
              <a:rPr lang="en-US" dirty="0" smtClean="0"/>
              <a:t>?</a:t>
            </a:r>
            <a:endParaRPr lang="ro-RO" dirty="0"/>
          </a:p>
        </p:txBody>
      </p:sp>
    </p:spTree>
    <p:extLst>
      <p:ext uri="{BB962C8B-B14F-4D97-AF65-F5344CB8AC3E}">
        <p14:creationId xmlns:p14="http://schemas.microsoft.com/office/powerpoint/2010/main" val="21549945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5938</TotalTime>
  <Words>1492</Words>
  <Application>Microsoft Office PowerPoint</Application>
  <PresentationFormat>Widescreen</PresentationFormat>
  <Paragraphs>108</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91</cp:revision>
  <dcterms:created xsi:type="dcterms:W3CDTF">2014-06-24T03:43:08Z</dcterms:created>
  <dcterms:modified xsi:type="dcterms:W3CDTF">2014-06-29T09:27:40Z</dcterms:modified>
</cp:coreProperties>
</file>